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9A9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9"/>
    <p:restoredTop sz="94610"/>
  </p:normalViewPr>
  <p:slideViewPr>
    <p:cSldViewPr snapToGrid="0" snapToObjects="1">
      <p:cViewPr varScale="1">
        <p:scale>
          <a:sx n="39" d="100"/>
          <a:sy n="39" d="100"/>
        </p:scale>
        <p:origin x="192" y="1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15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4.png"/><Relationship Id="rId7" Type="http://schemas.openxmlformats.org/officeDocument/2006/relationships/image" Target="../media/image7.sv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svg"/><Relationship Id="rId5" Type="http://schemas.openxmlformats.org/officeDocument/2006/relationships/image" Target="../media/image16.png"/><Relationship Id="rId10" Type="http://schemas.openxmlformats.org/officeDocument/2006/relationships/image" Target="../media/image20.svg"/><Relationship Id="rId4" Type="http://schemas.openxmlformats.org/officeDocument/2006/relationships/image" Target="../media/image15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https://tv.rbc.ru/archive/chez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den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hyperlink" Target="https://tv.rbc.ru/archive/new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tv.rbc.ru/archive/insit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hyperlink" Target="https://tv.rbc.ru/archive/rynk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hyperlink" Target="https://tv.rbc.ru/archive/rynki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hyperlink" Target="https://tv.rbc.ru/archive/razbo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sut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hyperlink" Target="https://youtube.com/@RBCInves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hyperlink" Target="https://tv.rbc.ru/archive/chastsobstv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newssport" TargetMode="External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8.sv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qFBe7KQFqZMzPf9" TargetMode="External"/><Relationship Id="rId3" Type="http://schemas.openxmlformats.org/officeDocument/2006/relationships/image" Target="../media/image54.pn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8.pn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8.svg"/><Relationship Id="rId9" Type="http://schemas.openxmlformats.org/officeDocument/2006/relationships/hyperlink" Target="https://nextcloud.rbc.ru/s/NtRPxrTaQzofWyS?dir=undefined&amp;openfile=108058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6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5" Type="http://schemas.openxmlformats.org/officeDocument/2006/relationships/image" Target="../media/image63.png"/><Relationship Id="rId4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5" Type="http://schemas.openxmlformats.org/officeDocument/2006/relationships/image" Target="../media/image66.png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56.svg"/><Relationship Id="rId7" Type="http://schemas.openxmlformats.org/officeDocument/2006/relationships/image" Target="../media/image70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53.svg"/><Relationship Id="rId4" Type="http://schemas.openxmlformats.org/officeDocument/2006/relationships/image" Target="../media/image72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ZZ5iH38sNGn6Wwd" TargetMode="External"/><Relationship Id="rId3" Type="http://schemas.openxmlformats.org/officeDocument/2006/relationships/image" Target="../media/image73.png"/><Relationship Id="rId7" Type="http://schemas.openxmlformats.org/officeDocument/2006/relationships/image" Target="../media/image76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8.sv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disk.yandex.ru/i/eo8inLnDuEmwqg" TargetMode="External"/><Relationship Id="rId3" Type="http://schemas.openxmlformats.org/officeDocument/2006/relationships/image" Target="../media/image77.png"/><Relationship Id="rId7" Type="http://schemas.openxmlformats.org/officeDocument/2006/relationships/image" Target="../media/image7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8.svg"/><Relationship Id="rId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" TargetMode="External"/><Relationship Id="rId3" Type="http://schemas.openxmlformats.org/officeDocument/2006/relationships/image" Target="../media/image80.png"/><Relationship Id="rId7" Type="http://schemas.openxmlformats.org/officeDocument/2006/relationships/image" Target="../media/image84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inv" TargetMode="External"/><Relationship Id="rId3" Type="http://schemas.openxmlformats.org/officeDocument/2006/relationships/image" Target="../media/image85.png"/><Relationship Id="rId7" Type="http://schemas.openxmlformats.org/officeDocument/2006/relationships/image" Target="../media/image87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razv" TargetMode="External"/><Relationship Id="rId3" Type="http://schemas.openxmlformats.org/officeDocument/2006/relationships/image" Target="../media/image88.png"/><Relationship Id="rId7" Type="http://schemas.openxmlformats.org/officeDocument/2006/relationships/image" Target="../media/image90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made_in_russia" TargetMode="External"/><Relationship Id="rId3" Type="http://schemas.openxmlformats.org/officeDocument/2006/relationships/image" Target="../media/image91.png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sfi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nedvizhomost" TargetMode="External"/><Relationship Id="rId3" Type="http://schemas.openxmlformats.org/officeDocument/2006/relationships/image" Target="../media/image97.pn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business_in_detail" TargetMode="External"/><Relationship Id="rId3" Type="http://schemas.openxmlformats.org/officeDocument/2006/relationships/image" Target="../media/image100.png"/><Relationship Id="rId7" Type="http://schemas.openxmlformats.org/officeDocument/2006/relationships/image" Target="../media/image102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vektor_razvitiya" TargetMode="External"/><Relationship Id="rId3" Type="http://schemas.openxmlformats.org/officeDocument/2006/relationships/image" Target="../media/image103.png"/><Relationship Id="rId7" Type="http://schemas.openxmlformats.org/officeDocument/2006/relationships/image" Target="../media/image105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zagorod" TargetMode="External"/><Relationship Id="rId3" Type="http://schemas.openxmlformats.org/officeDocument/2006/relationships/image" Target="../media/image97.png"/><Relationship Id="rId7" Type="http://schemas.openxmlformats.org/officeDocument/2006/relationships/image" Target="../media/image107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zdrav_kurs" TargetMode="External"/><Relationship Id="rId3" Type="http://schemas.openxmlformats.org/officeDocument/2006/relationships/image" Target="../media/image108.png"/><Relationship Id="rId7" Type="http://schemas.openxmlformats.org/officeDocument/2006/relationships/image" Target="../media/image110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plu_bgd" TargetMode="External"/><Relationship Id="rId3" Type="http://schemas.openxmlformats.org/officeDocument/2006/relationships/image" Target="../media/image111.png"/><Relationship Id="rId7" Type="http://schemas.openxmlformats.org/officeDocument/2006/relationships/image" Target="../media/image113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finteh" TargetMode="External"/><Relationship Id="rId3" Type="http://schemas.openxmlformats.org/officeDocument/2006/relationships/image" Target="../media/image114.png"/><Relationship Id="rId7" Type="http://schemas.openxmlformats.org/officeDocument/2006/relationships/image" Target="../media/image116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plu_biz" TargetMode="External"/><Relationship Id="rId3" Type="http://schemas.openxmlformats.org/officeDocument/2006/relationships/image" Target="../media/image74.pn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auto" TargetMode="External"/><Relationship Id="rId3" Type="http://schemas.openxmlformats.org/officeDocument/2006/relationships/image" Target="../media/image97.png"/><Relationship Id="rId7" Type="http://schemas.openxmlformats.org/officeDocument/2006/relationships/image" Target="../media/image120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rbk_autonews" TargetMode="External"/><Relationship Id="rId3" Type="http://schemas.openxmlformats.org/officeDocument/2006/relationships/image" Target="../media/image121.png"/><Relationship Id="rId7" Type="http://schemas.openxmlformats.org/officeDocument/2006/relationships/image" Target="../media/image123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brandtrand" TargetMode="External"/><Relationship Id="rId3" Type="http://schemas.openxmlformats.org/officeDocument/2006/relationships/image" Target="../media/image124.pn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mnenie" TargetMode="External"/><Relationship Id="rId3" Type="http://schemas.openxmlformats.org/officeDocument/2006/relationships/image" Target="../media/image127.png"/><Relationship Id="rId7" Type="http://schemas.openxmlformats.org/officeDocument/2006/relationships/image" Target="../media/image129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industries_terr" TargetMode="External"/><Relationship Id="rId3" Type="http://schemas.openxmlformats.org/officeDocument/2006/relationships/image" Target="../media/image130.png"/><Relationship Id="rId7" Type="http://schemas.openxmlformats.org/officeDocument/2006/relationships/image" Target="../media/image132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rbc_plus_cena" TargetMode="External"/><Relationship Id="rId3" Type="http://schemas.openxmlformats.org/officeDocument/2006/relationships/image" Target="../media/image133.png"/><Relationship Id="rId7" Type="http://schemas.openxmlformats.org/officeDocument/2006/relationships/image" Target="../media/image135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tv.rbc.ru/archive/rbc_vkl" TargetMode="External"/><Relationship Id="rId3" Type="http://schemas.openxmlformats.org/officeDocument/2006/relationships/image" Target="../media/image136.png"/><Relationship Id="rId7" Type="http://schemas.openxmlformats.org/officeDocument/2006/relationships/image" Target="../media/image138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5" Type="http://schemas.openxmlformats.org/officeDocument/2006/relationships/image" Target="../media/image82.svg"/><Relationship Id="rId4" Type="http://schemas.openxmlformats.org/officeDocument/2006/relationships/image" Target="../media/image8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140.svg"/><Relationship Id="rId4" Type="http://schemas.openxmlformats.org/officeDocument/2006/relationships/image" Target="../media/image139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U-ThZRC2ZSw" TargetMode="External"/><Relationship Id="rId3" Type="http://schemas.openxmlformats.org/officeDocument/2006/relationships/image" Target="../media/image141.svg"/><Relationship Id="rId7" Type="http://schemas.openxmlformats.org/officeDocument/2006/relationships/image" Target="../media/image144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42.svg"/><Relationship Id="rId4" Type="http://schemas.openxmlformats.org/officeDocument/2006/relationships/image" Target="../media/image81.svg"/><Relationship Id="rId9" Type="http://schemas.openxmlformats.org/officeDocument/2006/relationships/hyperlink" Target="https://youtu.be/7BFfhmNuWuw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c_3rlIKp6WM" TargetMode="External"/><Relationship Id="rId3" Type="http://schemas.openxmlformats.org/officeDocument/2006/relationships/image" Target="../media/image145.png"/><Relationship Id="rId7" Type="http://schemas.openxmlformats.org/officeDocument/2006/relationships/image" Target="../media/image147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5" Type="http://schemas.openxmlformats.org/officeDocument/2006/relationships/image" Target="../media/image142.svg"/><Relationship Id="rId4" Type="http://schemas.openxmlformats.org/officeDocument/2006/relationships/image" Target="../media/image81.svg"/><Relationship Id="rId9" Type="http://schemas.openxmlformats.org/officeDocument/2006/relationships/hyperlink" Target="https://youtu.be/aFy5hOHeCgM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SYck2AOyqg" TargetMode="External"/><Relationship Id="rId3" Type="http://schemas.openxmlformats.org/officeDocument/2006/relationships/image" Target="../media/image148.png"/><Relationship Id="rId7" Type="http://schemas.openxmlformats.org/officeDocument/2006/relationships/image" Target="../media/image150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5" Type="http://schemas.openxmlformats.org/officeDocument/2006/relationships/image" Target="../media/image142.svg"/><Relationship Id="rId4" Type="http://schemas.openxmlformats.org/officeDocument/2006/relationships/image" Target="../media/image81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51.svg"/><Relationship Id="rId4" Type="http://schemas.openxmlformats.org/officeDocument/2006/relationships/image" Target="../media/image1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4936"/>
            <a:ext cx="752475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95325" y="7200900"/>
            <a:ext cx="13677900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9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67075"/>
            <a:ext cx="8382000" cy="1781175"/>
          </a:xfrm>
          <a:prstGeom prst="rect">
            <a:avLst/>
          </a:prstGeom>
        </p:spPr>
      </p:pic>
      <p:pic>
        <p:nvPicPr>
          <p:cNvPr id="3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5229225"/>
            <a:ext cx="4095750" cy="373380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5238750"/>
            <a:ext cx="4095750" cy="37242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506825" y="666750"/>
            <a:ext cx="11144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7" name="Group 213132748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77350" y="3276600"/>
            <a:ext cx="8343900" cy="5695950"/>
          </a:xfrm>
          <a:prstGeom prst="rect">
            <a:avLst/>
          </a:prstGeom>
        </p:spPr>
      </p:pic>
      <p:pic>
        <p:nvPicPr>
          <p:cNvPr id="8" name="Frame 2131327532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095375" y="5705475"/>
            <a:ext cx="3429000" cy="1466850"/>
          </a:xfrm>
          <a:prstGeom prst="rect">
            <a:avLst/>
          </a:prstGeom>
        </p:spPr>
      </p:pic>
      <p:pic>
        <p:nvPicPr>
          <p:cNvPr id="9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05250" y="8086725"/>
            <a:ext cx="619125" cy="619125"/>
          </a:xfrm>
          <a:prstGeom prst="rect">
            <a:avLst/>
          </a:prstGeom>
        </p:spPr>
      </p:pic>
      <p:pic>
        <p:nvPicPr>
          <p:cNvPr id="10" name="Frame 213132753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5286375" y="5705475"/>
            <a:ext cx="3371850" cy="1466850"/>
          </a:xfrm>
          <a:prstGeom prst="rect">
            <a:avLst/>
          </a:prstGeom>
        </p:spPr>
      </p:pic>
      <p:pic>
        <p:nvPicPr>
          <p:cNvPr id="11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172450" y="8086725"/>
            <a:ext cx="619125" cy="619125"/>
          </a:xfrm>
          <a:prstGeom prst="rect">
            <a:avLst/>
          </a:prstGeom>
        </p:spPr>
      </p:pic>
      <p:sp>
        <p:nvSpPr>
          <p:cNvPr id="13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8850" dirty="0"/>
          </a:p>
        </p:txBody>
      </p:sp>
      <p:sp>
        <p:nvSpPr>
          <p:cNvPr id="14" name="-"/>
          <p:cNvSpPr/>
          <p:nvPr/>
        </p:nvSpPr>
        <p:spPr>
          <a:xfrm>
            <a:off x="1095375" y="3743325"/>
            <a:ext cx="7972425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Самые свежие новости российского и мирового спорта, фоторепортажии и онлайн-трансляции событий.</a:t>
            </a:r>
            <a:endParaRPr lang="en-US" sz="1950" dirty="0"/>
          </a:p>
        </p:txBody>
      </p:sp>
      <p:sp>
        <p:nvSpPr>
          <p:cNvPr id="15" name="default_name"/>
          <p:cNvSpPr/>
          <p:nvPr/>
        </p:nvSpPr>
        <p:spPr>
          <a:xfrm>
            <a:off x="16783050" y="795338"/>
            <a:ext cx="571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336" dirty="0"/>
          </a:p>
        </p:txBody>
      </p:sp>
      <p:sp>
        <p:nvSpPr>
          <p:cNvPr id="16" name="name_144"/>
          <p:cNvSpPr/>
          <p:nvPr/>
        </p:nvSpPr>
        <p:spPr>
          <a:xfrm>
            <a:off x="1095375" y="5705475"/>
            <a:ext cx="33883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14,9 </a:t>
            </a:r>
            <a:r>
              <a:rPr lang="en-US" sz="375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1095375" y="6581775"/>
            <a:ext cx="34480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950" dirty="0"/>
          </a:p>
        </p:txBody>
      </p:sp>
      <p:sp>
        <p:nvSpPr>
          <p:cNvPr id="18" name="name_23"/>
          <p:cNvSpPr/>
          <p:nvPr/>
        </p:nvSpPr>
        <p:spPr>
          <a:xfrm>
            <a:off x="5286375" y="5705475"/>
            <a:ext cx="25691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9" name="Text 7"/>
          <p:cNvSpPr/>
          <p:nvPr/>
        </p:nvSpPr>
        <p:spPr>
          <a:xfrm>
            <a:off x="5286375" y="6581775"/>
            <a:ext cx="33909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950" dirty="0"/>
          </a:p>
        </p:txBody>
      </p:sp>
      <p:sp>
        <p:nvSpPr>
          <p:cNvPr id="20" name="Descriptor">
            <a:extLst>
              <a:ext uri="{FF2B5EF4-FFF2-40B4-BE49-F238E27FC236}">
                <a16:creationId xmlns:a16="http://schemas.microsoft.com/office/drawing/2014/main" id="{5D958784-2A42-2442-BFDB-268549457678}"/>
              </a:ext>
            </a:extLst>
          </p:cNvPr>
          <p:cNvSpPr/>
          <p:nvPr/>
        </p:nvSpPr>
        <p:spPr>
          <a:xfrm>
            <a:off x="666750" y="9620250"/>
            <a:ext cx="1643062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(Россия 0+), декабрь 2025</a:t>
            </a:r>
            <a:endParaRPr lang="en-US" sz="1500" dirty="0">
              <a:solidFill>
                <a:srgbClr val="A9A9A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525500" y="6543675"/>
            <a:ext cx="4095750" cy="2419350"/>
          </a:xfrm>
          <a:prstGeom prst="rect">
            <a:avLst/>
          </a:prstGeom>
        </p:spPr>
      </p:pic>
      <p:pic>
        <p:nvPicPr>
          <p:cNvPr id="3" name="Bento fram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3933825"/>
            <a:ext cx="8382000" cy="2419350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6543675"/>
            <a:ext cx="4095750" cy="241935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pic>
        <p:nvPicPr>
          <p:cNvPr id="6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506825" y="666750"/>
            <a:ext cx="1114425" cy="466725"/>
          </a:xfrm>
          <a:prstGeom prst="rect">
            <a:avLst/>
          </a:prstGeom>
        </p:spPr>
      </p:pic>
      <p:pic>
        <p:nvPicPr>
          <p:cNvPr id="7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382500" y="8010525"/>
            <a:ext cx="619125" cy="619125"/>
          </a:xfrm>
          <a:prstGeom prst="rect">
            <a:avLst/>
          </a:prstGeom>
        </p:spPr>
      </p:pic>
      <p:pic>
        <p:nvPicPr>
          <p:cNvPr id="9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96250" y="8010525"/>
            <a:ext cx="619125" cy="619125"/>
          </a:xfrm>
          <a:prstGeom prst="rect">
            <a:avLst/>
          </a:prstGeom>
        </p:spPr>
      </p:pic>
      <p:pic>
        <p:nvPicPr>
          <p:cNvPr id="10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668750" y="8010525"/>
            <a:ext cx="619125" cy="619125"/>
          </a:xfrm>
          <a:prstGeom prst="rect">
            <a:avLst/>
          </a:prstGeom>
        </p:spPr>
      </p:pic>
      <p:pic>
        <p:nvPicPr>
          <p:cNvPr id="11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668750" y="5400675"/>
            <a:ext cx="619125" cy="619125"/>
          </a:xfrm>
          <a:prstGeom prst="rect">
            <a:avLst/>
          </a:prstGeom>
        </p:spPr>
      </p:pic>
      <p:sp>
        <p:nvSpPr>
          <p:cNvPr id="12" name="name_42"/>
          <p:cNvSpPr/>
          <p:nvPr/>
        </p:nvSpPr>
        <p:spPr>
          <a:xfrm>
            <a:off x="13973174" y="6991350"/>
            <a:ext cx="1876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3" name="default_name"/>
          <p:cNvSpPr/>
          <p:nvPr/>
        </p:nvSpPr>
        <p:spPr>
          <a:xfrm>
            <a:off x="13973175" y="7867650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Женщины</a:t>
            </a:r>
            <a:endParaRPr lang="en-US" sz="1950" dirty="0"/>
          </a:p>
        </p:txBody>
      </p:sp>
      <p:sp>
        <p:nvSpPr>
          <p:cNvPr id="14" name="name_43"/>
          <p:cNvSpPr/>
          <p:nvPr/>
        </p:nvSpPr>
        <p:spPr>
          <a:xfrm>
            <a:off x="9686925" y="4381500"/>
            <a:ext cx="17240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 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686925" y="5257800"/>
            <a:ext cx="75057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и специалисты</a:t>
            </a:r>
            <a:endParaRPr lang="en-US" sz="1950" dirty="0"/>
          </a:p>
        </p:txBody>
      </p:sp>
      <p:sp>
        <p:nvSpPr>
          <p:cNvPr id="16" name="name_58"/>
          <p:cNvSpPr/>
          <p:nvPr/>
        </p:nvSpPr>
        <p:spPr>
          <a:xfrm>
            <a:off x="9686925" y="6991350"/>
            <a:ext cx="16859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7" name="default_name"/>
          <p:cNvSpPr/>
          <p:nvPr/>
        </p:nvSpPr>
        <p:spPr>
          <a:xfrm>
            <a:off x="9686925" y="7867650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</a:t>
            </a:r>
            <a:endParaRPr lang="en-US" sz="1950" dirty="0"/>
          </a:p>
        </p:txBody>
      </p:sp>
      <p:sp>
        <p:nvSpPr>
          <p:cNvPr id="18" name="name_74"/>
          <p:cNvSpPr/>
          <p:nvPr/>
        </p:nvSpPr>
        <p:spPr>
          <a:xfrm>
            <a:off x="1142999" y="4992571"/>
            <a:ext cx="4163291" cy="265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7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86</a:t>
            </a:r>
            <a:r>
              <a:rPr lang="en-US" sz="8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7250" dirty="0">
              <a:solidFill>
                <a:srgbClr val="303030"/>
              </a:solidFill>
            </a:endParaRPr>
          </a:p>
        </p:txBody>
      </p:sp>
      <p:sp>
        <p:nvSpPr>
          <p:cNvPr id="19" name="Text 7"/>
          <p:cNvSpPr/>
          <p:nvPr/>
        </p:nvSpPr>
        <p:spPr>
          <a:xfrm>
            <a:off x="1143000" y="6324600"/>
            <a:ext cx="50292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и средний
доход</a:t>
            </a:r>
            <a:endParaRPr lang="en-US" sz="2700" dirty="0"/>
          </a:p>
        </p:txBody>
      </p:sp>
      <p:sp>
        <p:nvSpPr>
          <p:cNvPr id="20" name="Descriptor"/>
          <p:cNvSpPr/>
          <p:nvPr/>
        </p:nvSpPr>
        <p:spPr>
          <a:xfrm>
            <a:off x="666750" y="9620250"/>
            <a:ext cx="1643062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(Россия 0+, население 4+), авг.25</a:t>
            </a:r>
            <a:endParaRPr lang="en-US" sz="1500" dirty="0">
              <a:solidFill>
                <a:srgbClr val="A9A9A9"/>
              </a:solidFill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8850" dirty="0"/>
          </a:p>
        </p:txBody>
      </p:sp>
      <p:sp>
        <p:nvSpPr>
          <p:cNvPr id="22" name="default_name"/>
          <p:cNvSpPr/>
          <p:nvPr/>
        </p:nvSpPr>
        <p:spPr>
          <a:xfrm>
            <a:off x="16783050" y="795338"/>
            <a:ext cx="571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3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4945"/>
            <a:ext cx="752475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734175"/>
            <a:ext cx="203835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6353175"/>
            <a:ext cx="12849225" cy="2609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
форматы</a:t>
            </a:r>
            <a:endParaRPr lang="en-US" sz="6000" dirty="0"/>
          </a:p>
        </p:txBody>
      </p:sp>
      <p:sp>
        <p:nvSpPr>
          <p:cNvPr id="7" name="default_name"/>
          <p:cNvSpPr/>
          <p:nvPr/>
        </p:nvSpPr>
        <p:spPr>
          <a:xfrm>
            <a:off x="942975" y="6862763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-             2    100    15    75        1900    2310 0210 0410   1505    1705 1905 2225 0030 0240 0430"/>
          <p:cNvSpPr/>
          <p:nvPr/>
        </p:nvSpPr>
        <p:spPr>
          <a:xfrm>
            <a:off x="1114425" y="3724275"/>
            <a:ext cx="7524750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итоговая информационно-аналитическая передача о самых главных событиях в политике,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экономике, бизнесе.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будни — 2 эфирных часа (чистых 100 минут)
выходные — 1,5 эфирных часа (чистых 75 минут)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будни — 19:00 + повторы в 23:10, 02:10, 04:10
выходные — 15:05 + повторы в 17:05, 19:05, 22:25,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00:30, 02:40, 04:30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ЧЭЗ – Что это значит?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7" name="-                65  3    40  2         1010   3-   1510   1410    1710"/>
          <p:cNvSpPr/>
          <p:nvPr/>
        </p:nvSpPr>
        <p:spPr>
          <a:xfrm>
            <a:off x="1114425" y="3724275"/>
            <a:ext cx="7524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Дневное информационное ток-шоу. Обсуждение главных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 и событий дня с экспертами и главными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представителями отрасли.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первый выпуск 65 минут (3 части),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второй — 40 минут (2 части)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будни: первый выпуск 10:10 + повтор 3-й части в 15:10,
второй выпуск 14:10 + повтор в 17:10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День. Главное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1015     512          0700  2235   0600          0800  2200   0600"/>
          <p:cNvSpPr/>
          <p:nvPr/>
        </p:nvSpPr>
        <p:spPr>
          <a:xfrm>
            <a:off x="1114425" y="3724275"/>
            <a:ext cx="7524750" cy="3152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Обзоры последних важных событий в России и мире.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будни — 10–15 минут
в выходные — 5–12 минут 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будни: каждый час с 07:00, после 22:35 повторы до 06:00 включительно каждые два часа 
выходные: каждые два часа с 08:00, после 22:00 повторы до 06:00 включительно каждые два часа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Главные новости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10           1005  5     3"/>
          <p:cNvSpPr/>
          <p:nvPr/>
        </p:nvSpPr>
        <p:spPr>
          <a:xfrm>
            <a:off x="1114425" y="3724275"/>
            <a:ext cx="7524750" cy="231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Разбираемся в главных темах недели и пытаемся понять,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реагировать на них в нынешних условиях.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 минут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премьера по субботам в 10:05 
+ 5 повторов в выходные и 3 повтора в будни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Инсайт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20   5      20  0830 0940     5  1215 16101620 1810"/>
          <p:cNvSpPr/>
          <p:nvPr/>
        </p:nvSpPr>
        <p:spPr>
          <a:xfrm>
            <a:off x="1114425" y="3724275"/>
            <a:ext cx="7524750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Единственное на российском ТВ инвестиционное шоу — каждое утро по будням в прямом эфире открываем торговый день и рассказываем всё самое важное для инвестора. Ключевые тренды на рынках, главные новости экономики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публичного бизнеса, движения валютных курсов, прогнозы экспертов и инвестиционные идеи.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 минут и 5 минут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 минут: 08:30, 09:40 по будням без повторов
5 минут: 12:15, 16:10–16:20, 18:10 по будням без повторов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Рынки. Утро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98107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668000" y="3276600"/>
            <a:ext cx="6953250" cy="5686425"/>
          </a:xfrm>
          <a:prstGeom prst="rect">
            <a:avLst/>
          </a:prstGeom>
        </p:spPr>
      </p:pic>
      <p:sp>
        <p:nvSpPr>
          <p:cNvPr id="6" name="45         2105    0110  0600             4"/>
          <p:cNvSpPr/>
          <p:nvPr/>
        </p:nvSpPr>
        <p:spPr>
          <a:xfrm>
            <a:off x="1114425" y="3724275"/>
            <a:ext cx="8934450" cy="428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вечер по будням в прямом эфире подводим итоги торгового дня вместе с аналитиками, экспертами и эмитентами. Какие события определяют движения рынков и что будет влиять на котировки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дальнейшем? Лидеры и аутсайдеры торгов, ситуация на сырьевых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валютных рынках, аналитика и прогнозы.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Ведущие: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Никита Макаров, Татьяна Вершигора, Даниил Бабич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45 минут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 будням в 21:05 + повтор в 01:10 и 06:00
Программа «Рынки. Итоги недели», ведущая: Элина Тихонова. 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Выходит по пятницам, повторяется в выходные 4 раза в утренние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дневные часы.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Рынки. Итоги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15         0920"/>
          <p:cNvSpPr/>
          <p:nvPr/>
        </p:nvSpPr>
        <p:spPr>
          <a:xfrm>
            <a:off x="1114425" y="3724275"/>
            <a:ext cx="7524750" cy="3105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Еженедельная программа с подробным и всесторонним обзором отдельного события, тренда или продукта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финансовой и экономической сфере.
Вместе с экспертами объясняем смысл, разбираемся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причинах и перспективах.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15 минут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субботу в 09:20 + повторы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Рынки. Разбор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7" name="10"/>
          <p:cNvSpPr/>
          <p:nvPr/>
        </p:nvSpPr>
        <p:spPr>
          <a:xfrm>
            <a:off x="1114425" y="3724275"/>
            <a:ext cx="7524750" cy="3105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Главное событие недели в экономике и финансах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коротко и емко. 
Подборка мнений, комментариев и прогнозов экспертов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 главной теме недели в формате «вопрос — ответ».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 минут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Премьера утром понедельника 
+ плавающее количество повторов.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Суть дела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1615    2240  1310  1220"/>
          <p:cNvSpPr/>
          <p:nvPr/>
        </p:nvSpPr>
        <p:spPr>
          <a:xfrm>
            <a:off x="1114425" y="3724275"/>
            <a:ext cx="7524750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Всё самое важное о долговом рынке: тренды, доходности, новые размещения, инвестидеи в облигациях.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премьера в понедельник 16:15 
+ повторы: понедельник 22:40, среда 13:10, четверг 12:20</a:t>
            </a:r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Облигации. Главное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6" name="1615    2240  1310  1220  1325  1205    1315    1220"/>
          <p:cNvSpPr/>
          <p:nvPr/>
        </p:nvSpPr>
        <p:spPr>
          <a:xfrm>
            <a:off x="1114425" y="3724275"/>
            <a:ext cx="7524750" cy="433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Где, когда и как покупать недвижимость? Квартира для инвестиций и для жизни, жилая и коммерческая недвижимость — обсуждаем, как сохранить сбережения и заработать на своей собственности. Возможности и риски, прогнозы и лайфхаки </a:t>
            </a:r>
            <a:br/>
            <a:r>
              <a:rPr lang="en-US" sz="195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 профессионалов в сфере недвижимости.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Ведущие: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Игнат Бушухин, Павел Демидович, Александра Панфилова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среда 16:15 (премьера)
повторы: среда 22:40, четверг 13:10, пятница 12:20, суббота 13:25, воскресенье 12:05, понедельник следующей недели 13:15, вторник следующей недели 12:20</a:t>
            </a:r>
            <a:br/>
            <a:endParaRPr lang="en-US" sz="1950" dirty="0"/>
          </a:p>
        </p:txBody>
      </p:sp>
      <p:sp>
        <p:nvSpPr>
          <p:cNvPr id="7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Частная собственность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573125" y="666750"/>
            <a:ext cx="40481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7" name="8   2200                4        0810 0845 0915    2210   0835 0940    1350   1450  2205"/>
          <p:cNvSpPr/>
          <p:nvPr/>
        </p:nvSpPr>
        <p:spPr>
          <a:xfrm>
            <a:off x="1114425" y="3724275"/>
            <a:ext cx="7524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день с 8 утра до 22:00 вечера следим за самыми актуальными новостями российского и зарубежного спорта.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Ведущие: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Илья Попов, Егор Белов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4 минуты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будни — 08:10, 08:45, 09:15 + повтор в 22:10
выходные — 08:35, 09:40 + повтор в 13:50 (сб.) / 14:50 (вс.), 22:05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Спорт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3839825" y="795338"/>
            <a:ext cx="35147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редакционные 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4936"/>
            <a:ext cx="752475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5895975"/>
            <a:ext cx="203835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200900"/>
            <a:ext cx="12849225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Интеграции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редакционные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форматы: межпром</a:t>
            </a:r>
            <a:endParaRPr lang="en-US" sz="6000" dirty="0"/>
          </a:p>
        </p:txBody>
      </p:sp>
      <p:sp>
        <p:nvSpPr>
          <p:cNvPr id="7" name="default_name"/>
          <p:cNvSpPr/>
          <p:nvPr/>
        </p:nvSpPr>
        <p:spPr>
          <a:xfrm>
            <a:off x="942975" y="6024563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52875"/>
            <a:ext cx="8401050" cy="50101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3952875"/>
            <a:ext cx="8382000" cy="5010150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15475" y="666750"/>
            <a:ext cx="8105775" cy="4667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52875"/>
            <a:ext cx="8382000" cy="5010150"/>
          </a:xfrm>
          <a:prstGeom prst="rect">
            <a:avLst/>
          </a:prstGeom>
        </p:spPr>
      </p:pic>
      <p:sp>
        <p:nvSpPr>
          <p:cNvPr id="7" name="rbcru         10     0600  0100   105"/>
          <p:cNvSpPr/>
          <p:nvPr/>
        </p:nvSpPr>
        <p:spPr>
          <a:xfrm>
            <a:off x="1114425" y="4400550"/>
            <a:ext cx="7524750" cy="256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Свежая информация по курсам и котировкам с сайта rbc.ru. 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Темы, релевантные формату: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автомобили, недвижимость, банковские услуги.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секунд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06:00 — 01:00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Период: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неделя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Количество выходов: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105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Курсы валют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9772650" y="795338"/>
            <a:ext cx="5486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интеграция в редакционные форматы</a:t>
            </a:r>
            <a:endParaRPr lang="en-US" sz="2336" dirty="0"/>
          </a:p>
        </p:txBody>
      </p:sp>
      <p:sp>
        <p:nvSpPr>
          <p:cNvPr id="11" name="default_name"/>
          <p:cNvSpPr/>
          <p:nvPr/>
        </p:nvSpPr>
        <p:spPr>
          <a:xfrm>
            <a:off x="15992475" y="795338"/>
            <a:ext cx="1352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межпром</a:t>
            </a:r>
            <a:endParaRPr lang="en-US" sz="2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6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515475" y="666750"/>
            <a:ext cx="8105775" cy="466725"/>
          </a:xfrm>
          <a:prstGeom prst="rect">
            <a:avLst/>
          </a:prstGeom>
        </p:spPr>
      </p:pic>
      <p:pic>
        <p:nvPicPr>
          <p:cNvPr id="7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8" name="-                  10     0600  0600   105"/>
          <p:cNvSpPr/>
          <p:nvPr/>
        </p:nvSpPr>
        <p:spPr>
          <a:xfrm>
            <a:off x="1114425" y="3724275"/>
            <a:ext cx="7524750" cy="399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Время с указанием важной новости/темы на обложке.  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Темы, релевантные формату: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срочные новости, экономика/финансы.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возможности: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мини-виджет. Активная зона экрана, статика
лайн. Весь блок виджетов, малая анимация
баннер. Нижняя часть экрана, малая анимация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 секунд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06:00 — 06:00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Период: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неделя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Количество выходов: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105 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114425" y="8220075"/>
            <a:ext cx="7524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1950"/>
              </a:spcAft>
              <a:buNone/>
            </a:pP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950" dirty="0"/>
          </a:p>
        </p:txBody>
      </p:sp>
      <p:sp>
        <p:nvSpPr>
          <p:cNvPr id="10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Часы</a:t>
            </a:r>
            <a:endParaRPr lang="en-US" sz="6000" dirty="0"/>
          </a:p>
        </p:txBody>
      </p:sp>
      <p:sp>
        <p:nvSpPr>
          <p:cNvPr id="11" name="Text 3"/>
          <p:cNvSpPr/>
          <p:nvPr/>
        </p:nvSpPr>
        <p:spPr>
          <a:xfrm>
            <a:off x="9772650" y="795338"/>
            <a:ext cx="5486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интеграция в редакционные форматы</a:t>
            </a:r>
            <a:endParaRPr lang="en-US" sz="2336" dirty="0"/>
          </a:p>
        </p:txBody>
      </p:sp>
      <p:sp>
        <p:nvSpPr>
          <p:cNvPr id="12" name="default_name"/>
          <p:cNvSpPr/>
          <p:nvPr/>
        </p:nvSpPr>
        <p:spPr>
          <a:xfrm>
            <a:off x="15992475" y="795338"/>
            <a:ext cx="1352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межпром</a:t>
            </a:r>
            <a:endParaRPr lang="en-US" sz="23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15475" y="666750"/>
            <a:ext cx="8105775" cy="4667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"/>
          <p:cNvSpPr/>
          <p:nvPr/>
        </p:nvSpPr>
        <p:spPr>
          <a:xfrm>
            <a:off x="1114425" y="4381500"/>
            <a:ext cx="7524750" cy="256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Актуальная погода с фонами. 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Темы, релевантные формату: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путешествия, одежда,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сезонная косметика, медицина.  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возможности: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мини-виджет. Активная зона экрана, статика
лайн. Весь блок виджетов, малая анимация
баннер. Нижняя часть экрана, малая анимация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Погода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9772650" y="795338"/>
            <a:ext cx="5486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интеграция в редакционные форматы</a:t>
            </a:r>
            <a:endParaRPr lang="en-US" sz="2336" dirty="0"/>
          </a:p>
        </p:txBody>
      </p:sp>
      <p:sp>
        <p:nvSpPr>
          <p:cNvPr id="10" name="default_name"/>
          <p:cNvSpPr/>
          <p:nvPr/>
        </p:nvSpPr>
        <p:spPr>
          <a:xfrm>
            <a:off x="15992475" y="795338"/>
            <a:ext cx="1352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межпром</a:t>
            </a:r>
            <a:endParaRPr lang="en-US" sz="23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15475" y="666750"/>
            <a:ext cx="8105775" cy="4667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rbcru   Pro              -     -"/>
          <p:cNvSpPr/>
          <p:nvPr/>
        </p:nvSpPr>
        <p:spPr>
          <a:xfrm>
            <a:off x="1114425" y="4381500"/>
            <a:ext cx="7524750" cy="256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 с сайта rbc.ru.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Рубрики: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«Главное», Pro, «Инвестиции»</a:t>
            </a:r>
            <a:br/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Темы, релевантные формату: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актуальные новости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тему экономики / общественных событий.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возможности: 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миди-виджет — статика или баннер
макси-виджет — активная зона экрана, статика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Лента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9772650" y="795338"/>
            <a:ext cx="5486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интеграция в редакционные форматы</a:t>
            </a:r>
            <a:endParaRPr lang="en-US" sz="2336" dirty="0"/>
          </a:p>
        </p:txBody>
      </p:sp>
      <p:sp>
        <p:nvSpPr>
          <p:cNvPr id="10" name="default_name"/>
          <p:cNvSpPr/>
          <p:nvPr/>
        </p:nvSpPr>
        <p:spPr>
          <a:xfrm>
            <a:off x="15992475" y="795338"/>
            <a:ext cx="1352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межпром</a:t>
            </a:r>
            <a:endParaRPr lang="en-US" sz="2336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15475" y="666750"/>
            <a:ext cx="8105775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53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5325" y="3276600"/>
            <a:ext cx="6955235" cy="6029325"/>
          </a:xfrm>
          <a:prstGeom prst="rect">
            <a:avLst/>
          </a:prstGeom>
        </p:spPr>
      </p:pic>
      <p:pic>
        <p:nvPicPr>
          <p:cNvPr id="5" name="Frame 213132753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10500" y="3276600"/>
            <a:ext cx="6955235" cy="60293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10500" y="3276600"/>
            <a:ext cx="6953250" cy="4381500"/>
          </a:xfrm>
          <a:prstGeom prst="rect">
            <a:avLst/>
          </a:prstGeom>
        </p:spPr>
      </p:pic>
      <p:pic>
        <p:nvPicPr>
          <p:cNvPr id="7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5325" y="3276600"/>
            <a:ext cx="6953250" cy="43910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Типы интеграций</a:t>
            </a:r>
            <a:endParaRPr lang="en-US" sz="6000" dirty="0"/>
          </a:p>
        </p:txBody>
      </p:sp>
      <p:sp>
        <p:nvSpPr>
          <p:cNvPr id="9" name="Text 1"/>
          <p:cNvSpPr/>
          <p:nvPr/>
        </p:nvSpPr>
        <p:spPr>
          <a:xfrm>
            <a:off x="9772650" y="795338"/>
            <a:ext cx="5486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интеграция в редакционные форматы</a:t>
            </a:r>
            <a:endParaRPr lang="en-US" sz="2336" dirty="0"/>
          </a:p>
        </p:txBody>
      </p:sp>
      <p:sp>
        <p:nvSpPr>
          <p:cNvPr id="10" name="default_name"/>
          <p:cNvSpPr/>
          <p:nvPr/>
        </p:nvSpPr>
        <p:spPr>
          <a:xfrm>
            <a:off x="15992475" y="795338"/>
            <a:ext cx="1352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межпром</a:t>
            </a:r>
            <a:endParaRPr lang="en-US" sz="2336" dirty="0"/>
          </a:p>
        </p:txBody>
      </p:sp>
      <p:sp>
        <p:nvSpPr>
          <p:cNvPr id="11" name="default_name"/>
          <p:cNvSpPr/>
          <p:nvPr/>
        </p:nvSpPr>
        <p:spPr>
          <a:xfrm>
            <a:off x="685800" y="7907462"/>
            <a:ext cx="6972300" cy="1403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55" dirty="0">
                <a:solidFill>
                  <a:srgbClr val="00000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Слайдер</a:t>
            </a:r>
            <a:endParaRPr lang="en-US" sz="2455" dirty="0"/>
          </a:p>
        </p:txBody>
      </p:sp>
      <p:sp>
        <p:nvSpPr>
          <p:cNvPr id="12" name="default_name"/>
          <p:cNvSpPr/>
          <p:nvPr/>
        </p:nvSpPr>
        <p:spPr>
          <a:xfrm>
            <a:off x="7800975" y="7907462"/>
            <a:ext cx="6972300" cy="1403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55" dirty="0">
                <a:solidFill>
                  <a:srgbClr val="00000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Лайн</a:t>
            </a:r>
            <a:endParaRPr lang="en-US" sz="245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4936"/>
            <a:ext cx="752475" cy="304806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5895975"/>
            <a:ext cx="203835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200900"/>
            <a:ext cx="12849225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Эфирные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интеграции</a:t>
            </a:r>
            <a:endParaRPr lang="en-US" sz="6000" dirty="0"/>
          </a:p>
        </p:txBody>
      </p:sp>
      <p:sp>
        <p:nvSpPr>
          <p:cNvPr id="7" name="default_name"/>
          <p:cNvSpPr/>
          <p:nvPr/>
        </p:nvSpPr>
        <p:spPr>
          <a:xfrm>
            <a:off x="942975" y="6024563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3" name="Bento fram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344400" y="666750"/>
            <a:ext cx="5276850" cy="4667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15 20     0600  0100"/>
          <p:cNvSpPr/>
          <p:nvPr/>
        </p:nvSpPr>
        <p:spPr>
          <a:xfrm>
            <a:off x="1114425" y="4381500"/>
            <a:ext cx="7524750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Специальная рекламная вставка без прерывания эфира. Часть экрана уменьшается, в оставшемся поле — рекламная анимация.  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10, 15, 20 секунд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06:00 — 01:00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микс утро/день/вечер*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L-board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L-board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611100" y="795338"/>
            <a:ext cx="4752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эфирные рекламные интеграции</a:t>
            </a:r>
            <a:endParaRPr lang="en-US" sz="2336" dirty="0"/>
          </a:p>
        </p:txBody>
      </p:sp>
      <p:sp>
        <p:nvSpPr>
          <p:cNvPr id="11" name="Descriptor"/>
          <p:cNvSpPr/>
          <p:nvPr/>
        </p:nvSpPr>
        <p:spPr>
          <a:xfrm>
            <a:off x="666750" y="9620250"/>
            <a:ext cx="1643062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Без гарантии прайм-тайма.
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3" name="Bento fram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344400" y="666750"/>
            <a:ext cx="5276850" cy="4667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     0600  0100"/>
          <p:cNvSpPr/>
          <p:nvPr/>
        </p:nvSpPr>
        <p:spPr>
          <a:xfrm>
            <a:off x="1114425" y="4381500"/>
            <a:ext cx="752475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Рекламный ролик на весь экран в начале передачи.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до 1 минуты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 / периодичность: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06:00 — 01:00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микс утро/день/вечер*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Заставка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611100" y="795338"/>
            <a:ext cx="4752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эфирные рекламные интеграции</a:t>
            </a:r>
            <a:endParaRPr lang="en-US" sz="2336" dirty="0"/>
          </a:p>
        </p:txBody>
      </p:sp>
      <p:sp>
        <p:nvSpPr>
          <p:cNvPr id="11" name="Descriptor"/>
          <p:cNvSpPr/>
          <p:nvPr/>
        </p:nvSpPr>
        <p:spPr>
          <a:xfrm>
            <a:off x="666750" y="9620250"/>
            <a:ext cx="1643062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Без гарантии прайм-тайма.
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4936"/>
            <a:ext cx="752475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7381875"/>
            <a:ext cx="2038350" cy="466725"/>
          </a:xfrm>
          <a:prstGeom prst="rect">
            <a:avLst/>
          </a:prstGeom>
        </p:spPr>
      </p:pic>
      <p:sp>
        <p:nvSpPr>
          <p:cNvPr id="6" name="PR-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7" name="default_name"/>
          <p:cNvSpPr/>
          <p:nvPr/>
        </p:nvSpPr>
        <p:spPr>
          <a:xfrm>
            <a:off x="942975" y="7510462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5  3    1           2"/>
          <p:cNvSpPr/>
          <p:nvPr/>
        </p:nvSpPr>
        <p:spPr>
          <a:xfrm>
            <a:off x="1114425" y="4381500"/>
            <a:ext cx="7524750" cy="26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Репортаж специального корреспондента РБК с места событий, форумов, конференций, презентаций новых технологий, запуска производственных линий.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1,5 или 3 минуты (возможен хронометраж 1 минута по согласованию с редакцией)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-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Бизнес-новость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     2"/>
          <p:cNvSpPr/>
          <p:nvPr/>
        </p:nvSpPr>
        <p:spPr>
          <a:xfrm>
            <a:off x="1114425" y="4381500"/>
            <a:ext cx="752475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Журналисты РБК беседуют с главами ведущих компаний и производств, обсуждают важнейшие события на рынке, изменения в законодательстве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их влияние на бизнес.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 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
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Интервью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  3  5    10          2"/>
          <p:cNvSpPr/>
          <p:nvPr/>
        </p:nvSpPr>
        <p:spPr>
          <a:xfrm>
            <a:off x="1114425" y="4381500"/>
            <a:ext cx="7524750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Рассказ о стартапах, контрактах, инновационных госпрограммах и освоении новых бизнес-направлений и территорий в регионах.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 или 5 минут (возможен хронометраж 10 минут по согласованию с редакцией)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Территория развития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    3"/>
          <p:cNvSpPr/>
          <p:nvPr/>
        </p:nvSpPr>
        <p:spPr>
          <a:xfrm>
            <a:off x="1114425" y="4381500"/>
            <a:ext cx="7524750" cy="3028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Авторская программа Вячеслава Волкова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передовых производственных площадках страны.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фокусе: технологии производства, инновационные решения, инвестиции в развитие, вопросы импортозамещения, подготовка кадров,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проекты.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+ 3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Сделано в России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    2"/>
          <p:cNvSpPr/>
          <p:nvPr/>
        </p:nvSpPr>
        <p:spPr>
          <a:xfrm>
            <a:off x="1114425" y="4381500"/>
            <a:ext cx="7524750" cy="3028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Журналисты РБК обсуждают с приглашенным экспертом главные события отрасли: новые проекты и их реализацию, госинвестиции и привлечение сторонних инвесторов, изменение норм регулирования рынка и влияние новых правил на игроков. Интервью сопровождается инфографикой.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Сфера интересов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    2"/>
          <p:cNvSpPr/>
          <p:nvPr/>
        </p:nvSpPr>
        <p:spPr>
          <a:xfrm>
            <a:off x="1114425" y="4381500"/>
            <a:ext cx="7524750" cy="3028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Авторская программа Игната Бушухина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рынке недвижимости: новости, события, тренды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тенденции. В программе — презентации новых проектов, репортажи с площадок, дневники важнейших мероприятий в строительной отрасли, интервью с главами компаний.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Недвижимость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15      2"/>
          <p:cNvSpPr/>
          <p:nvPr/>
        </p:nvSpPr>
        <p:spPr>
          <a:xfrm>
            <a:off x="1114425" y="4381500"/>
            <a:ext cx="7524750" cy="2686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Интервью без вопросов и закадрового текста. Рассказ от первого лица о бизнесе и человеке, который его создал. Съемки проходят как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неформальных интерьерах, так и в офисе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на производственных объектах.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 или 15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Бизнес в деталях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5      2"/>
          <p:cNvSpPr/>
          <p:nvPr/>
        </p:nvSpPr>
        <p:spPr>
          <a:xfrm>
            <a:off x="1114425" y="4381500"/>
            <a:ext cx="7524750" cy="3495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Обозреватель РБК приезжает на предприятие или в регион.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Цель — показать, как передовые принципы производства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управления внедряются в работу компании, города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или региона.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 программы: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интервью с главой компании,
серия интервью на производстве,
видеоряд и инфографика с ключевыми показателями, инвестициями и результатами проектов.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15 минут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39125"/>
            <a:ext cx="7524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1950"/>
              </a:spcAft>
              <a:buNone/>
            </a:pPr>
            <a:r>
              <a:rPr lang="en-US" sz="18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Вектор развития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5    10      2"/>
          <p:cNvSpPr/>
          <p:nvPr/>
        </p:nvSpPr>
        <p:spPr>
          <a:xfrm>
            <a:off x="1114425" y="4381500"/>
            <a:ext cx="7524750" cy="2686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Программа о рынке загородной недвижимости: новости, события, тренды и тенденции. Обзор рынка загородной недвижимости. В кадре участвуют ведущий и соведущий (представитель партнера).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5 минут (возможен хронометраж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10 минут)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 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Загородная недвижимость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    2"/>
          <p:cNvSpPr/>
          <p:nvPr/>
        </p:nvSpPr>
        <p:spPr>
          <a:xfrm>
            <a:off x="1114425" y="4381500"/>
            <a:ext cx="7524750" cy="3028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 и тенденции здравоохранения. В фокусе: тренды фармацевтики и фармакологии, передовые методики в хирургии, репортажи с профильных форумов и конференций, интервью с руководителями ведущих мировых клиник и производств.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Ведущий: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Денис Горшков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Здравый курс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10      2"/>
          <p:cNvSpPr/>
          <p:nvPr/>
        </p:nvSpPr>
        <p:spPr>
          <a:xfrm>
            <a:off x="1114425" y="4381500"/>
            <a:ext cx="7524750" cy="3371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Аналитическая программа: интервью, инфографика, разбор событий. Ведущий обсуждает с гостями корпоративные новости и продукты в контексте российской и мировой экономики.
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Темы выпусков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инвестиционные проекты, предложения компаний, рыночные тренды и итоги.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Финансы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10      2"/>
          <p:cNvSpPr/>
          <p:nvPr/>
        </p:nvSpPr>
        <p:spPr>
          <a:xfrm>
            <a:off x="1114425" y="4381500"/>
            <a:ext cx="752475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Авторская программа Надежды Грошевой. Ведущая берет интервью у основателей компаний финтех-индустрии, банков, аналитиков. 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Финтех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         10      2"/>
          <p:cNvSpPr/>
          <p:nvPr/>
        </p:nvSpPr>
        <p:spPr>
          <a:xfrm>
            <a:off x="1114425" y="4381500"/>
            <a:ext cx="7524750" cy="30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Авторская программа с Викторией Гилварг. Интервью с бизнесменами, политиками, блогерами, ньюсмейкерами в непринужденной обстановке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ресторане за бизнес-ланчем. Обсуждаем: актуальные темы, бизнес, влияние бизнеса на личную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жизнь, хобби, кулинарные предпочтения. 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-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Бизнес-ланч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3  10      2"/>
          <p:cNvSpPr/>
          <p:nvPr/>
        </p:nvSpPr>
        <p:spPr>
          <a:xfrm>
            <a:off x="1114425" y="4381500"/>
            <a:ext cx="7524750" cy="30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Подборка главных новостей из автомобильного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мира — от дизайна до презентации новых моделей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производственных линий. Инновационная продукция, современные шины, аксессуары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гаджеты для автомобилей, тест-драйв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новинок автопрома.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 или 10 минут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Автоньюс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3      2"/>
          <p:cNvSpPr/>
          <p:nvPr/>
        </p:nvSpPr>
        <p:spPr>
          <a:xfrm>
            <a:off x="1114425" y="4381500"/>
            <a:ext cx="75247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Тест-драйв новых моделей автомобилей.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 минуты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-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Тест-драйв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3      2"/>
          <p:cNvSpPr/>
          <p:nvPr/>
        </p:nvSpPr>
        <p:spPr>
          <a:xfrm>
            <a:off x="1114425" y="4381500"/>
            <a:ext cx="752475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 из мира моды. Разбор трендов, презентаций новых линий и коллекций одежды, украшений, часов, гаджетов, интервью с ведущими мировыми дизайнерами, владельцами брендов и домов мод.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 минуты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От бренда к тренду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       3    5          2"/>
          <p:cNvSpPr/>
          <p:nvPr/>
        </p:nvSpPr>
        <p:spPr>
          <a:xfrm>
            <a:off x="1114425" y="4381500"/>
            <a:ext cx="752475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Интервью без вопросов и закадрового текста. Монологи топ-менеджеров о себе, истории компании, нюансах производства, бизнеса, перспективах развития отрасли.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 минуты (возможен хронометраж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 минут по согласованию с редакцией)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Мнение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3  5    10          2"/>
          <p:cNvSpPr/>
          <p:nvPr/>
        </p:nvSpPr>
        <p:spPr>
          <a:xfrm>
            <a:off x="1114425" y="4381500"/>
            <a:ext cx="752475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Программа о зонах комфорта для создания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развития бизнеса. Анализируем, когда и почему компании решают расширять бизнес и производство, какой путь выбирают и на что ориентируются.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 или 5 минут (возможен хронометраж 10 минут по согласованию с редакцией)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Территория бизнеса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               3  5       2"/>
          <p:cNvSpPr/>
          <p:nvPr/>
        </p:nvSpPr>
        <p:spPr>
          <a:xfrm>
            <a:off x="1114425" y="4381500"/>
            <a:ext cx="752475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Авторская программа Анны Гара о товарах и продукции премиум-класса. Подробный разбор коллекций — от антиквариата до новинок модных брендов на рынке одежды, аксессуаров, предметов интерьера и мебели.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 или 5 минут 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Цена вопроса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63825" y="666750"/>
            <a:ext cx="22574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        -   3  5    10          2"/>
          <p:cNvSpPr/>
          <p:nvPr/>
        </p:nvSpPr>
        <p:spPr>
          <a:xfrm>
            <a:off x="1114425" y="4381500"/>
            <a:ext cx="752475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250"/>
              </a:spcAft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Программа-путешествие. Презентация отелей, туристических зон, новых направлений для бизнес-путешествий и отдыха.</a:t>
            </a:r>
            <a:br/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Хронометраж: 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 или 5 минут (возможен хронометраж 10 минут по согласованию с редакцией)</a:t>
            </a:r>
            <a:br/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Время выхода: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премьера программы + 2 повтора</a:t>
            </a:r>
            <a:endParaRPr lang="en-US" sz="225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172450"/>
            <a:ext cx="7524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1950"/>
              </a:spcAft>
              <a:buNone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Все включено</a:t>
            </a:r>
            <a:endParaRPr lang="en-US" sz="6000" dirty="0"/>
          </a:p>
        </p:txBody>
      </p:sp>
      <p:sp>
        <p:nvSpPr>
          <p:cNvPr id="10" name="PR-"/>
          <p:cNvSpPr/>
          <p:nvPr/>
        </p:nvSpPr>
        <p:spPr>
          <a:xfrm>
            <a:off x="15640050" y="795338"/>
            <a:ext cx="17049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</a:t>
            </a:r>
            <a:endParaRPr lang="en-US" sz="2336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4954"/>
            <a:ext cx="752475" cy="304806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734175"/>
            <a:ext cx="203835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спецпроектов</a:t>
            </a:r>
            <a:endParaRPr lang="en-US" sz="6000" dirty="0"/>
          </a:p>
        </p:txBody>
      </p:sp>
      <p:sp>
        <p:nvSpPr>
          <p:cNvPr id="7" name="default_name"/>
          <p:cNvSpPr/>
          <p:nvPr/>
        </p:nvSpPr>
        <p:spPr>
          <a:xfrm>
            <a:off x="942975" y="6862763"/>
            <a:ext cx="1485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84010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658850" y="666750"/>
            <a:ext cx="3962400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7" name="-"/>
          <p:cNvSpPr/>
          <p:nvPr/>
        </p:nvSpPr>
        <p:spPr>
          <a:xfrm>
            <a:off x="1114425" y="4381500"/>
            <a:ext cx="7524750" cy="3219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 коротких вопросов и ответов, посвященных какому-то явлению, рыночному предложению, компании или целой отрасли. Включает практические рекомендации по вопросам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«что?», «как?», «куда?», «зачем?».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Примеры тем: 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Я много летаю. Как мне экономить на билетах?
Что такое карта рассрочки и как она работает?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Как интегрируется бренд?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Пометка «Совместный проект» с лого в спонсорских заставках
Упоминание продукта/услуги в одной из карточек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39125"/>
            <a:ext cx="1095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1950"/>
              </a:spcAft>
              <a:buNone/>
            </a:pPr>
            <a:r>
              <a:rPr lang="en-US" sz="18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800" dirty="0"/>
          </a:p>
        </p:txBody>
      </p:sp>
      <p:sp>
        <p:nvSpPr>
          <p:cNvPr id="9" name="default_name"/>
          <p:cNvSpPr/>
          <p:nvPr/>
        </p:nvSpPr>
        <p:spPr>
          <a:xfrm>
            <a:off x="2571750" y="8239125"/>
            <a:ext cx="1095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1950"/>
              </a:spcAft>
              <a:buNone/>
            </a:pPr>
            <a:r>
              <a:rPr lang="en-US" sz="18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800" dirty="0"/>
          </a:p>
        </p:txBody>
      </p:sp>
      <p:sp>
        <p:nvSpPr>
          <p:cNvPr id="10" name="default_nam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Карточки</a:t>
            </a:r>
            <a:endParaRPr lang="en-US" sz="6000" dirty="0"/>
          </a:p>
        </p:txBody>
      </p:sp>
      <p:sp>
        <p:nvSpPr>
          <p:cNvPr id="11" name="Text 4"/>
          <p:cNvSpPr/>
          <p:nvPr/>
        </p:nvSpPr>
        <p:spPr>
          <a:xfrm>
            <a:off x="13925550" y="795338"/>
            <a:ext cx="3429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форматы спецпроектов</a:t>
            </a:r>
            <a:endParaRPr lang="en-US" sz="2336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658850" y="666750"/>
            <a:ext cx="3962400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7" name="159       2019"/>
          <p:cNvSpPr/>
          <p:nvPr/>
        </p:nvSpPr>
        <p:spPr>
          <a:xfrm>
            <a:off x="1114425" y="3724275"/>
            <a:ext cx="7524750" cy="404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 с анимированными карточками с информацией о бренде.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Цифры, демонстрирующие достижения или преимущества компании, цитаты руководителей или советы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поясняющими комментариями.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Примеры тем: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
</a:t>
            </a:r>
            <a:r>
              <a:rPr lang="en-US" sz="18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15,9 млн пассажиров перевезли авиакомпании группы за 2019 год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Герман Греф: «Рост не прекратится. Мы не планируем сокращения в Сбербанке. И будем увеличивать штат людей,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кто занимается развитием цифрового банка и цифровой экосистемы»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Как интегрируется бренд?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Пометка «Совместный проект» с лого клиента
Упоминание продукта/услуги в тексте карточки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39125"/>
            <a:ext cx="1095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1950"/>
              </a:spcAft>
              <a:buNone/>
            </a:pPr>
            <a:r>
              <a:rPr lang="en-US" sz="18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800" dirty="0"/>
          </a:p>
        </p:txBody>
      </p:sp>
      <p:sp>
        <p:nvSpPr>
          <p:cNvPr id="9" name="default_name"/>
          <p:cNvSpPr/>
          <p:nvPr/>
        </p:nvSpPr>
        <p:spPr>
          <a:xfrm>
            <a:off x="2571750" y="8239125"/>
            <a:ext cx="1095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1950"/>
              </a:spcAft>
              <a:buNone/>
            </a:pPr>
            <a:r>
              <a:rPr lang="en-US" sz="18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Цифра дня / Цитата / Совет от бренда</a:t>
            </a:r>
            <a:endParaRPr lang="en-US" sz="6000" dirty="0"/>
          </a:p>
        </p:txBody>
      </p:sp>
      <p:sp>
        <p:nvSpPr>
          <p:cNvPr id="11" name="Text 4"/>
          <p:cNvSpPr/>
          <p:nvPr/>
        </p:nvSpPr>
        <p:spPr>
          <a:xfrm>
            <a:off x="13925550" y="795338"/>
            <a:ext cx="3429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форматы спецпроектов</a:t>
            </a:r>
            <a:endParaRPr lang="en-US" sz="2336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401050" cy="56864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658850" y="666750"/>
            <a:ext cx="3962400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276600"/>
            <a:ext cx="8382000" cy="5686425"/>
          </a:xfrm>
          <a:prstGeom prst="rect">
            <a:avLst/>
          </a:prstGeom>
        </p:spPr>
      </p:pic>
      <p:sp>
        <p:nvSpPr>
          <p:cNvPr id="7" name="-         60             IT-"/>
          <p:cNvSpPr/>
          <p:nvPr/>
        </p:nvSpPr>
        <p:spPr>
          <a:xfrm>
            <a:off x="1114425" y="3724275"/>
            <a:ext cx="7524750" cy="3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 видеоролика, в котором ведущий объясняет какой-либо термин, явление или отвечает на вопрос простым языком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60 секунд. Рассказ дополняется графическими вставками.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Примеры тем: 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Зачем медицине нужен ИИ?
Чем занимается IT-евангелист?
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Как интегрируется бренд?
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Упоминание продукта/услуги
В случае если спикер от клиента, будет сделан титр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упоминанием компании
Пометка «Совместный проект» с лого в закрывающей заставке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1114425" y="8239125"/>
            <a:ext cx="1095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spcAft>
                <a:spcPts val="1950"/>
              </a:spcAft>
              <a:buNone/>
            </a:pPr>
            <a:r>
              <a:rPr lang="en-US" sz="18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</a:t>
            </a:r>
            <a:endParaRPr lang="en-US" sz="1800" dirty="0"/>
          </a:p>
        </p:txBody>
      </p:sp>
      <p:sp>
        <p:nvSpPr>
          <p:cNvPr id="9" name="6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Узнать за 60 секунд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3925550" y="795338"/>
            <a:ext cx="3429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форматы спецпроектов</a:t>
            </a:r>
            <a:endParaRPr lang="en-US" sz="2336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2719</Words>
  <Application>Microsoft Macintosh PowerPoint</Application>
  <PresentationFormat>Произвольный</PresentationFormat>
  <Paragraphs>253</Paragraphs>
  <Slides>50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4" baseType="lpstr">
      <vt:lpstr>Arial</vt:lpstr>
      <vt:lpstr>Graphik RBC LC Medium</vt:lpstr>
      <vt:lpstr>Graphik RBC LC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6</cp:revision>
  <dcterms:created xsi:type="dcterms:W3CDTF">2025-06-23T10:51:27Z</dcterms:created>
  <dcterms:modified xsi:type="dcterms:W3CDTF">2026-07-13T11:33:00Z</dcterms:modified>
</cp:coreProperties>
</file>