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4"/>
  </p:notesMasterIdLst>
  <p:sldIdLst>
    <p:sldId id="256" r:id="rId2"/>
    <p:sldId id="308" r:id="rId3"/>
    <p:sldId id="309" r:id="rId4"/>
    <p:sldId id="259" r:id="rId5"/>
    <p:sldId id="260" r:id="rId6"/>
    <p:sldId id="31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311" r:id="rId16"/>
    <p:sldId id="271" r:id="rId17"/>
    <p:sldId id="314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313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696"/>
    <p:restoredTop sz="94610"/>
  </p:normalViewPr>
  <p:slideViewPr>
    <p:cSldViewPr snapToGrid="0" snapToObjects="1">
      <p:cViewPr varScale="1">
        <p:scale>
          <a:sx n="81" d="100"/>
          <a:sy n="81" d="100"/>
        </p:scale>
        <p:origin x="40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7108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svg"/><Relationship Id="rId9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13" Type="http://schemas.openxmlformats.org/officeDocument/2006/relationships/image" Target="../media/image21.pn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svg"/><Relationship Id="rId11" Type="http://schemas.openxmlformats.org/officeDocument/2006/relationships/image" Target="../media/image4.svg"/><Relationship Id="rId5" Type="http://schemas.openxmlformats.org/officeDocument/2006/relationships/image" Target="../media/image14.sv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svg"/><Relationship Id="rId1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svg"/><Relationship Id="rId7" Type="http://schemas.openxmlformats.org/officeDocument/2006/relationships/image" Target="../media/image26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5" Type="http://schemas.openxmlformats.org/officeDocument/2006/relationships/image" Target="../media/image24.svg"/><Relationship Id="rId4" Type="http://schemas.openxmlformats.org/officeDocument/2006/relationships/image" Target="../media/image23.svg"/><Relationship Id="rId9" Type="http://schemas.openxmlformats.org/officeDocument/2006/relationships/image" Target="../media/image2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svg"/><Relationship Id="rId5" Type="http://schemas.openxmlformats.org/officeDocument/2006/relationships/image" Target="../media/image30.svg"/><Relationship Id="rId4" Type="http://schemas.openxmlformats.org/officeDocument/2006/relationships/image" Target="../media/image29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32.svg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svg"/><Relationship Id="rId5" Type="http://schemas.openxmlformats.org/officeDocument/2006/relationships/image" Target="../media/image34.svg"/><Relationship Id="rId4" Type="http://schemas.openxmlformats.org/officeDocument/2006/relationships/image" Target="../media/image3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svg"/><Relationship Id="rId5" Type="http://schemas.openxmlformats.org/officeDocument/2006/relationships/image" Target="../media/image37.svg"/><Relationship Id="rId4" Type="http://schemas.openxmlformats.org/officeDocument/2006/relationships/image" Target="../media/image29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svg"/><Relationship Id="rId11" Type="http://schemas.openxmlformats.org/officeDocument/2006/relationships/hyperlink" Target="https://realty.rbc.ru" TargetMode="External"/><Relationship Id="rId5" Type="http://schemas.openxmlformats.org/officeDocument/2006/relationships/image" Target="../media/image40.svg"/><Relationship Id="rId10" Type="http://schemas.openxmlformats.org/officeDocument/2006/relationships/image" Target="../media/image45.svg"/><Relationship Id="rId4" Type="http://schemas.openxmlformats.org/officeDocument/2006/relationships/image" Target="../media/image39.png"/><Relationship Id="rId9" Type="http://schemas.openxmlformats.org/officeDocument/2006/relationships/image" Target="../media/image4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3" Type="http://schemas.openxmlformats.org/officeDocument/2006/relationships/image" Target="../media/image46.svg"/><Relationship Id="rId7" Type="http://schemas.openxmlformats.org/officeDocument/2006/relationships/image" Target="../media/image49.svg"/><Relationship Id="rId12" Type="http://schemas.openxmlformats.org/officeDocument/2006/relationships/hyperlink" Target="https://www.rbc.ru/industries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svg"/><Relationship Id="rId11" Type="http://schemas.openxmlformats.org/officeDocument/2006/relationships/image" Target="../media/image45.svg"/><Relationship Id="rId5" Type="http://schemas.openxmlformats.org/officeDocument/2006/relationships/image" Target="../media/image48.png"/><Relationship Id="rId10" Type="http://schemas.openxmlformats.org/officeDocument/2006/relationships/image" Target="../media/image50.png"/><Relationship Id="rId4" Type="http://schemas.openxmlformats.org/officeDocument/2006/relationships/image" Target="../media/image47.svg"/><Relationship Id="rId9" Type="http://schemas.openxmlformats.org/officeDocument/2006/relationships/image" Target="../media/image44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hyperlink" Target="https://www.rbc.ru/quote" TargetMode="External"/><Relationship Id="rId3" Type="http://schemas.openxmlformats.org/officeDocument/2006/relationships/image" Target="../media/image48.png"/><Relationship Id="rId7" Type="http://schemas.openxmlformats.org/officeDocument/2006/relationships/image" Target="../media/image53.svg"/><Relationship Id="rId12" Type="http://schemas.openxmlformats.org/officeDocument/2006/relationships/image" Target="../media/image45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svg"/><Relationship Id="rId11" Type="http://schemas.openxmlformats.org/officeDocument/2006/relationships/image" Target="../media/image44.svg"/><Relationship Id="rId5" Type="http://schemas.openxmlformats.org/officeDocument/2006/relationships/image" Target="../media/image51.svg"/><Relationship Id="rId10" Type="http://schemas.openxmlformats.org/officeDocument/2006/relationships/image" Target="../media/image42.svg"/><Relationship Id="rId4" Type="http://schemas.openxmlformats.org/officeDocument/2006/relationships/image" Target="../media/image38.png"/><Relationship Id="rId9" Type="http://schemas.openxmlformats.org/officeDocument/2006/relationships/image" Target="../media/image40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svg"/><Relationship Id="rId13" Type="http://schemas.openxmlformats.org/officeDocument/2006/relationships/hyperlink" Target="https://www.rbc.ru/life" TargetMode="External"/><Relationship Id="rId3" Type="http://schemas.openxmlformats.org/officeDocument/2006/relationships/image" Target="../media/image38.png"/><Relationship Id="rId7" Type="http://schemas.openxmlformats.org/officeDocument/2006/relationships/image" Target="../media/image40.svg"/><Relationship Id="rId12" Type="http://schemas.openxmlformats.org/officeDocument/2006/relationships/image" Target="../media/image45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svg"/><Relationship Id="rId11" Type="http://schemas.openxmlformats.org/officeDocument/2006/relationships/image" Target="../media/image44.svg"/><Relationship Id="rId5" Type="http://schemas.openxmlformats.org/officeDocument/2006/relationships/image" Target="../media/image55.png"/><Relationship Id="rId10" Type="http://schemas.openxmlformats.org/officeDocument/2006/relationships/image" Target="../media/image42.svg"/><Relationship Id="rId4" Type="http://schemas.openxmlformats.org/officeDocument/2006/relationships/image" Target="../media/image48.png"/><Relationship Id="rId9" Type="http://schemas.openxmlformats.org/officeDocument/2006/relationships/image" Target="../media/image58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13" Type="http://schemas.openxmlformats.org/officeDocument/2006/relationships/hyperlink" Target="https://style.rbc.ru/" TargetMode="External"/><Relationship Id="rId3" Type="http://schemas.openxmlformats.org/officeDocument/2006/relationships/image" Target="../media/image38.png"/><Relationship Id="rId7" Type="http://schemas.openxmlformats.org/officeDocument/2006/relationships/image" Target="../media/image40.svg"/><Relationship Id="rId12" Type="http://schemas.openxmlformats.org/officeDocument/2006/relationships/image" Target="../media/image45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svg"/><Relationship Id="rId11" Type="http://schemas.openxmlformats.org/officeDocument/2006/relationships/image" Target="../media/image44.svg"/><Relationship Id="rId5" Type="http://schemas.openxmlformats.org/officeDocument/2006/relationships/image" Target="../media/image48.png"/><Relationship Id="rId10" Type="http://schemas.openxmlformats.org/officeDocument/2006/relationships/image" Target="../media/image62.png"/><Relationship Id="rId4" Type="http://schemas.openxmlformats.org/officeDocument/2006/relationships/image" Target="../media/image59.svg"/><Relationship Id="rId9" Type="http://schemas.openxmlformats.org/officeDocument/2006/relationships/image" Target="../media/image42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svg"/><Relationship Id="rId13" Type="http://schemas.openxmlformats.org/officeDocument/2006/relationships/hyperlink" Target="https://trends.rbc.ru/trends/" TargetMode="External"/><Relationship Id="rId3" Type="http://schemas.openxmlformats.org/officeDocument/2006/relationships/image" Target="../media/image38.png"/><Relationship Id="rId7" Type="http://schemas.openxmlformats.org/officeDocument/2006/relationships/image" Target="../media/image65.svg"/><Relationship Id="rId12" Type="http://schemas.openxmlformats.org/officeDocument/2006/relationships/image" Target="../media/image45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svg"/><Relationship Id="rId11" Type="http://schemas.openxmlformats.org/officeDocument/2006/relationships/image" Target="../media/image44.svg"/><Relationship Id="rId5" Type="http://schemas.openxmlformats.org/officeDocument/2006/relationships/image" Target="../media/image63.svg"/><Relationship Id="rId10" Type="http://schemas.openxmlformats.org/officeDocument/2006/relationships/image" Target="../media/image68.png"/><Relationship Id="rId4" Type="http://schemas.openxmlformats.org/officeDocument/2006/relationships/image" Target="../media/image48.png"/><Relationship Id="rId9" Type="http://schemas.openxmlformats.org/officeDocument/2006/relationships/image" Target="../media/image67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svg"/><Relationship Id="rId5" Type="http://schemas.openxmlformats.org/officeDocument/2006/relationships/image" Target="../media/image70.svg"/><Relationship Id="rId4" Type="http://schemas.openxmlformats.org/officeDocument/2006/relationships/image" Target="../media/image69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svg"/><Relationship Id="rId3" Type="http://schemas.openxmlformats.org/officeDocument/2006/relationships/image" Target="../media/image71.svg"/><Relationship Id="rId7" Type="http://schemas.openxmlformats.org/officeDocument/2006/relationships/image" Target="../media/image75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svg"/><Relationship Id="rId5" Type="http://schemas.openxmlformats.org/officeDocument/2006/relationships/image" Target="../media/image73.svg"/><Relationship Id="rId4" Type="http://schemas.openxmlformats.org/officeDocument/2006/relationships/image" Target="../media/image72.svg"/><Relationship Id="rId9" Type="http://schemas.openxmlformats.org/officeDocument/2006/relationships/hyperlink" Target="https://t.me/rbc_news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svg"/><Relationship Id="rId3" Type="http://schemas.openxmlformats.org/officeDocument/2006/relationships/image" Target="../media/image77.svg"/><Relationship Id="rId7" Type="http://schemas.openxmlformats.org/officeDocument/2006/relationships/image" Target="../media/image80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svg"/><Relationship Id="rId5" Type="http://schemas.openxmlformats.org/officeDocument/2006/relationships/image" Target="../media/image45.svg"/><Relationship Id="rId4" Type="http://schemas.openxmlformats.org/officeDocument/2006/relationships/image" Target="../media/image78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svg"/><Relationship Id="rId3" Type="http://schemas.openxmlformats.org/officeDocument/2006/relationships/image" Target="../media/image82.png"/><Relationship Id="rId7" Type="http://schemas.openxmlformats.org/officeDocument/2006/relationships/image" Target="../media/image86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10" Type="http://schemas.openxmlformats.org/officeDocument/2006/relationships/image" Target="../media/image76.svg"/><Relationship Id="rId4" Type="http://schemas.openxmlformats.org/officeDocument/2006/relationships/image" Target="../media/image83.svg"/><Relationship Id="rId9" Type="http://schemas.openxmlformats.org/officeDocument/2006/relationships/image" Target="../media/image88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svg"/><Relationship Id="rId5" Type="http://schemas.openxmlformats.org/officeDocument/2006/relationships/image" Target="../media/image37.svg"/><Relationship Id="rId4" Type="http://schemas.openxmlformats.org/officeDocument/2006/relationships/image" Target="../media/image70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svg"/><Relationship Id="rId3" Type="http://schemas.openxmlformats.org/officeDocument/2006/relationships/image" Target="../media/image89.svg"/><Relationship Id="rId7" Type="http://schemas.openxmlformats.org/officeDocument/2006/relationships/image" Target="../media/image92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45.svg"/><Relationship Id="rId9" Type="http://schemas.openxmlformats.org/officeDocument/2006/relationships/hyperlink" Target="https://specialists.ru/?t=finansy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svg"/><Relationship Id="rId3" Type="http://schemas.openxmlformats.org/officeDocument/2006/relationships/image" Target="../media/image94.svg"/><Relationship Id="rId7" Type="http://schemas.openxmlformats.org/officeDocument/2006/relationships/image" Target="../media/image9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7.svg"/><Relationship Id="rId11" Type="http://schemas.openxmlformats.org/officeDocument/2006/relationships/hyperlink" Target="https://hals-summer.rbc.ru" TargetMode="External"/><Relationship Id="rId5" Type="http://schemas.openxmlformats.org/officeDocument/2006/relationships/image" Target="../media/image96.svg"/><Relationship Id="rId10" Type="http://schemas.openxmlformats.org/officeDocument/2006/relationships/hyperlink" Target="https://citybay.rbc.ru/" TargetMode="External"/><Relationship Id="rId4" Type="http://schemas.openxmlformats.org/officeDocument/2006/relationships/image" Target="../media/image95.png"/><Relationship Id="rId9" Type="http://schemas.openxmlformats.org/officeDocument/2006/relationships/image" Target="../media/image45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svg"/><Relationship Id="rId3" Type="http://schemas.openxmlformats.org/officeDocument/2006/relationships/image" Target="../media/image100.svg"/><Relationship Id="rId7" Type="http://schemas.openxmlformats.org/officeDocument/2006/relationships/image" Target="../media/image45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10" Type="http://schemas.openxmlformats.org/officeDocument/2006/relationships/hyperlink" Target="https://hals-harddaysnight.rbc.ru" TargetMode="External"/><Relationship Id="rId4" Type="http://schemas.openxmlformats.org/officeDocument/2006/relationships/image" Target="../media/image101.png"/><Relationship Id="rId9" Type="http://schemas.openxmlformats.org/officeDocument/2006/relationships/hyperlink" Target="https://breeze-reef.rbc.ru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3" Type="http://schemas.openxmlformats.org/officeDocument/2006/relationships/image" Target="../media/image104.svg"/><Relationship Id="rId7" Type="http://schemas.openxmlformats.org/officeDocument/2006/relationships/image" Target="../media/image99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7.png"/><Relationship Id="rId5" Type="http://schemas.openxmlformats.org/officeDocument/2006/relationships/image" Target="../media/image106.svg"/><Relationship Id="rId10" Type="http://schemas.openxmlformats.org/officeDocument/2006/relationships/hyperlink" Target="https://soul-social.rbc.ru/" TargetMode="External"/><Relationship Id="rId4" Type="http://schemas.openxmlformats.org/officeDocument/2006/relationships/image" Target="../media/image105.png"/><Relationship Id="rId9" Type="http://schemas.openxmlformats.org/officeDocument/2006/relationships/hyperlink" Target="https://www.youtube.com/watch?v=MRo4fFCPAuw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svg"/><Relationship Id="rId5" Type="http://schemas.openxmlformats.org/officeDocument/2006/relationships/image" Target="../media/image37.svg"/><Relationship Id="rId4" Type="http://schemas.openxmlformats.org/officeDocument/2006/relationships/image" Target="../media/image70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sv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svg"/><Relationship Id="rId5" Type="http://schemas.openxmlformats.org/officeDocument/2006/relationships/image" Target="../media/image110.svg"/><Relationship Id="rId4" Type="http://schemas.openxmlformats.org/officeDocument/2006/relationships/image" Target="../media/image10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svg"/><Relationship Id="rId7" Type="http://schemas.openxmlformats.org/officeDocument/2006/relationships/hyperlink" Target="https://pik.rbc.ru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2.png"/><Relationship Id="rId5" Type="http://schemas.openxmlformats.org/officeDocument/2006/relationships/image" Target="../media/image45.svg"/><Relationship Id="rId4" Type="http://schemas.openxmlformats.org/officeDocument/2006/relationships/image" Target="../media/image110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svg"/><Relationship Id="rId7" Type="http://schemas.openxmlformats.org/officeDocument/2006/relationships/hyperlink" Target="https://metropolia.style.rbc.ru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svg"/><Relationship Id="rId5" Type="http://schemas.openxmlformats.org/officeDocument/2006/relationships/image" Target="../media/image115.svg"/><Relationship Id="rId4" Type="http://schemas.openxmlformats.org/officeDocument/2006/relationships/image" Target="../media/image11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svg"/><Relationship Id="rId7" Type="http://schemas.openxmlformats.org/officeDocument/2006/relationships/hyperlink" Target="https://soul-colors.rbc.ru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8.svg"/><Relationship Id="rId5" Type="http://schemas.openxmlformats.org/officeDocument/2006/relationships/image" Target="../media/image115.svg"/><Relationship Id="rId4" Type="http://schemas.openxmlformats.org/officeDocument/2006/relationships/image" Target="../media/image11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svg"/><Relationship Id="rId5" Type="http://schemas.openxmlformats.org/officeDocument/2006/relationships/image" Target="../media/image30.svg"/><Relationship Id="rId4" Type="http://schemas.openxmlformats.org/officeDocument/2006/relationships/image" Target="../media/image119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svg"/><Relationship Id="rId3" Type="http://schemas.openxmlformats.org/officeDocument/2006/relationships/image" Target="../media/image120.svg"/><Relationship Id="rId7" Type="http://schemas.openxmlformats.org/officeDocument/2006/relationships/image" Target="../media/image124.png"/><Relationship Id="rId12" Type="http://schemas.openxmlformats.org/officeDocument/2006/relationships/image" Target="../media/image118.sv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3.svg"/><Relationship Id="rId11" Type="http://schemas.openxmlformats.org/officeDocument/2006/relationships/image" Target="../media/image128.jpeg"/><Relationship Id="rId5" Type="http://schemas.openxmlformats.org/officeDocument/2006/relationships/image" Target="../media/image122.svg"/><Relationship Id="rId10" Type="http://schemas.openxmlformats.org/officeDocument/2006/relationships/image" Target="../media/image127.jpeg"/><Relationship Id="rId4" Type="http://schemas.openxmlformats.org/officeDocument/2006/relationships/image" Target="../media/image121.svg"/><Relationship Id="rId9" Type="http://schemas.openxmlformats.org/officeDocument/2006/relationships/image" Target="../media/image126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svg"/><Relationship Id="rId3" Type="http://schemas.openxmlformats.org/officeDocument/2006/relationships/image" Target="../media/image129.png"/><Relationship Id="rId7" Type="http://schemas.openxmlformats.org/officeDocument/2006/relationships/image" Target="../media/image12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1.png"/><Relationship Id="rId5" Type="http://schemas.openxmlformats.org/officeDocument/2006/relationships/image" Target="../media/image126.svg"/><Relationship Id="rId4" Type="http://schemas.openxmlformats.org/officeDocument/2006/relationships/image" Target="../media/image130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7" Type="http://schemas.openxmlformats.org/officeDocument/2006/relationships/image" Target="../media/image118.sv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6.svg"/><Relationship Id="rId5" Type="http://schemas.openxmlformats.org/officeDocument/2006/relationships/image" Target="../media/image131.png"/><Relationship Id="rId4" Type="http://schemas.openxmlformats.org/officeDocument/2006/relationships/image" Target="../media/image133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7" Type="http://schemas.openxmlformats.org/officeDocument/2006/relationships/image" Target="../media/image118.sv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6.svg"/><Relationship Id="rId5" Type="http://schemas.openxmlformats.org/officeDocument/2006/relationships/image" Target="../media/image131.png"/><Relationship Id="rId4" Type="http://schemas.openxmlformats.org/officeDocument/2006/relationships/image" Target="../media/image135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svg"/><Relationship Id="rId5" Type="http://schemas.openxmlformats.org/officeDocument/2006/relationships/image" Target="../media/image30.svg"/><Relationship Id="rId4" Type="http://schemas.openxmlformats.org/officeDocument/2006/relationships/image" Target="../media/image119.sv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svg"/><Relationship Id="rId3" Type="http://schemas.openxmlformats.org/officeDocument/2006/relationships/image" Target="../media/image136.svg"/><Relationship Id="rId7" Type="http://schemas.openxmlformats.org/officeDocument/2006/relationships/image" Target="../media/image138.sv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1.png"/><Relationship Id="rId5" Type="http://schemas.openxmlformats.org/officeDocument/2006/relationships/image" Target="../media/image137.svg"/><Relationship Id="rId4" Type="http://schemas.openxmlformats.org/officeDocument/2006/relationships/image" Target="../media/image118.sv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3" Type="http://schemas.openxmlformats.org/officeDocument/2006/relationships/image" Target="../media/image140.png"/><Relationship Id="rId7" Type="http://schemas.openxmlformats.org/officeDocument/2006/relationships/image" Target="../media/image14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3.png"/><Relationship Id="rId5" Type="http://schemas.openxmlformats.org/officeDocument/2006/relationships/image" Target="../media/image142.png"/><Relationship Id="rId10" Type="http://schemas.openxmlformats.org/officeDocument/2006/relationships/image" Target="../media/image146.svg"/><Relationship Id="rId4" Type="http://schemas.openxmlformats.org/officeDocument/2006/relationships/image" Target="../media/image141.png"/><Relationship Id="rId9" Type="http://schemas.openxmlformats.org/officeDocument/2006/relationships/image" Target="../media/image118.sv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gRjXwrRaTq2ZGFy" TargetMode="External"/><Relationship Id="rId3" Type="http://schemas.openxmlformats.org/officeDocument/2006/relationships/image" Target="../media/image147.svg"/><Relationship Id="rId7" Type="http://schemas.openxmlformats.org/officeDocument/2006/relationships/image" Target="../media/image139.sv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146.svg"/><Relationship Id="rId9" Type="http://schemas.openxmlformats.org/officeDocument/2006/relationships/hyperlink" Target="https://docs.google.com/spreadsheets/d/1VW5mzlqjzQIoJHmpzjazPi6lYLnFQWk9EI-NYdc5fX4/edit?gid=0#gid=0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sv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8.png"/><Relationship Id="rId4" Type="http://schemas.openxmlformats.org/officeDocument/2006/relationships/image" Target="../media/image146.sv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7" Type="http://schemas.openxmlformats.org/officeDocument/2006/relationships/image" Target="../media/image150.sv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8.svg"/><Relationship Id="rId5" Type="http://schemas.openxmlformats.org/officeDocument/2006/relationships/image" Target="../media/image136.svg"/><Relationship Id="rId4" Type="http://schemas.openxmlformats.org/officeDocument/2006/relationships/image" Target="../media/image13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7" Type="http://schemas.openxmlformats.org/officeDocument/2006/relationships/image" Target="../media/image146.sv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8.svg"/><Relationship Id="rId5" Type="http://schemas.openxmlformats.org/officeDocument/2006/relationships/image" Target="../media/image145.png"/><Relationship Id="rId4" Type="http://schemas.openxmlformats.org/officeDocument/2006/relationships/image" Target="../media/image144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svg"/><Relationship Id="rId3" Type="http://schemas.openxmlformats.org/officeDocument/2006/relationships/image" Target="../media/image152.svg"/><Relationship Id="rId7" Type="http://schemas.openxmlformats.org/officeDocument/2006/relationships/image" Target="../media/image156.sv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5.svg"/><Relationship Id="rId11" Type="http://schemas.openxmlformats.org/officeDocument/2006/relationships/image" Target="../media/image146.svg"/><Relationship Id="rId5" Type="http://schemas.openxmlformats.org/officeDocument/2006/relationships/image" Target="../media/image154.svg"/><Relationship Id="rId10" Type="http://schemas.openxmlformats.org/officeDocument/2006/relationships/image" Target="../media/image118.svg"/><Relationship Id="rId4" Type="http://schemas.openxmlformats.org/officeDocument/2006/relationships/image" Target="../media/image153.svg"/><Relationship Id="rId9" Type="http://schemas.openxmlformats.org/officeDocument/2006/relationships/image" Target="../media/image158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svg"/><Relationship Id="rId5" Type="http://schemas.openxmlformats.org/officeDocument/2006/relationships/image" Target="../media/image30.svg"/><Relationship Id="rId4" Type="http://schemas.openxmlformats.org/officeDocument/2006/relationships/image" Target="../media/image119.sv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svg"/><Relationship Id="rId7" Type="http://schemas.openxmlformats.org/officeDocument/2006/relationships/image" Target="../media/image118.sv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1.svg"/><Relationship Id="rId5" Type="http://schemas.openxmlformats.org/officeDocument/2006/relationships/image" Target="../media/image131.png"/><Relationship Id="rId4" Type="http://schemas.openxmlformats.org/officeDocument/2006/relationships/image" Target="../media/image16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svg"/><Relationship Id="rId3" Type="http://schemas.openxmlformats.org/officeDocument/2006/relationships/image" Target="../media/image161.svg"/><Relationship Id="rId7" Type="http://schemas.openxmlformats.org/officeDocument/2006/relationships/image" Target="../media/image164.svg"/><Relationship Id="rId12" Type="http://schemas.openxmlformats.org/officeDocument/2006/relationships/image" Target="../media/image169.sv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3.svg"/><Relationship Id="rId11" Type="http://schemas.openxmlformats.org/officeDocument/2006/relationships/image" Target="../media/image168.svg"/><Relationship Id="rId5" Type="http://schemas.openxmlformats.org/officeDocument/2006/relationships/image" Target="../media/image162.svg"/><Relationship Id="rId10" Type="http://schemas.openxmlformats.org/officeDocument/2006/relationships/image" Target="../media/image167.svg"/><Relationship Id="rId4" Type="http://schemas.openxmlformats.org/officeDocument/2006/relationships/image" Target="../media/image118.svg"/><Relationship Id="rId9" Type="http://schemas.openxmlformats.org/officeDocument/2006/relationships/image" Target="../media/image166.sv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svg"/><Relationship Id="rId7" Type="http://schemas.openxmlformats.org/officeDocument/2006/relationships/image" Target="../media/image118.sv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1.svg"/><Relationship Id="rId5" Type="http://schemas.openxmlformats.org/officeDocument/2006/relationships/image" Target="../media/image131.png"/><Relationship Id="rId4" Type="http://schemas.openxmlformats.org/officeDocument/2006/relationships/image" Target="../media/image17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svg"/><Relationship Id="rId7" Type="http://schemas.openxmlformats.org/officeDocument/2006/relationships/image" Target="../media/image118.sv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1.svg"/><Relationship Id="rId5" Type="http://schemas.openxmlformats.org/officeDocument/2006/relationships/image" Target="../media/image131.png"/><Relationship Id="rId4" Type="http://schemas.openxmlformats.org/officeDocument/2006/relationships/image" Target="../media/image17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svg"/><Relationship Id="rId7" Type="http://schemas.openxmlformats.org/officeDocument/2006/relationships/image" Target="../media/image118.sv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1.svg"/><Relationship Id="rId5" Type="http://schemas.openxmlformats.org/officeDocument/2006/relationships/image" Target="../media/image131.png"/><Relationship Id="rId4" Type="http://schemas.openxmlformats.org/officeDocument/2006/relationships/image" Target="../media/image17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7.svg"/><Relationship Id="rId5" Type="http://schemas.openxmlformats.org/officeDocument/2006/relationships/image" Target="../media/image176.png"/><Relationship Id="rId4" Type="http://schemas.openxmlformats.org/officeDocument/2006/relationships/image" Target="../media/image119.sv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svg"/><Relationship Id="rId7" Type="http://schemas.openxmlformats.org/officeDocument/2006/relationships/image" Target="../media/image118.sv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1.png"/><Relationship Id="rId5" Type="http://schemas.openxmlformats.org/officeDocument/2006/relationships/image" Target="../media/image180.png"/><Relationship Id="rId4" Type="http://schemas.openxmlformats.org/officeDocument/2006/relationships/image" Target="../media/image179.sv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5.svg"/><Relationship Id="rId3" Type="http://schemas.openxmlformats.org/officeDocument/2006/relationships/image" Target="../media/image181.png"/><Relationship Id="rId7" Type="http://schemas.openxmlformats.org/officeDocument/2006/relationships/image" Target="../media/image184.svg"/><Relationship Id="rId12" Type="http://schemas.openxmlformats.org/officeDocument/2006/relationships/image" Target="../media/image118.sv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3.svg"/><Relationship Id="rId11" Type="http://schemas.openxmlformats.org/officeDocument/2006/relationships/image" Target="../media/image179.svg"/><Relationship Id="rId5" Type="http://schemas.openxmlformats.org/officeDocument/2006/relationships/image" Target="../media/image182.svg"/><Relationship Id="rId10" Type="http://schemas.openxmlformats.org/officeDocument/2006/relationships/image" Target="../media/image187.svg"/><Relationship Id="rId4" Type="http://schemas.openxmlformats.org/officeDocument/2006/relationships/image" Target="../media/image131.png"/><Relationship Id="rId9" Type="http://schemas.openxmlformats.org/officeDocument/2006/relationships/image" Target="../media/image186.sv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2.svg"/><Relationship Id="rId3" Type="http://schemas.openxmlformats.org/officeDocument/2006/relationships/image" Target="../media/image188.png"/><Relationship Id="rId7" Type="http://schemas.openxmlformats.org/officeDocument/2006/relationships/image" Target="../media/image191.sv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0.svg"/><Relationship Id="rId11" Type="http://schemas.openxmlformats.org/officeDocument/2006/relationships/image" Target="../media/image118.svg"/><Relationship Id="rId5" Type="http://schemas.openxmlformats.org/officeDocument/2006/relationships/image" Target="../media/image189.svg"/><Relationship Id="rId10" Type="http://schemas.openxmlformats.org/officeDocument/2006/relationships/image" Target="../media/image179.svg"/><Relationship Id="rId4" Type="http://schemas.openxmlformats.org/officeDocument/2006/relationships/image" Target="../media/image131.png"/><Relationship Id="rId9" Type="http://schemas.openxmlformats.org/officeDocument/2006/relationships/image" Target="../media/image193.sv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svg"/><Relationship Id="rId3" Type="http://schemas.openxmlformats.org/officeDocument/2006/relationships/image" Target="../media/image194.svg"/><Relationship Id="rId7" Type="http://schemas.openxmlformats.org/officeDocument/2006/relationships/image" Target="../media/image179.sv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7.svg"/><Relationship Id="rId5" Type="http://schemas.openxmlformats.org/officeDocument/2006/relationships/image" Target="../media/image196.svg"/><Relationship Id="rId10" Type="http://schemas.openxmlformats.org/officeDocument/2006/relationships/image" Target="../media/image199.png"/><Relationship Id="rId4" Type="http://schemas.openxmlformats.org/officeDocument/2006/relationships/image" Target="../media/image195.svg"/><Relationship Id="rId9" Type="http://schemas.openxmlformats.org/officeDocument/2006/relationships/image" Target="../media/image198.sv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7.svg"/><Relationship Id="rId4" Type="http://schemas.openxmlformats.org/officeDocument/2006/relationships/image" Target="../media/image11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828680"/>
            <a:ext cx="304800" cy="304823"/>
          </a:xfrm>
          <a:prstGeom prst="rect">
            <a:avLst/>
          </a:prstGeom>
        </p:spPr>
      </p:pic>
      <p:pic>
        <p:nvPicPr>
          <p:cNvPr id="4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53294" y="828675"/>
            <a:ext cx="742950" cy="304800"/>
          </a:xfrm>
          <a:prstGeom prst="rect">
            <a:avLst/>
          </a:prstGeom>
        </p:spPr>
      </p:pic>
      <p:sp>
        <p:nvSpPr>
          <p:cNvPr id="5" name="default_name"/>
          <p:cNvSpPr/>
          <p:nvPr/>
        </p:nvSpPr>
        <p:spPr>
          <a:xfrm>
            <a:off x="600075" y="8172450"/>
            <a:ext cx="15611475" cy="79057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9000"/>
              </a:lnSpc>
              <a:buNone/>
            </a:pPr>
            <a:r>
              <a:rPr lang="en-US" sz="9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Медиакит </a:t>
            </a:r>
            <a:endParaRPr lang="en-US" sz="9000" dirty="0"/>
          </a:p>
        </p:txBody>
      </p:sp>
      <p:sp>
        <p:nvSpPr>
          <p:cNvPr id="6" name="Text 1"/>
          <p:cNvSpPr/>
          <p:nvPr/>
        </p:nvSpPr>
        <p:spPr>
          <a:xfrm>
            <a:off x="666750" y="9153525"/>
            <a:ext cx="15544800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3750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для сегмента «Недвижимость» </a:t>
            </a:r>
            <a:endParaRPr lang="en-US" sz="3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3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525875" y="666750"/>
            <a:ext cx="1095375" cy="466725"/>
          </a:xfrm>
          <a:prstGeom prst="rect">
            <a:avLst/>
          </a:prstGeom>
        </p:spPr>
      </p:pic>
      <p:pic>
        <p:nvPicPr>
          <p:cNvPr id="4" name="Rectangle 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5238750"/>
            <a:ext cx="5524500" cy="3724275"/>
          </a:xfrm>
          <a:prstGeom prst="rect">
            <a:avLst/>
          </a:prstGeom>
        </p:spPr>
      </p:pic>
      <p:pic>
        <p:nvPicPr>
          <p:cNvPr id="5" name="Rectangle 1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362700" y="5238750"/>
            <a:ext cx="5524500" cy="3724275"/>
          </a:xfrm>
          <a:prstGeom prst="rect">
            <a:avLst/>
          </a:prstGeom>
        </p:spPr>
      </p:pic>
      <p:pic>
        <p:nvPicPr>
          <p:cNvPr id="6" name="Rectangle 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2096750" y="5238750"/>
            <a:ext cx="5524500" cy="3724275"/>
          </a:xfrm>
          <a:prstGeom prst="rect">
            <a:avLst/>
          </a:prstGeom>
        </p:spPr>
      </p:pic>
      <p:pic>
        <p:nvPicPr>
          <p:cNvPr id="7" name="Group 229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839450" y="7915275"/>
            <a:ext cx="714375" cy="714375"/>
          </a:xfrm>
          <a:prstGeom prst="rect">
            <a:avLst/>
          </a:prstGeom>
        </p:spPr>
      </p:pic>
      <p:pic>
        <p:nvPicPr>
          <p:cNvPr id="8" name="Group 229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5143500" y="7915275"/>
            <a:ext cx="714375" cy="714375"/>
          </a:xfrm>
          <a:prstGeom prst="rect">
            <a:avLst/>
          </a:prstGeom>
        </p:spPr>
      </p:pic>
      <p:pic>
        <p:nvPicPr>
          <p:cNvPr id="9" name="Group 2131327435" descr="preencoded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16573500" y="7915275"/>
            <a:ext cx="714375" cy="714375"/>
          </a:xfrm>
          <a:prstGeom prst="rect">
            <a:avLst/>
          </a:prstGeom>
        </p:spPr>
      </p:pic>
      <p:sp>
        <p:nvSpPr>
          <p:cNvPr id="10" name="31"/>
          <p:cNvSpPr/>
          <p:nvPr/>
        </p:nvSpPr>
        <p:spPr>
          <a:xfrm>
            <a:off x="666750" y="1971675"/>
            <a:ext cx="16973550" cy="2419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доверяют 
</a:t>
            </a:r>
            <a:r>
              <a:rPr lang="en-US" sz="8850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3</a:t>
            </a:r>
            <a:r>
              <a:rPr lang="ru-RU" sz="8850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3</a:t>
            </a:r>
            <a:r>
              <a:rPr lang="en-US" sz="8850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 миллион*</a:t>
            </a: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человек</a:t>
            </a:r>
            <a:endParaRPr lang="en-US" sz="8850" dirty="0"/>
          </a:p>
        </p:txBody>
      </p:sp>
      <p:sp>
        <p:nvSpPr>
          <p:cNvPr id="11" name="Descriptor"/>
          <p:cNvSpPr/>
          <p:nvPr/>
        </p:nvSpPr>
        <p:spPr>
          <a:xfrm>
            <a:off x="666750" y="9420225"/>
            <a:ext cx="1584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75"/>
              </a:lnSpc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Аудитория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холдинга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рассчитана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учётом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пересечения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разных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медиа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: Cross Web, TV Index Plus - дек.25, NRS - май.-окт.25,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Россия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0+. Расчёт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аудитории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холдинга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основан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экспертной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оценке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использованием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данных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исследования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M’Index</a:t>
            </a:r>
            <a:endParaRPr lang="en-US" sz="1500" dirty="0"/>
          </a:p>
        </p:txBody>
      </p:sp>
      <p:sp>
        <p:nvSpPr>
          <p:cNvPr id="12" name="default_name"/>
          <p:cNvSpPr/>
          <p:nvPr/>
        </p:nvSpPr>
        <p:spPr>
          <a:xfrm>
            <a:off x="16802100" y="800100"/>
            <a:ext cx="552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</a:t>
            </a:r>
            <a:endParaRPr lang="en-US" sz="2250" dirty="0"/>
          </a:p>
        </p:txBody>
      </p:sp>
      <p:sp>
        <p:nvSpPr>
          <p:cNvPr id="13" name="TV"/>
          <p:cNvSpPr/>
          <p:nvPr/>
        </p:nvSpPr>
        <p:spPr>
          <a:xfrm>
            <a:off x="11014399" y="8104803"/>
            <a:ext cx="419100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96" dirty="0">
                <a:solidFill>
                  <a:srgbClr val="48B792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TV</a:t>
            </a:r>
            <a:endParaRPr lang="en-US" sz="2296" dirty="0"/>
          </a:p>
        </p:txBody>
      </p:sp>
      <p:sp>
        <p:nvSpPr>
          <p:cNvPr id="14" name="name_16"/>
          <p:cNvSpPr/>
          <p:nvPr/>
        </p:nvSpPr>
        <p:spPr>
          <a:xfrm>
            <a:off x="1143000" y="5715000"/>
            <a:ext cx="2676525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500"/>
              </a:lnSpc>
              <a:buNone/>
            </a:pPr>
            <a:r>
              <a:rPr lang="en-US" sz="9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16</a:t>
            </a:r>
            <a:r>
              <a:rPr lang="en-US" sz="48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9750" dirty="0"/>
          </a:p>
        </p:txBody>
      </p:sp>
      <p:sp>
        <p:nvSpPr>
          <p:cNvPr id="15" name="default_name"/>
          <p:cNvSpPr/>
          <p:nvPr/>
        </p:nvSpPr>
        <p:spPr>
          <a:xfrm>
            <a:off x="1323975" y="6872288"/>
            <a:ext cx="1571625" cy="504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4125"/>
              </a:lnSpc>
              <a:buNone/>
            </a:pPr>
            <a:r>
              <a:rPr lang="en-US" sz="3312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3312" dirty="0"/>
          </a:p>
        </p:txBody>
      </p:sp>
      <p:sp>
        <p:nvSpPr>
          <p:cNvPr id="16" name="name_14"/>
          <p:cNvSpPr/>
          <p:nvPr/>
        </p:nvSpPr>
        <p:spPr>
          <a:xfrm>
            <a:off x="6867525" y="5715000"/>
            <a:ext cx="2657475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500"/>
              </a:lnSpc>
              <a:buNone/>
            </a:pPr>
            <a:r>
              <a:rPr lang="en-US" sz="9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</a:t>
            </a:r>
            <a:r>
              <a:rPr lang="ru-RU" sz="9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</a:t>
            </a:r>
            <a:r>
              <a:rPr lang="en-US" sz="48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9750" dirty="0"/>
          </a:p>
        </p:txBody>
      </p:sp>
      <p:sp>
        <p:nvSpPr>
          <p:cNvPr id="17" name="default_name"/>
          <p:cNvSpPr/>
          <p:nvPr/>
        </p:nvSpPr>
        <p:spPr>
          <a:xfrm>
            <a:off x="7048499" y="6872288"/>
            <a:ext cx="2250483" cy="504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4125"/>
              </a:lnSpc>
              <a:buNone/>
            </a:pPr>
            <a:r>
              <a:rPr lang="en-US" sz="3312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3312" dirty="0"/>
          </a:p>
        </p:txBody>
      </p:sp>
      <p:sp>
        <p:nvSpPr>
          <p:cNvPr id="18" name="name_4"/>
          <p:cNvSpPr/>
          <p:nvPr/>
        </p:nvSpPr>
        <p:spPr>
          <a:xfrm>
            <a:off x="12649200" y="5715000"/>
            <a:ext cx="2152650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500"/>
              </a:lnSpc>
              <a:buNone/>
            </a:pPr>
            <a:r>
              <a:rPr lang="ru-RU" sz="9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r>
              <a:rPr lang="en-US" sz="48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9750" dirty="0"/>
          </a:p>
        </p:txBody>
      </p:sp>
      <p:sp>
        <p:nvSpPr>
          <p:cNvPr id="19" name="default_name"/>
          <p:cNvSpPr/>
          <p:nvPr/>
        </p:nvSpPr>
        <p:spPr>
          <a:xfrm>
            <a:off x="12773025" y="6872288"/>
            <a:ext cx="1533525" cy="504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4125"/>
              </a:lnSpc>
              <a:buNone/>
            </a:pPr>
            <a:r>
              <a:rPr lang="en-US" sz="3312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331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933825"/>
            <a:ext cx="5524500" cy="5029200"/>
          </a:xfrm>
          <a:prstGeom prst="rect">
            <a:avLst/>
          </a:prstGeom>
        </p:spPr>
      </p:pic>
      <p:pic>
        <p:nvPicPr>
          <p:cNvPr id="3" name="Rectangle 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381750" y="6543675"/>
            <a:ext cx="5524500" cy="2419350"/>
          </a:xfrm>
          <a:prstGeom prst="rect">
            <a:avLst/>
          </a:prstGeom>
        </p:spPr>
      </p:pic>
      <p:pic>
        <p:nvPicPr>
          <p:cNvPr id="4" name="Rectangle 1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096750" y="6543675"/>
            <a:ext cx="5524500" cy="2419350"/>
          </a:xfrm>
          <a:prstGeom prst="rect">
            <a:avLst/>
          </a:prstGeom>
        </p:spPr>
      </p:pic>
      <p:pic>
        <p:nvPicPr>
          <p:cNvPr id="5" name="Rectangle 1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381750" y="3933825"/>
            <a:ext cx="5524500" cy="2419350"/>
          </a:xfrm>
          <a:prstGeom prst="rect">
            <a:avLst/>
          </a:prstGeom>
        </p:spPr>
      </p:pic>
      <p:pic>
        <p:nvPicPr>
          <p:cNvPr id="6" name="Rectangl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2096750" y="3933825"/>
            <a:ext cx="5524500" cy="2419350"/>
          </a:xfrm>
          <a:prstGeom prst="rect">
            <a:avLst/>
          </a:prstGeom>
        </p:spPr>
      </p:pic>
      <p:pic>
        <p:nvPicPr>
          <p:cNvPr id="7" name="Group 213132733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143500" y="7915275"/>
            <a:ext cx="714375" cy="714375"/>
          </a:xfrm>
          <a:prstGeom prst="rect">
            <a:avLst/>
          </a:prstGeom>
        </p:spPr>
      </p:pic>
      <p:pic>
        <p:nvPicPr>
          <p:cNvPr id="8" name="Group 213132733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0858500" y="7915275"/>
            <a:ext cx="714375" cy="714375"/>
          </a:xfrm>
          <a:prstGeom prst="rect">
            <a:avLst/>
          </a:prstGeom>
        </p:spPr>
      </p:pic>
      <p:pic>
        <p:nvPicPr>
          <p:cNvPr id="9" name="Group 213132733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6573500" y="7915275"/>
            <a:ext cx="714375" cy="714375"/>
          </a:xfrm>
          <a:prstGeom prst="rect">
            <a:avLst/>
          </a:prstGeom>
        </p:spPr>
      </p:pic>
      <p:pic>
        <p:nvPicPr>
          <p:cNvPr id="10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11" name="Group 229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6573500" y="5305425"/>
            <a:ext cx="714375" cy="714375"/>
          </a:xfrm>
          <a:prstGeom prst="rect">
            <a:avLst/>
          </a:prstGeom>
        </p:spPr>
      </p:pic>
      <p:pic>
        <p:nvPicPr>
          <p:cNvPr id="12" name="Group 2131327470" descr="preencoded.png"/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10858500" y="5305425"/>
            <a:ext cx="714375" cy="714375"/>
          </a:xfrm>
          <a:prstGeom prst="rect">
            <a:avLst/>
          </a:prstGeom>
        </p:spPr>
      </p:pic>
      <p:pic>
        <p:nvPicPr>
          <p:cNvPr id="13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6525875" y="666750"/>
            <a:ext cx="1095375" cy="466725"/>
          </a:xfrm>
          <a:prstGeom prst="rect">
            <a:avLst/>
          </a:prstGeom>
        </p:spPr>
      </p:pic>
      <p:sp>
        <p:nvSpPr>
          <p:cNvPr id="14" name="Descriptor"/>
          <p:cNvSpPr/>
          <p:nvPr/>
        </p:nvSpPr>
        <p:spPr>
          <a:xfrm>
            <a:off x="695325" y="9153525"/>
            <a:ext cx="16402050" cy="1133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75"/>
              </a:lnSpc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Доля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рассчитана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среди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аудитории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,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ответившей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вопрос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социальном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статусе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
** Доля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рассчитана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среди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аудитории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,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ответившей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вопрос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доходе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
Аудитория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холдинга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рассчитана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учётом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пересечения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разных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медиа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: Cross Web, TV Index Plus -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дек.25,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NRS -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май-окт.25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,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Россия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0+. Расчёт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аудитории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холдинга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основан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экспертной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оценке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использованием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данных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исследования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M’Index</a:t>
            </a:r>
            <a:endParaRPr lang="en-US" sz="1500" dirty="0"/>
          </a:p>
        </p:txBody>
      </p:sp>
      <p:sp>
        <p:nvSpPr>
          <p:cNvPr id="15" name="Text 1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Наша аудитория</a:t>
            </a:r>
            <a:r>
              <a:rPr lang="en-US" sz="8850" dirty="0">
                <a:solidFill>
                  <a:srgbClr val="FCFCFC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en-US" sz="8850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в цифрах</a:t>
            </a:r>
            <a:endParaRPr lang="en-US" sz="8850" dirty="0"/>
          </a:p>
        </p:txBody>
      </p:sp>
      <p:sp>
        <p:nvSpPr>
          <p:cNvPr id="16" name="name_31"/>
          <p:cNvSpPr/>
          <p:nvPr/>
        </p:nvSpPr>
        <p:spPr>
          <a:xfrm>
            <a:off x="6686550" y="7000875"/>
            <a:ext cx="15049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</a:t>
            </a: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/>
          </a:p>
        </p:txBody>
      </p:sp>
      <p:sp>
        <p:nvSpPr>
          <p:cNvPr id="17" name="Text 3"/>
          <p:cNvSpPr/>
          <p:nvPr/>
        </p:nvSpPr>
        <p:spPr>
          <a:xfrm>
            <a:off x="6686550" y="7877175"/>
            <a:ext cx="218122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высокий доход**</a:t>
            </a:r>
            <a:endParaRPr lang="en-US" sz="2250" dirty="0"/>
          </a:p>
        </p:txBody>
      </p:sp>
      <p:sp>
        <p:nvSpPr>
          <p:cNvPr id="18" name="name_52"/>
          <p:cNvSpPr/>
          <p:nvPr/>
        </p:nvSpPr>
        <p:spPr>
          <a:xfrm>
            <a:off x="6686550" y="4391025"/>
            <a:ext cx="16383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</a:t>
            </a: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/>
          </a:p>
        </p:txBody>
      </p:sp>
      <p:sp>
        <p:nvSpPr>
          <p:cNvPr id="19" name="2555"/>
          <p:cNvSpPr/>
          <p:nvPr/>
        </p:nvSpPr>
        <p:spPr>
          <a:xfrm>
            <a:off x="6686550" y="5267325"/>
            <a:ext cx="20288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возраст 25‒55</a:t>
            </a:r>
            <a:endParaRPr lang="en-US" sz="2250" dirty="0"/>
          </a:p>
        </p:txBody>
      </p:sp>
      <p:sp>
        <p:nvSpPr>
          <p:cNvPr id="20" name="name_39"/>
          <p:cNvSpPr/>
          <p:nvPr/>
        </p:nvSpPr>
        <p:spPr>
          <a:xfrm>
            <a:off x="1123950" y="4391025"/>
            <a:ext cx="3438525" cy="1362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859"/>
              </a:lnSpc>
              <a:buNone/>
            </a:pPr>
            <a:r>
              <a:rPr lang="en-US" sz="15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</a:t>
            </a:r>
            <a:r>
              <a:rPr lang="ru-RU" sz="15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15000" dirty="0"/>
          </a:p>
        </p:txBody>
      </p:sp>
      <p:sp>
        <p:nvSpPr>
          <p:cNvPr id="21" name="Text 7"/>
          <p:cNvSpPr/>
          <p:nvPr/>
        </p:nvSpPr>
        <p:spPr>
          <a:xfrm>
            <a:off x="1123950" y="6038850"/>
            <a:ext cx="2209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руководители </a:t>
            </a:r>
            <a:br/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специалисты*</a:t>
            </a:r>
            <a:endParaRPr lang="en-US" sz="2250" dirty="0"/>
          </a:p>
        </p:txBody>
      </p:sp>
      <p:sp>
        <p:nvSpPr>
          <p:cNvPr id="22" name="name_49"/>
          <p:cNvSpPr/>
          <p:nvPr/>
        </p:nvSpPr>
        <p:spPr>
          <a:xfrm>
            <a:off x="12401550" y="7000875"/>
            <a:ext cx="17430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52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/>
          </a:p>
        </p:txBody>
      </p:sp>
      <p:sp>
        <p:nvSpPr>
          <p:cNvPr id="23" name="Text 9"/>
          <p:cNvSpPr/>
          <p:nvPr/>
        </p:nvSpPr>
        <p:spPr>
          <a:xfrm>
            <a:off x="12401550" y="7877175"/>
            <a:ext cx="28956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средний доход**</a:t>
            </a:r>
            <a:endParaRPr lang="en-US" sz="2250" dirty="0"/>
          </a:p>
        </p:txBody>
      </p:sp>
      <p:sp>
        <p:nvSpPr>
          <p:cNvPr id="24" name="name_4951"/>
          <p:cNvSpPr/>
          <p:nvPr/>
        </p:nvSpPr>
        <p:spPr>
          <a:xfrm>
            <a:off x="12401550" y="4391025"/>
            <a:ext cx="31577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49/51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/>
          </a:p>
        </p:txBody>
      </p:sp>
      <p:sp>
        <p:nvSpPr>
          <p:cNvPr id="25" name="default_name"/>
          <p:cNvSpPr/>
          <p:nvPr/>
        </p:nvSpPr>
        <p:spPr>
          <a:xfrm>
            <a:off x="12401550" y="5267325"/>
            <a:ext cx="40386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мужчины/женщины</a:t>
            </a:r>
            <a:endParaRPr lang="en-US" sz="2250" dirty="0"/>
          </a:p>
        </p:txBody>
      </p:sp>
      <p:sp>
        <p:nvSpPr>
          <p:cNvPr id="26" name="default_name"/>
          <p:cNvSpPr/>
          <p:nvPr/>
        </p:nvSpPr>
        <p:spPr>
          <a:xfrm>
            <a:off x="16802100" y="800100"/>
            <a:ext cx="552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</a:t>
            </a:r>
            <a:endParaRPr lang="en-US" sz="2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6506825" y="666750"/>
            <a:ext cx="1114425" cy="466725"/>
          </a:xfrm>
          <a:prstGeom prst="rect">
            <a:avLst/>
          </a:prstGeom>
        </p:spPr>
      </p:pic>
      <p:pic>
        <p:nvPicPr>
          <p:cNvPr id="3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5238750"/>
            <a:ext cx="8382000" cy="1771650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248775" y="5238750"/>
            <a:ext cx="8382000" cy="1771650"/>
          </a:xfrm>
          <a:prstGeom prst="rect">
            <a:avLst/>
          </a:prstGeom>
        </p:spPr>
      </p:pic>
      <p:pic>
        <p:nvPicPr>
          <p:cNvPr id="5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50" y="7200900"/>
            <a:ext cx="8391525" cy="1762125"/>
          </a:xfrm>
          <a:prstGeom prst="rect">
            <a:avLst/>
          </a:prstGeom>
        </p:spPr>
      </p:pic>
      <p:pic>
        <p:nvPicPr>
          <p:cNvPr id="6" name="Rectangle 2610418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50" y="7200900"/>
            <a:ext cx="8391525" cy="1762125"/>
          </a:xfrm>
          <a:prstGeom prst="rect">
            <a:avLst/>
          </a:prstGeom>
        </p:spPr>
      </p:pic>
      <p:pic>
        <p:nvPicPr>
          <p:cNvPr id="7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248775" y="7200900"/>
            <a:ext cx="8391525" cy="1762125"/>
          </a:xfrm>
          <a:prstGeom prst="rect">
            <a:avLst/>
          </a:prstGeom>
        </p:spPr>
      </p:pic>
      <p:pic>
        <p:nvPicPr>
          <p:cNvPr id="8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66750" y="828680"/>
            <a:ext cx="304800" cy="304823"/>
          </a:xfrm>
          <a:prstGeom prst="rect">
            <a:avLst/>
          </a:prstGeom>
        </p:spPr>
      </p:pic>
      <p:sp>
        <p:nvSpPr>
          <p:cNvPr id="9" name="Text 0"/>
          <p:cNvSpPr/>
          <p:nvPr/>
        </p:nvSpPr>
        <p:spPr>
          <a:xfrm>
            <a:off x="695325" y="1971675"/>
            <a:ext cx="1525905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9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Анализ аудитории</a:t>
            </a:r>
            <a:endParaRPr lang="en-US" sz="9375" dirty="0"/>
          </a:p>
        </p:txBody>
      </p:sp>
      <p:sp>
        <p:nvSpPr>
          <p:cNvPr id="10" name="default_name"/>
          <p:cNvSpPr/>
          <p:nvPr/>
        </p:nvSpPr>
        <p:spPr>
          <a:xfrm>
            <a:off x="16783050" y="723900"/>
            <a:ext cx="571500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</a:t>
            </a:r>
            <a:endParaRPr lang="en-US" sz="2336" dirty="0"/>
          </a:p>
        </p:txBody>
      </p:sp>
      <p:sp>
        <p:nvSpPr>
          <p:cNvPr id="11" name="default_name"/>
          <p:cNvSpPr/>
          <p:nvPr/>
        </p:nvSpPr>
        <p:spPr>
          <a:xfrm>
            <a:off x="666750" y="3933825"/>
            <a:ext cx="3114675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75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Интересы</a:t>
            </a:r>
            <a:endParaRPr lang="en-US" sz="3375" dirty="0"/>
          </a:p>
        </p:txBody>
      </p:sp>
      <p:sp>
        <p:nvSpPr>
          <p:cNvPr id="12" name="default_name"/>
          <p:cNvSpPr/>
          <p:nvPr/>
        </p:nvSpPr>
        <p:spPr>
          <a:xfrm>
            <a:off x="9248775" y="3933825"/>
            <a:ext cx="3114675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75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Поведение</a:t>
            </a:r>
            <a:endParaRPr lang="en-US" sz="3375" dirty="0"/>
          </a:p>
        </p:txBody>
      </p:sp>
      <p:sp>
        <p:nvSpPr>
          <p:cNvPr id="13" name="name_28"/>
          <p:cNvSpPr/>
          <p:nvPr/>
        </p:nvSpPr>
        <p:spPr>
          <a:xfrm>
            <a:off x="1114425" y="5705475"/>
            <a:ext cx="200025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605"/>
              </a:lnSpc>
              <a:buNone/>
            </a:pPr>
            <a:r>
              <a:rPr lang="en-US" sz="9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28</a:t>
            </a: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9000" dirty="0"/>
          </a:p>
        </p:txBody>
      </p:sp>
      <p:sp>
        <p:nvSpPr>
          <p:cNvPr id="14" name="name_10"/>
          <p:cNvSpPr/>
          <p:nvPr/>
        </p:nvSpPr>
        <p:spPr>
          <a:xfrm>
            <a:off x="9696450" y="5705475"/>
            <a:ext cx="1895475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605"/>
              </a:lnSpc>
              <a:buNone/>
            </a:pPr>
            <a:r>
              <a:rPr lang="en-US" sz="9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10</a:t>
            </a: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9000" dirty="0"/>
          </a:p>
        </p:txBody>
      </p:sp>
      <p:sp>
        <p:nvSpPr>
          <p:cNvPr id="15" name="Affinity  122"/>
          <p:cNvSpPr/>
          <p:nvPr/>
        </p:nvSpPr>
        <p:spPr>
          <a:xfrm>
            <a:off x="3762375" y="5360276"/>
            <a:ext cx="5000625" cy="1411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рассматривают покупку недвижимости как на первичном, </a:t>
            </a:r>
            <a:br>
              <a:rPr dirty="0"/>
            </a:b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так и на вторичном рынке </a:t>
            </a:r>
            <a:br>
              <a:rPr dirty="0"/>
            </a:b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(Affinity = 122)</a:t>
            </a:r>
            <a:endParaRPr lang="en-US" sz="2250" dirty="0"/>
          </a:p>
        </p:txBody>
      </p:sp>
      <p:sp>
        <p:nvSpPr>
          <p:cNvPr id="16" name="2024"/>
          <p:cNvSpPr/>
          <p:nvPr/>
        </p:nvSpPr>
        <p:spPr>
          <a:xfrm>
            <a:off x="12382500" y="5876925"/>
            <a:ext cx="5438775" cy="828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покупали недвижимость </a:t>
            </a:r>
            <a:br/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2024 году</a:t>
            </a:r>
            <a:endParaRPr lang="en-US" sz="2250" dirty="0"/>
          </a:p>
        </p:txBody>
      </p:sp>
      <p:sp>
        <p:nvSpPr>
          <p:cNvPr id="17" name="Affinity  123"/>
          <p:cNvSpPr/>
          <p:nvPr/>
        </p:nvSpPr>
        <p:spPr>
          <a:xfrm>
            <a:off x="3762375" y="7667625"/>
            <a:ext cx="4810125" cy="828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выбирают жилье на первичном рынке 
(Affinity = 123)</a:t>
            </a:r>
            <a:endParaRPr lang="en-US" sz="2250" dirty="0"/>
          </a:p>
        </p:txBody>
      </p:sp>
      <p:sp>
        <p:nvSpPr>
          <p:cNvPr id="18" name="2024"/>
          <p:cNvSpPr/>
          <p:nvPr/>
        </p:nvSpPr>
        <p:spPr>
          <a:xfrm>
            <a:off x="12382500" y="7810500"/>
            <a:ext cx="4810125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брали ипотеку 
в 2024 году</a:t>
            </a:r>
            <a:endParaRPr lang="en-US" sz="2250" dirty="0"/>
          </a:p>
        </p:txBody>
      </p:sp>
      <p:sp>
        <p:nvSpPr>
          <p:cNvPr id="19" name="name_20"/>
          <p:cNvSpPr/>
          <p:nvPr/>
        </p:nvSpPr>
        <p:spPr>
          <a:xfrm>
            <a:off x="1114425" y="7658100"/>
            <a:ext cx="2085975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746"/>
              </a:lnSpc>
              <a:buNone/>
            </a:pPr>
            <a:r>
              <a:rPr lang="en-US" sz="9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20</a:t>
            </a: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9000" dirty="0"/>
          </a:p>
        </p:txBody>
      </p:sp>
      <p:sp>
        <p:nvSpPr>
          <p:cNvPr id="20" name="name_14"/>
          <p:cNvSpPr/>
          <p:nvPr/>
        </p:nvSpPr>
        <p:spPr>
          <a:xfrm>
            <a:off x="9696450" y="7658100"/>
            <a:ext cx="180975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746"/>
              </a:lnSpc>
              <a:buNone/>
            </a:pPr>
            <a:r>
              <a:rPr lang="en-US" sz="9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14</a:t>
            </a: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9000" dirty="0"/>
          </a:p>
        </p:txBody>
      </p:sp>
      <p:sp>
        <p:nvSpPr>
          <p:cNvPr id="21" name="Descriptor"/>
          <p:cNvSpPr/>
          <p:nvPr/>
        </p:nvSpPr>
        <p:spPr>
          <a:xfrm>
            <a:off x="695325" y="9324975"/>
            <a:ext cx="16944975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Mediascope, mobile &amp; desktop panel (вся Россия, население 20+, категория «Недвижимость»), второе полугодие 2023 года.
Affinity рассчитан от пользователей новостных ресурсов.
Опрос аудитории РБК (сайт, соц. сети и Telegram-канал) по итогам 2024 года, доли от ответивших на вопросы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828680"/>
            <a:ext cx="304800" cy="304823"/>
          </a:xfrm>
          <a:prstGeom prst="rect">
            <a:avLst/>
          </a:prstGeom>
        </p:spPr>
      </p:pic>
      <p:pic>
        <p:nvPicPr>
          <p:cNvPr id="4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7381875"/>
            <a:ext cx="4286250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0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666750" y="7848600"/>
            <a:ext cx="128492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Онлайн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933450" y="7510462"/>
            <a:ext cx="37528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«Недвижимость»</a:t>
            </a:r>
            <a:endParaRPr lang="en-US" sz="233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4581525"/>
            <a:ext cx="8382000" cy="43815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239250" y="4581525"/>
            <a:ext cx="8382000" cy="4381500"/>
          </a:xfrm>
          <a:prstGeom prst="rect">
            <a:avLst/>
          </a:prstGeom>
        </p:spPr>
      </p:pic>
      <p:pic>
        <p:nvPicPr>
          <p:cNvPr id="4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6573500" y="7915275"/>
            <a:ext cx="714375" cy="714375"/>
          </a:xfrm>
          <a:prstGeom prst="rect">
            <a:avLst/>
          </a:prstGeom>
        </p:spPr>
      </p:pic>
      <p:pic>
        <p:nvPicPr>
          <p:cNvPr id="5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6049625" y="666750"/>
            <a:ext cx="1571625" cy="466725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7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001000" y="7915275"/>
            <a:ext cx="714375" cy="714375"/>
          </a:xfrm>
          <a:prstGeom prst="rect">
            <a:avLst/>
          </a:prstGeom>
        </p:spPr>
      </p:pic>
      <p:sp>
        <p:nvSpPr>
          <p:cNvPr id="8" name="name_23"/>
          <p:cNvSpPr/>
          <p:nvPr/>
        </p:nvSpPr>
        <p:spPr>
          <a:xfrm>
            <a:off x="9725025" y="5057775"/>
            <a:ext cx="3952875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ru-RU" sz="13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41,6</a:t>
            </a: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13500" dirty="0"/>
          </a:p>
        </p:txBody>
      </p:sp>
      <p:sp>
        <p:nvSpPr>
          <p:cNvPr id="9" name="Descriptor"/>
          <p:cNvSpPr/>
          <p:nvPr/>
        </p:nvSpPr>
        <p:spPr>
          <a:xfrm>
            <a:off x="695325" y="9705975"/>
            <a:ext cx="16402050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 dirty="0"/>
          </a:p>
        </p:txBody>
      </p:sp>
      <p:sp>
        <p:nvSpPr>
          <p:cNvPr id="10" name="Text 2"/>
          <p:cNvSpPr/>
          <p:nvPr/>
        </p:nvSpPr>
        <p:spPr>
          <a:xfrm>
            <a:off x="571500" y="1971675"/>
            <a:ext cx="16783050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Высокие охваты</a:t>
            </a:r>
            <a:r>
              <a:rPr lang="en-US" sz="8850" dirty="0">
                <a:solidFill>
                  <a:srgbClr val="FCFCFC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диджитала</a:t>
            </a:r>
            <a:endParaRPr lang="en-US" sz="8850" dirty="0"/>
          </a:p>
        </p:txBody>
      </p:sp>
      <p:sp>
        <p:nvSpPr>
          <p:cNvPr id="11" name="default_name"/>
          <p:cNvSpPr/>
          <p:nvPr/>
        </p:nvSpPr>
        <p:spPr>
          <a:xfrm>
            <a:off x="1632585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2" name="Text 4"/>
          <p:cNvSpPr/>
          <p:nvPr/>
        </p:nvSpPr>
        <p:spPr>
          <a:xfrm>
            <a:off x="9725025" y="6543675"/>
            <a:ext cx="5010150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4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посетителей в месяц</a:t>
            </a:r>
            <a:endParaRPr lang="en-US" sz="3840" dirty="0"/>
          </a:p>
        </p:txBody>
      </p:sp>
      <p:sp>
        <p:nvSpPr>
          <p:cNvPr id="13" name="name_174"/>
          <p:cNvSpPr/>
          <p:nvPr/>
        </p:nvSpPr>
        <p:spPr>
          <a:xfrm>
            <a:off x="1143000" y="5057775"/>
            <a:ext cx="4524375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13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</a:t>
            </a:r>
            <a:r>
              <a:rPr lang="ru-RU" sz="13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90,7</a:t>
            </a: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13500" dirty="0"/>
          </a:p>
        </p:txBody>
      </p:sp>
      <p:sp>
        <p:nvSpPr>
          <p:cNvPr id="14" name="Text 6"/>
          <p:cNvSpPr/>
          <p:nvPr/>
        </p:nvSpPr>
        <p:spPr>
          <a:xfrm>
            <a:off x="1276350" y="6543675"/>
            <a:ext cx="49053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4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384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828680"/>
            <a:ext cx="304800" cy="304823"/>
          </a:xfrm>
          <a:prstGeom prst="rect">
            <a:avLst/>
          </a:prstGeom>
        </p:spPr>
      </p:pic>
      <p:pic>
        <p:nvPicPr>
          <p:cNvPr id="4" name="Frame 213132743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6581775"/>
            <a:ext cx="6143625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0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666750" y="7848600"/>
            <a:ext cx="128492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Тематические</a:t>
            </a:r>
            <a:br/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площадки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933450" y="6710363"/>
            <a:ext cx="37528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«Недвижимость»</a:t>
            </a:r>
            <a:endParaRPr lang="en-US" sz="2336" dirty="0"/>
          </a:p>
        </p:txBody>
      </p:sp>
      <p:sp>
        <p:nvSpPr>
          <p:cNvPr id="8" name="default_name"/>
          <p:cNvSpPr/>
          <p:nvPr/>
        </p:nvSpPr>
        <p:spPr>
          <a:xfrm>
            <a:off x="5419725" y="6710363"/>
            <a:ext cx="11144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2610418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972050" y="7200900"/>
            <a:ext cx="4076700" cy="1771650"/>
          </a:xfrm>
          <a:prstGeom prst="rect">
            <a:avLst/>
          </a:prstGeom>
        </p:spPr>
      </p:pic>
      <p:pic>
        <p:nvPicPr>
          <p:cNvPr id="3" name="Rectangle 2610418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7200900"/>
            <a:ext cx="4076700" cy="1771650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972050" y="7200900"/>
            <a:ext cx="4076700" cy="1771650"/>
          </a:xfrm>
          <a:prstGeom prst="rect">
            <a:avLst/>
          </a:prstGeom>
        </p:spPr>
      </p:pic>
      <p:pic>
        <p:nvPicPr>
          <p:cNvPr id="5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34375" y="8410575"/>
            <a:ext cx="381000" cy="381000"/>
          </a:xfrm>
          <a:prstGeom prst="rect">
            <a:avLst/>
          </a:prstGeom>
        </p:spPr>
      </p:pic>
      <p:pic>
        <p:nvPicPr>
          <p:cNvPr id="6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7" name="Rectangle 7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6750" y="7200900"/>
            <a:ext cx="4076700" cy="1771650"/>
          </a:xfrm>
          <a:prstGeom prst="rect">
            <a:avLst/>
          </a:prstGeom>
        </p:spPr>
      </p:pic>
      <p:pic>
        <p:nvPicPr>
          <p:cNvPr id="8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029075" y="8410575"/>
            <a:ext cx="381000" cy="381000"/>
          </a:xfrm>
          <a:prstGeom prst="rect">
            <a:avLst/>
          </a:prstGeom>
        </p:spPr>
      </p:pic>
      <p:pic>
        <p:nvPicPr>
          <p:cNvPr id="9" name="Mask group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9277350" y="3267075"/>
            <a:ext cx="8343900" cy="5695950"/>
          </a:xfrm>
          <a:prstGeom prst="rect">
            <a:avLst/>
          </a:prstGeom>
        </p:spPr>
      </p:pic>
      <p:pic>
        <p:nvPicPr>
          <p:cNvPr id="10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1687175" y="666750"/>
            <a:ext cx="5876925" cy="466725"/>
          </a:xfrm>
          <a:prstGeom prst="rect">
            <a:avLst/>
          </a:prstGeom>
        </p:spPr>
      </p:pic>
      <p:pic>
        <p:nvPicPr>
          <p:cNvPr id="11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66750" y="828684"/>
            <a:ext cx="304800" cy="304819"/>
          </a:xfrm>
          <a:prstGeom prst="rect">
            <a:avLst/>
          </a:prstGeom>
        </p:spPr>
      </p:pic>
      <p:sp>
        <p:nvSpPr>
          <p:cNvPr id="12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endParaRPr lang="en-US" sz="1500" dirty="0"/>
          </a:p>
        </p:txBody>
      </p:sp>
      <p:sp>
        <p:nvSpPr>
          <p:cNvPr id="13" name="Text 1"/>
          <p:cNvSpPr/>
          <p:nvPr/>
        </p:nvSpPr>
        <p:spPr>
          <a:xfrm>
            <a:off x="695325" y="1971675"/>
            <a:ext cx="15268575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Недвижимость</a:t>
            </a:r>
            <a:endParaRPr lang="en-US" sz="6000" dirty="0"/>
          </a:p>
        </p:txBody>
      </p:sp>
      <p:sp>
        <p:nvSpPr>
          <p:cNvPr id="14" name="Text 2"/>
          <p:cNvSpPr/>
          <p:nvPr/>
        </p:nvSpPr>
        <p:spPr>
          <a:xfrm>
            <a:off x="1181100" y="3848100"/>
            <a:ext cx="7067550" cy="2876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Самое цитируемое СМИ отрасли недвижимости 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строительства. Площадка для основных участников рынка: покупателей, застройщиков, консультантов. 
Контент от экспертов отрасли: рассказываем, 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что выбрать, где купить и как сэкономить.</a:t>
            </a:r>
            <a:endParaRPr lang="en-US" sz="1950" dirty="0"/>
          </a:p>
        </p:txBody>
      </p:sp>
      <p:sp>
        <p:nvSpPr>
          <p:cNvPr id="15" name="name_86"/>
          <p:cNvSpPr/>
          <p:nvPr/>
        </p:nvSpPr>
        <p:spPr>
          <a:xfrm>
            <a:off x="968238" y="7570217"/>
            <a:ext cx="256537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,6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6" name="name_53"/>
          <p:cNvSpPr/>
          <p:nvPr/>
        </p:nvSpPr>
        <p:spPr>
          <a:xfrm>
            <a:off x="5273539" y="7570217"/>
            <a:ext cx="245745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</a:t>
            </a: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,</a:t>
            </a: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7" name="Text 5"/>
          <p:cNvSpPr/>
          <p:nvPr/>
        </p:nvSpPr>
        <p:spPr>
          <a:xfrm>
            <a:off x="1000125" y="8370317"/>
            <a:ext cx="229552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 dirty="0"/>
          </a:p>
        </p:txBody>
      </p:sp>
      <p:sp>
        <p:nvSpPr>
          <p:cNvPr id="18" name="Text 6"/>
          <p:cNvSpPr/>
          <p:nvPr/>
        </p:nvSpPr>
        <p:spPr>
          <a:xfrm>
            <a:off x="5318764" y="8370317"/>
            <a:ext cx="25812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 dirty="0"/>
          </a:p>
        </p:txBody>
      </p:sp>
      <p:sp>
        <p:nvSpPr>
          <p:cNvPr id="19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медиакит</a:t>
            </a:r>
            <a:endParaRPr lang="en-US" sz="2124" dirty="0"/>
          </a:p>
        </p:txBody>
      </p:sp>
      <p:sp>
        <p:nvSpPr>
          <p:cNvPr id="20" name="Text 8"/>
          <p:cNvSpPr/>
          <p:nvPr/>
        </p:nvSpPr>
        <p:spPr>
          <a:xfrm>
            <a:off x="2943225" y="6296025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21" name="default_name"/>
          <p:cNvSpPr/>
          <p:nvPr/>
        </p:nvSpPr>
        <p:spPr>
          <a:xfrm>
            <a:off x="11963400" y="723900"/>
            <a:ext cx="1057275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 dirty="0"/>
          </a:p>
        </p:txBody>
      </p:sp>
      <p:sp>
        <p:nvSpPr>
          <p:cNvPr id="22" name="Text 10"/>
          <p:cNvSpPr/>
          <p:nvPr/>
        </p:nvSpPr>
        <p:spPr>
          <a:xfrm>
            <a:off x="13763625" y="723900"/>
            <a:ext cx="3533775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33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857750" y="7200900"/>
            <a:ext cx="4076700" cy="1771650"/>
          </a:xfrm>
          <a:prstGeom prst="rect">
            <a:avLst/>
          </a:prstGeom>
        </p:spPr>
      </p:pic>
      <p:pic>
        <p:nvPicPr>
          <p:cNvPr id="3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7200900"/>
            <a:ext cx="4076700" cy="1771650"/>
          </a:xfrm>
          <a:prstGeom prst="rect">
            <a:avLst/>
          </a:prstGeom>
        </p:spPr>
      </p:pic>
      <p:pic>
        <p:nvPicPr>
          <p:cNvPr id="4" name="Rectangle 26104181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5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334375" y="8410575"/>
            <a:ext cx="381000" cy="381000"/>
          </a:xfrm>
          <a:prstGeom prst="rect">
            <a:avLst/>
          </a:prstGeom>
        </p:spPr>
      </p:pic>
      <p:pic>
        <p:nvPicPr>
          <p:cNvPr id="6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7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029075" y="8410575"/>
            <a:ext cx="381000" cy="381000"/>
          </a:xfrm>
          <a:prstGeom prst="rect">
            <a:avLst/>
          </a:prstGeom>
        </p:spPr>
      </p:pic>
      <p:pic>
        <p:nvPicPr>
          <p:cNvPr id="8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1687175" y="666750"/>
            <a:ext cx="5876925" cy="466725"/>
          </a:xfrm>
          <a:prstGeom prst="rect">
            <a:avLst/>
          </a:prstGeom>
        </p:spPr>
      </p:pic>
      <p:pic>
        <p:nvPicPr>
          <p:cNvPr id="9" name="Mask group" descr="preencoded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9277350" y="3267075"/>
            <a:ext cx="8343900" cy="5695950"/>
          </a:xfrm>
          <a:prstGeom prst="rect">
            <a:avLst/>
          </a:prstGeom>
        </p:spPr>
      </p:pic>
      <p:pic>
        <p:nvPicPr>
          <p:cNvPr id="10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666750" y="828684"/>
            <a:ext cx="304800" cy="304819"/>
          </a:xfrm>
          <a:prstGeom prst="rect">
            <a:avLst/>
          </a:prstGeom>
        </p:spPr>
      </p:pic>
      <p:sp>
        <p:nvSpPr>
          <p:cNvPr id="11" name="Text 0"/>
          <p:cNvSpPr/>
          <p:nvPr/>
        </p:nvSpPr>
        <p:spPr>
          <a:xfrm>
            <a:off x="695325" y="1971675"/>
            <a:ext cx="1526857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Отрасли</a:t>
            </a:r>
            <a:endParaRPr lang="en-US" sz="6000" dirty="0"/>
          </a:p>
        </p:txBody>
      </p:sp>
      <p:sp>
        <p:nvSpPr>
          <p:cNvPr id="12" name="Text 1"/>
          <p:cNvSpPr/>
          <p:nvPr/>
        </p:nvSpPr>
        <p:spPr>
          <a:xfrm>
            <a:off x="1181100" y="3848100"/>
            <a:ext cx="7315200" cy="2876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фокусе проекта — все, что происходит в экономике и разных отраслях российского бизнеса.
Площадка рассказывает об отдельных компаниях и региональных проектах. Главное условие — актуальность инфоповодов.</a:t>
            </a:r>
            <a:endParaRPr lang="en-US" sz="1950" dirty="0"/>
          </a:p>
        </p:txBody>
      </p:sp>
      <p:sp>
        <p:nvSpPr>
          <p:cNvPr id="13" name="default_name"/>
          <p:cNvSpPr/>
          <p:nvPr/>
        </p:nvSpPr>
        <p:spPr>
          <a:xfrm>
            <a:off x="11963400" y="723900"/>
            <a:ext cx="1057275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 dirty="0"/>
          </a:p>
        </p:txBody>
      </p:sp>
      <p:sp>
        <p:nvSpPr>
          <p:cNvPr id="14" name="Text 3"/>
          <p:cNvSpPr/>
          <p:nvPr/>
        </p:nvSpPr>
        <p:spPr>
          <a:xfrm>
            <a:off x="13763625" y="723900"/>
            <a:ext cx="3533775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336" dirty="0"/>
          </a:p>
        </p:txBody>
      </p:sp>
      <p:sp>
        <p:nvSpPr>
          <p:cNvPr id="15" name="Text 4"/>
          <p:cNvSpPr/>
          <p:nvPr/>
        </p:nvSpPr>
        <p:spPr>
          <a:xfrm>
            <a:off x="1000125" y="8370317"/>
            <a:ext cx="229552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 dirty="0"/>
          </a:p>
        </p:txBody>
      </p:sp>
      <p:sp>
        <p:nvSpPr>
          <p:cNvPr id="16" name="Text 5"/>
          <p:cNvSpPr/>
          <p:nvPr/>
        </p:nvSpPr>
        <p:spPr>
          <a:xfrm>
            <a:off x="5318764" y="8370317"/>
            <a:ext cx="25812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 dirty="0"/>
          </a:p>
        </p:txBody>
      </p:sp>
      <p:sp>
        <p:nvSpPr>
          <p:cNvPr id="17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медиакит</a:t>
            </a:r>
            <a:endParaRPr lang="en-US" sz="2124" dirty="0"/>
          </a:p>
        </p:txBody>
      </p:sp>
      <p:sp>
        <p:nvSpPr>
          <p:cNvPr id="18" name="Text 7"/>
          <p:cNvSpPr/>
          <p:nvPr/>
        </p:nvSpPr>
        <p:spPr>
          <a:xfrm>
            <a:off x="2943225" y="6296025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19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 dirty="0"/>
          </a:p>
        </p:txBody>
      </p:sp>
      <p:sp>
        <p:nvSpPr>
          <p:cNvPr id="20" name="name_08"/>
          <p:cNvSpPr/>
          <p:nvPr/>
        </p:nvSpPr>
        <p:spPr>
          <a:xfrm>
            <a:off x="968239" y="7570217"/>
            <a:ext cx="2584858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</a:t>
            </a: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,</a:t>
            </a: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21" name="name_04"/>
          <p:cNvSpPr/>
          <p:nvPr/>
        </p:nvSpPr>
        <p:spPr>
          <a:xfrm>
            <a:off x="5273539" y="7570217"/>
            <a:ext cx="26265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1,0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2610418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3" name="Rectangle 2610418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972050" y="7200900"/>
            <a:ext cx="4076700" cy="1771650"/>
          </a:xfrm>
          <a:prstGeom prst="rect">
            <a:avLst/>
          </a:prstGeom>
        </p:spPr>
      </p:pic>
      <p:pic>
        <p:nvPicPr>
          <p:cNvPr id="4" name="Rectangle 2610418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6750" y="7200900"/>
            <a:ext cx="4076700" cy="1771650"/>
          </a:xfrm>
          <a:prstGeom prst="rect">
            <a:avLst/>
          </a:prstGeom>
        </p:spPr>
      </p:pic>
      <p:pic>
        <p:nvPicPr>
          <p:cNvPr id="5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72050" y="7200900"/>
            <a:ext cx="4076700" cy="1771650"/>
          </a:xfrm>
          <a:prstGeom prst="rect">
            <a:avLst/>
          </a:prstGeom>
        </p:spPr>
      </p:pic>
      <p:pic>
        <p:nvPicPr>
          <p:cNvPr id="6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7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50" y="7200900"/>
            <a:ext cx="4076700" cy="1771650"/>
          </a:xfrm>
          <a:prstGeom prst="rect">
            <a:avLst/>
          </a:prstGeom>
        </p:spPr>
      </p:pic>
      <p:pic>
        <p:nvPicPr>
          <p:cNvPr id="8" name="Mask group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9277350" y="3267075"/>
            <a:ext cx="8343900" cy="5695950"/>
          </a:xfrm>
          <a:prstGeom prst="rect">
            <a:avLst/>
          </a:prstGeom>
        </p:spPr>
      </p:pic>
      <p:pic>
        <p:nvPicPr>
          <p:cNvPr id="9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8334375" y="8410575"/>
            <a:ext cx="381000" cy="381000"/>
          </a:xfrm>
          <a:prstGeom prst="rect">
            <a:avLst/>
          </a:prstGeom>
        </p:spPr>
      </p:pic>
      <p:pic>
        <p:nvPicPr>
          <p:cNvPr id="10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029075" y="8410575"/>
            <a:ext cx="381000" cy="381000"/>
          </a:xfrm>
          <a:prstGeom prst="rect">
            <a:avLst/>
          </a:prstGeom>
        </p:spPr>
      </p:pic>
      <p:pic>
        <p:nvPicPr>
          <p:cNvPr id="11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1687175" y="666750"/>
            <a:ext cx="5876925" cy="466725"/>
          </a:xfrm>
          <a:prstGeom prst="rect">
            <a:avLst/>
          </a:prstGeom>
        </p:spPr>
      </p:pic>
      <p:pic>
        <p:nvPicPr>
          <p:cNvPr id="1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66750" y="828684"/>
            <a:ext cx="304800" cy="304819"/>
          </a:xfrm>
          <a:prstGeom prst="rect">
            <a:avLst/>
          </a:prstGeom>
        </p:spPr>
      </p:pic>
      <p:sp>
        <p:nvSpPr>
          <p:cNvPr id="13" name="Text 0"/>
          <p:cNvSpPr/>
          <p:nvPr/>
        </p:nvSpPr>
        <p:spPr>
          <a:xfrm>
            <a:off x="695325" y="1971675"/>
            <a:ext cx="1526857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Инвестиции</a:t>
            </a:r>
            <a:endParaRPr lang="en-US" sz="6000" dirty="0"/>
          </a:p>
        </p:txBody>
      </p:sp>
      <p:sp>
        <p:nvSpPr>
          <p:cNvPr id="14" name="Text 1"/>
          <p:cNvSpPr/>
          <p:nvPr/>
        </p:nvSpPr>
        <p:spPr>
          <a:xfrm>
            <a:off x="1181100" y="3848100"/>
            <a:ext cx="7448550" cy="2876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Проект для тех, кто заботится о своих деньгах. Контент площадки — это анализ рынка и компаний, за </a:t>
            </a:r>
            <a:r>
              <a:rPr lang="en-US" sz="195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которыми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br>
              <a:rPr lang="ru-RU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</a:br>
            <a:r>
              <a:rPr lang="en-US" sz="195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стоит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следить, советы профессионалов и личный опыт частных инвесторов. </a:t>
            </a:r>
            <a:br>
              <a:rPr dirty="0"/>
            </a:br>
            <a:br>
              <a:rPr dirty="0"/>
            </a:b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Новости, котировки, эксплейнеры, инструкции, интервью и курсы валют — все для управления финансами.</a:t>
            </a:r>
            <a:endParaRPr lang="en-US" sz="1950" dirty="0"/>
          </a:p>
        </p:txBody>
      </p:sp>
      <p:sp>
        <p:nvSpPr>
          <p:cNvPr id="15" name="Text 2"/>
          <p:cNvSpPr/>
          <p:nvPr/>
        </p:nvSpPr>
        <p:spPr>
          <a:xfrm>
            <a:off x="1000125" y="8370317"/>
            <a:ext cx="229552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 dirty="0"/>
          </a:p>
        </p:txBody>
      </p:sp>
      <p:sp>
        <p:nvSpPr>
          <p:cNvPr id="16" name="Text 3"/>
          <p:cNvSpPr/>
          <p:nvPr/>
        </p:nvSpPr>
        <p:spPr>
          <a:xfrm>
            <a:off x="5318764" y="8370317"/>
            <a:ext cx="25812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 dirty="0"/>
          </a:p>
        </p:txBody>
      </p:sp>
      <p:sp>
        <p:nvSpPr>
          <p:cNvPr id="17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медиакит</a:t>
            </a:r>
            <a:endParaRPr lang="en-US" sz="2124" dirty="0"/>
          </a:p>
        </p:txBody>
      </p:sp>
      <p:sp>
        <p:nvSpPr>
          <p:cNvPr id="18" name="Text 5"/>
          <p:cNvSpPr/>
          <p:nvPr/>
        </p:nvSpPr>
        <p:spPr>
          <a:xfrm>
            <a:off x="2943225" y="6296025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19" name="default_name"/>
          <p:cNvSpPr/>
          <p:nvPr/>
        </p:nvSpPr>
        <p:spPr>
          <a:xfrm>
            <a:off x="11963400" y="723900"/>
            <a:ext cx="1057275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 dirty="0"/>
          </a:p>
        </p:txBody>
      </p:sp>
      <p:sp>
        <p:nvSpPr>
          <p:cNvPr id="20" name="Text 7"/>
          <p:cNvSpPr/>
          <p:nvPr/>
        </p:nvSpPr>
        <p:spPr>
          <a:xfrm>
            <a:off x="13763625" y="723900"/>
            <a:ext cx="3533775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336" dirty="0"/>
          </a:p>
        </p:txBody>
      </p:sp>
      <p:sp>
        <p:nvSpPr>
          <p:cNvPr id="21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 dirty="0"/>
          </a:p>
        </p:txBody>
      </p:sp>
      <p:sp>
        <p:nvSpPr>
          <p:cNvPr id="22" name="name_52"/>
          <p:cNvSpPr/>
          <p:nvPr/>
        </p:nvSpPr>
        <p:spPr>
          <a:xfrm>
            <a:off x="968239" y="7570217"/>
            <a:ext cx="3441836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5,</a:t>
            </a: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</a:t>
            </a:r>
            <a:r>
              <a:rPr lang="ru-RU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</a:t>
            </a:r>
            <a:r>
              <a:rPr lang="en-US" sz="3375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лн</a:t>
            </a:r>
            <a:endParaRPr lang="en-US" sz="6750" dirty="0"/>
          </a:p>
        </p:txBody>
      </p:sp>
      <p:sp>
        <p:nvSpPr>
          <p:cNvPr id="23" name="name_27"/>
          <p:cNvSpPr/>
          <p:nvPr/>
        </p:nvSpPr>
        <p:spPr>
          <a:xfrm>
            <a:off x="5273539" y="7570217"/>
            <a:ext cx="26265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2,7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2610418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972050" y="7200900"/>
            <a:ext cx="4076700" cy="1771650"/>
          </a:xfrm>
          <a:prstGeom prst="rect">
            <a:avLst/>
          </a:prstGeom>
        </p:spPr>
      </p:pic>
      <p:pic>
        <p:nvPicPr>
          <p:cNvPr id="3" name="Rectangle 2610418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7200900"/>
            <a:ext cx="4076700" cy="1771650"/>
          </a:xfrm>
          <a:prstGeom prst="rect">
            <a:avLst/>
          </a:prstGeom>
        </p:spPr>
      </p:pic>
      <p:pic>
        <p:nvPicPr>
          <p:cNvPr id="4" name="Rectangle 2610418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77350" y="3267075"/>
            <a:ext cx="8343900" cy="5695950"/>
          </a:xfrm>
          <a:prstGeom prst="rect">
            <a:avLst/>
          </a:prstGeom>
        </p:spPr>
      </p:pic>
      <p:pic>
        <p:nvPicPr>
          <p:cNvPr id="6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972050" y="7200900"/>
            <a:ext cx="4076700" cy="1771650"/>
          </a:xfrm>
          <a:prstGeom prst="rect">
            <a:avLst/>
          </a:prstGeom>
        </p:spPr>
      </p:pic>
      <p:pic>
        <p:nvPicPr>
          <p:cNvPr id="7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334375" y="8410575"/>
            <a:ext cx="381000" cy="381000"/>
          </a:xfrm>
          <a:prstGeom prst="rect">
            <a:avLst/>
          </a:prstGeom>
        </p:spPr>
      </p:pic>
      <p:pic>
        <p:nvPicPr>
          <p:cNvPr id="8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9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66750" y="7200900"/>
            <a:ext cx="4076700" cy="1771650"/>
          </a:xfrm>
          <a:prstGeom prst="rect">
            <a:avLst/>
          </a:prstGeom>
        </p:spPr>
      </p:pic>
      <p:pic>
        <p:nvPicPr>
          <p:cNvPr id="10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029075" y="8410575"/>
            <a:ext cx="381000" cy="381000"/>
          </a:xfrm>
          <a:prstGeom prst="rect">
            <a:avLst/>
          </a:prstGeom>
        </p:spPr>
      </p:pic>
      <p:pic>
        <p:nvPicPr>
          <p:cNvPr id="11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1687175" y="666750"/>
            <a:ext cx="5876925" cy="466725"/>
          </a:xfrm>
          <a:prstGeom prst="rect">
            <a:avLst/>
          </a:prstGeom>
        </p:spPr>
      </p:pic>
      <p:pic>
        <p:nvPicPr>
          <p:cNvPr id="1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66750" y="828684"/>
            <a:ext cx="304800" cy="304819"/>
          </a:xfrm>
          <a:prstGeom prst="rect">
            <a:avLst/>
          </a:prstGeom>
        </p:spPr>
      </p:pic>
      <p:sp>
        <p:nvSpPr>
          <p:cNvPr id="13" name="Life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Life</a:t>
            </a:r>
            <a:endParaRPr lang="en-US" sz="6000" dirty="0"/>
          </a:p>
        </p:txBody>
      </p:sp>
      <p:sp>
        <p:nvSpPr>
          <p:cNvPr id="14" name="Text 1"/>
          <p:cNvSpPr/>
          <p:nvPr/>
        </p:nvSpPr>
        <p:spPr>
          <a:xfrm>
            <a:off x="1181100" y="3848100"/>
            <a:ext cx="7448550" cy="2876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Гид по досугу и развлечениям, который помогает отвлечься от негативных новостей и эффективно планировать свободное время.
Проект о том, как поиграть, поесть, потратить, погулять, почитать, посмотреть, полистать, заняться собой 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разобраться.</a:t>
            </a:r>
            <a:endParaRPr lang="en-US" sz="1950" dirty="0"/>
          </a:p>
        </p:txBody>
      </p:sp>
      <p:sp>
        <p:nvSpPr>
          <p:cNvPr id="15" name="Text 2"/>
          <p:cNvSpPr/>
          <p:nvPr/>
        </p:nvSpPr>
        <p:spPr>
          <a:xfrm>
            <a:off x="1000125" y="8370317"/>
            <a:ext cx="229552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 dirty="0"/>
          </a:p>
        </p:txBody>
      </p:sp>
      <p:sp>
        <p:nvSpPr>
          <p:cNvPr id="16" name="Text 3"/>
          <p:cNvSpPr/>
          <p:nvPr/>
        </p:nvSpPr>
        <p:spPr>
          <a:xfrm>
            <a:off x="5318764" y="8370317"/>
            <a:ext cx="25812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 dirty="0"/>
          </a:p>
        </p:txBody>
      </p:sp>
      <p:sp>
        <p:nvSpPr>
          <p:cNvPr id="17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dirty="0">
                <a:solidFill>
                  <a:srgbClr val="FCFCFC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медиакит</a:t>
            </a:r>
            <a:endParaRPr lang="en-US" sz="2124" dirty="0"/>
          </a:p>
        </p:txBody>
      </p:sp>
      <p:sp>
        <p:nvSpPr>
          <p:cNvPr id="18" name="Text 5"/>
          <p:cNvSpPr/>
          <p:nvPr/>
        </p:nvSpPr>
        <p:spPr>
          <a:xfrm>
            <a:off x="2943225" y="6296025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FCFCFC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19" name="default_name"/>
          <p:cNvSpPr/>
          <p:nvPr/>
        </p:nvSpPr>
        <p:spPr>
          <a:xfrm>
            <a:off x="11963400" y="723900"/>
            <a:ext cx="1057275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 dirty="0"/>
          </a:p>
        </p:txBody>
      </p:sp>
      <p:sp>
        <p:nvSpPr>
          <p:cNvPr id="20" name="Text 7"/>
          <p:cNvSpPr/>
          <p:nvPr/>
        </p:nvSpPr>
        <p:spPr>
          <a:xfrm>
            <a:off x="13763625" y="723900"/>
            <a:ext cx="3533775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336" dirty="0"/>
          </a:p>
        </p:txBody>
      </p:sp>
      <p:sp>
        <p:nvSpPr>
          <p:cNvPr id="21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 dirty="0"/>
          </a:p>
        </p:txBody>
      </p:sp>
      <p:sp>
        <p:nvSpPr>
          <p:cNvPr id="22" name="name_157"/>
          <p:cNvSpPr/>
          <p:nvPr/>
        </p:nvSpPr>
        <p:spPr>
          <a:xfrm>
            <a:off x="968239" y="7570217"/>
            <a:ext cx="28575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13,7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23" name="name_106"/>
          <p:cNvSpPr/>
          <p:nvPr/>
        </p:nvSpPr>
        <p:spPr>
          <a:xfrm>
            <a:off x="5273539" y="7570217"/>
            <a:ext cx="3060836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8,6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2610418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972050" y="7200900"/>
            <a:ext cx="4076700" cy="1771650"/>
          </a:xfrm>
          <a:prstGeom prst="rect">
            <a:avLst/>
          </a:prstGeom>
        </p:spPr>
      </p:pic>
      <p:pic>
        <p:nvPicPr>
          <p:cNvPr id="3" name="Rectangle 2610418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7200900"/>
            <a:ext cx="4076700" cy="1771650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972050" y="7200900"/>
            <a:ext cx="4076700" cy="1771650"/>
          </a:xfrm>
          <a:prstGeom prst="rect">
            <a:avLst/>
          </a:prstGeom>
        </p:spPr>
      </p:pic>
      <p:pic>
        <p:nvPicPr>
          <p:cNvPr id="5" name="Rectangle 26104181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6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50" y="7200900"/>
            <a:ext cx="4076700" cy="1771650"/>
          </a:xfrm>
          <a:prstGeom prst="rect">
            <a:avLst/>
          </a:prstGeom>
        </p:spPr>
      </p:pic>
      <p:pic>
        <p:nvPicPr>
          <p:cNvPr id="7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334375" y="8410575"/>
            <a:ext cx="381000" cy="381000"/>
          </a:xfrm>
          <a:prstGeom prst="rect">
            <a:avLst/>
          </a:prstGeom>
        </p:spPr>
      </p:pic>
      <p:pic>
        <p:nvPicPr>
          <p:cNvPr id="8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9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4029075" y="8410575"/>
            <a:ext cx="381000" cy="381000"/>
          </a:xfrm>
          <a:prstGeom prst="rect">
            <a:avLst/>
          </a:prstGeom>
        </p:spPr>
      </p:pic>
      <p:pic>
        <p:nvPicPr>
          <p:cNvPr id="10" name="Mask group" descr="preencoded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9277350" y="3267075"/>
            <a:ext cx="8343900" cy="5695950"/>
          </a:xfrm>
          <a:prstGeom prst="rect">
            <a:avLst/>
          </a:prstGeom>
        </p:spPr>
      </p:pic>
      <p:pic>
        <p:nvPicPr>
          <p:cNvPr id="11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1687175" y="666750"/>
            <a:ext cx="5876925" cy="466725"/>
          </a:xfrm>
          <a:prstGeom prst="rect">
            <a:avLst/>
          </a:prstGeom>
        </p:spPr>
      </p:pic>
      <p:pic>
        <p:nvPicPr>
          <p:cNvPr id="1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66750" y="828684"/>
            <a:ext cx="304800" cy="304819"/>
          </a:xfrm>
          <a:prstGeom prst="rect">
            <a:avLst/>
          </a:prstGeom>
        </p:spPr>
      </p:pic>
      <p:sp>
        <p:nvSpPr>
          <p:cNvPr id="13" name="Text 0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Стиль</a:t>
            </a:r>
            <a:endParaRPr lang="en-US" sz="6000" dirty="0"/>
          </a:p>
        </p:txBody>
      </p:sp>
      <p:sp>
        <p:nvSpPr>
          <p:cNvPr id="14" name="-       100 brand safety      -"/>
          <p:cNvSpPr/>
          <p:nvPr/>
        </p:nvSpPr>
        <p:spPr>
          <a:xfrm>
            <a:off x="1181100" y="3848100"/>
            <a:ext cx="7410450" cy="2876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Персональный куратор в мире вещей и впечатлений. Помогает читателям формировать собственный стиль жизни и быть в курсе самых важных лайфстайл-трендов. </a:t>
            </a:r>
            <a:br/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Живет за пределами геополитической повестки. Обеспечивает 100% brand safety нашим партнерам.</a:t>
            </a:r>
            <a:br/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Стиль стратегически курирует лайфстайл-направление РБК.</a:t>
            </a:r>
            <a:endParaRPr lang="en-US" sz="1800" dirty="0"/>
          </a:p>
        </p:txBody>
      </p:sp>
      <p:sp>
        <p:nvSpPr>
          <p:cNvPr id="15" name="Text 2"/>
          <p:cNvSpPr/>
          <p:nvPr/>
        </p:nvSpPr>
        <p:spPr>
          <a:xfrm>
            <a:off x="1000125" y="8370317"/>
            <a:ext cx="229552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 dirty="0"/>
          </a:p>
        </p:txBody>
      </p:sp>
      <p:sp>
        <p:nvSpPr>
          <p:cNvPr id="16" name="Text 3"/>
          <p:cNvSpPr/>
          <p:nvPr/>
        </p:nvSpPr>
        <p:spPr>
          <a:xfrm>
            <a:off x="5318764" y="8370317"/>
            <a:ext cx="25812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 dirty="0"/>
          </a:p>
        </p:txBody>
      </p:sp>
      <p:sp>
        <p:nvSpPr>
          <p:cNvPr id="17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медиакит</a:t>
            </a:r>
            <a:endParaRPr lang="en-US" sz="2124" dirty="0"/>
          </a:p>
        </p:txBody>
      </p:sp>
      <p:sp>
        <p:nvSpPr>
          <p:cNvPr id="18" name="Text 5"/>
          <p:cNvSpPr/>
          <p:nvPr/>
        </p:nvSpPr>
        <p:spPr>
          <a:xfrm>
            <a:off x="2943225" y="6296025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19" name="default_name"/>
          <p:cNvSpPr/>
          <p:nvPr/>
        </p:nvSpPr>
        <p:spPr>
          <a:xfrm>
            <a:off x="11963400" y="723900"/>
            <a:ext cx="1057275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 dirty="0"/>
          </a:p>
        </p:txBody>
      </p:sp>
      <p:sp>
        <p:nvSpPr>
          <p:cNvPr id="20" name="Text 7"/>
          <p:cNvSpPr/>
          <p:nvPr/>
        </p:nvSpPr>
        <p:spPr>
          <a:xfrm>
            <a:off x="13763625" y="723900"/>
            <a:ext cx="3533775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336" dirty="0"/>
          </a:p>
        </p:txBody>
      </p:sp>
      <p:sp>
        <p:nvSpPr>
          <p:cNvPr id="21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 dirty="0"/>
          </a:p>
        </p:txBody>
      </p:sp>
      <p:sp>
        <p:nvSpPr>
          <p:cNvPr id="22" name="name_31"/>
          <p:cNvSpPr/>
          <p:nvPr/>
        </p:nvSpPr>
        <p:spPr>
          <a:xfrm>
            <a:off x="968239" y="7570217"/>
            <a:ext cx="3060836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2,5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23" name="name_23"/>
          <p:cNvSpPr/>
          <p:nvPr/>
        </p:nvSpPr>
        <p:spPr>
          <a:xfrm>
            <a:off x="5273539" y="7570217"/>
            <a:ext cx="2922194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1,8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2610418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972050" y="7200900"/>
            <a:ext cx="4076700" cy="1771650"/>
          </a:xfrm>
          <a:prstGeom prst="rect">
            <a:avLst/>
          </a:prstGeom>
        </p:spPr>
      </p:pic>
      <p:pic>
        <p:nvPicPr>
          <p:cNvPr id="3" name="Rectangle 2610418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4" name="Rectangle 2610418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7200900"/>
            <a:ext cx="4076700" cy="1771650"/>
          </a:xfrm>
          <a:prstGeom prst="rect">
            <a:avLst/>
          </a:prstGeom>
        </p:spPr>
      </p:pic>
      <p:pic>
        <p:nvPicPr>
          <p:cNvPr id="5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72050" y="7200900"/>
            <a:ext cx="4076700" cy="1771650"/>
          </a:xfrm>
          <a:prstGeom prst="rect">
            <a:avLst/>
          </a:prstGeom>
        </p:spPr>
      </p:pic>
      <p:pic>
        <p:nvPicPr>
          <p:cNvPr id="6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334375" y="8410575"/>
            <a:ext cx="381000" cy="381000"/>
          </a:xfrm>
          <a:prstGeom prst="rect">
            <a:avLst/>
          </a:prstGeom>
        </p:spPr>
      </p:pic>
      <p:pic>
        <p:nvPicPr>
          <p:cNvPr id="7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8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6750" y="7200900"/>
            <a:ext cx="4076700" cy="1771650"/>
          </a:xfrm>
          <a:prstGeom prst="rect">
            <a:avLst/>
          </a:prstGeom>
        </p:spPr>
      </p:pic>
      <p:pic>
        <p:nvPicPr>
          <p:cNvPr id="9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4029075" y="8410575"/>
            <a:ext cx="381000" cy="381000"/>
          </a:xfrm>
          <a:prstGeom prst="rect">
            <a:avLst/>
          </a:prstGeom>
        </p:spPr>
      </p:pic>
      <p:pic>
        <p:nvPicPr>
          <p:cNvPr id="10" name="Mask group" descr="preencoded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9277350" y="3267075"/>
            <a:ext cx="8343900" cy="5695950"/>
          </a:xfrm>
          <a:prstGeom prst="rect">
            <a:avLst/>
          </a:prstGeom>
        </p:spPr>
      </p:pic>
      <p:pic>
        <p:nvPicPr>
          <p:cNvPr id="11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1687175" y="666750"/>
            <a:ext cx="5876925" cy="466725"/>
          </a:xfrm>
          <a:prstGeom prst="rect">
            <a:avLst/>
          </a:prstGeom>
        </p:spPr>
      </p:pic>
      <p:pic>
        <p:nvPicPr>
          <p:cNvPr id="1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66750" y="828684"/>
            <a:ext cx="304800" cy="304819"/>
          </a:xfrm>
          <a:prstGeom prst="rect">
            <a:avLst/>
          </a:prstGeom>
        </p:spPr>
      </p:pic>
      <p:sp>
        <p:nvSpPr>
          <p:cNvPr id="13" name="Text 0"/>
          <p:cNvSpPr/>
          <p:nvPr/>
        </p:nvSpPr>
        <p:spPr>
          <a:xfrm>
            <a:off x="695325" y="1971675"/>
            <a:ext cx="1526857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Тренды</a:t>
            </a:r>
            <a:endParaRPr lang="en-US" sz="6000" dirty="0"/>
          </a:p>
        </p:txBody>
      </p:sp>
      <p:sp>
        <p:nvSpPr>
          <p:cNvPr id="14" name="Text 1"/>
          <p:cNvSpPr/>
          <p:nvPr/>
        </p:nvSpPr>
        <p:spPr>
          <a:xfrm>
            <a:off x="1181100" y="3848100"/>
            <a:ext cx="7172325" cy="2876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Постоянный редакционный проект о науке, технологиях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будущем. «РБК Тренды» объясняют мир и происходящие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 нем события с научной и технологической точек зрения. </a:t>
            </a:r>
            <a:br/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За любым сервисом и предметом стоят исследования и тысячи часов работы умных людей — об этом мы рассказываем максимально просто, делая мир в целом понятнее, а компании — ближе к читателю.</a:t>
            </a:r>
            <a:endParaRPr lang="en-US" sz="1800" dirty="0"/>
          </a:p>
        </p:txBody>
      </p:sp>
      <p:sp>
        <p:nvSpPr>
          <p:cNvPr id="15" name="Text 2"/>
          <p:cNvSpPr/>
          <p:nvPr/>
        </p:nvSpPr>
        <p:spPr>
          <a:xfrm>
            <a:off x="1000125" y="8370317"/>
            <a:ext cx="229552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 dirty="0"/>
          </a:p>
        </p:txBody>
      </p:sp>
      <p:sp>
        <p:nvSpPr>
          <p:cNvPr id="16" name="Text 3"/>
          <p:cNvSpPr/>
          <p:nvPr/>
        </p:nvSpPr>
        <p:spPr>
          <a:xfrm>
            <a:off x="5318764" y="8370317"/>
            <a:ext cx="25812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 dirty="0"/>
          </a:p>
        </p:txBody>
      </p:sp>
      <p:sp>
        <p:nvSpPr>
          <p:cNvPr id="17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медиакит</a:t>
            </a:r>
            <a:endParaRPr lang="en-US" sz="2124" dirty="0"/>
          </a:p>
        </p:txBody>
      </p:sp>
      <p:sp>
        <p:nvSpPr>
          <p:cNvPr id="18" name="Text 5"/>
          <p:cNvSpPr/>
          <p:nvPr/>
        </p:nvSpPr>
        <p:spPr>
          <a:xfrm>
            <a:off x="2943225" y="6296025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19" name="default_name"/>
          <p:cNvSpPr/>
          <p:nvPr/>
        </p:nvSpPr>
        <p:spPr>
          <a:xfrm>
            <a:off x="11963400" y="723900"/>
            <a:ext cx="1057275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 dirty="0"/>
          </a:p>
        </p:txBody>
      </p:sp>
      <p:sp>
        <p:nvSpPr>
          <p:cNvPr id="20" name="Text 7"/>
          <p:cNvSpPr/>
          <p:nvPr/>
        </p:nvSpPr>
        <p:spPr>
          <a:xfrm>
            <a:off x="13763625" y="723900"/>
            <a:ext cx="3533775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336" dirty="0"/>
          </a:p>
        </p:txBody>
      </p:sp>
      <p:sp>
        <p:nvSpPr>
          <p:cNvPr id="21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 dirty="0"/>
          </a:p>
        </p:txBody>
      </p:sp>
      <p:sp>
        <p:nvSpPr>
          <p:cNvPr id="22" name="name_26"/>
          <p:cNvSpPr/>
          <p:nvPr/>
        </p:nvSpPr>
        <p:spPr>
          <a:xfrm>
            <a:off x="968239" y="7570217"/>
            <a:ext cx="2965586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2,</a:t>
            </a: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23" name="name_18"/>
          <p:cNvSpPr/>
          <p:nvPr/>
        </p:nvSpPr>
        <p:spPr>
          <a:xfrm>
            <a:off x="5273539" y="7570217"/>
            <a:ext cx="26265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1,</a:t>
            </a: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53294" y="828675"/>
            <a:ext cx="742950" cy="30480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828694"/>
            <a:ext cx="304800" cy="304819"/>
          </a:xfrm>
          <a:prstGeom prst="rect">
            <a:avLst/>
          </a:prstGeom>
        </p:spPr>
      </p:pic>
      <p:pic>
        <p:nvPicPr>
          <p:cNvPr id="5" name="Frame 213132743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50" y="6581775"/>
            <a:ext cx="6143625" cy="466725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66750" y="7848600"/>
            <a:ext cx="84010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Социальные </a:t>
            </a:r>
            <a:br/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сети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933450" y="6710363"/>
            <a:ext cx="37528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«Недвижимость»</a:t>
            </a:r>
            <a:endParaRPr lang="en-US" sz="2336" dirty="0"/>
          </a:p>
        </p:txBody>
      </p:sp>
      <p:sp>
        <p:nvSpPr>
          <p:cNvPr id="8" name="default_name"/>
          <p:cNvSpPr/>
          <p:nvPr/>
        </p:nvSpPr>
        <p:spPr>
          <a:xfrm>
            <a:off x="5419725" y="6710363"/>
            <a:ext cx="11144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4581525"/>
            <a:ext cx="8382000" cy="43815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239250" y="4581525"/>
            <a:ext cx="8382000" cy="4381500"/>
          </a:xfrm>
          <a:prstGeom prst="rect">
            <a:avLst/>
          </a:prstGeom>
        </p:spPr>
      </p:pic>
      <p:pic>
        <p:nvPicPr>
          <p:cNvPr id="4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6573500" y="7915275"/>
            <a:ext cx="714375" cy="714375"/>
          </a:xfrm>
          <a:prstGeom prst="rect">
            <a:avLst/>
          </a:prstGeom>
        </p:spPr>
      </p:pic>
      <p:pic>
        <p:nvPicPr>
          <p:cNvPr id="5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001000" y="7915275"/>
            <a:ext cx="714375" cy="714375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sp>
        <p:nvSpPr>
          <p:cNvPr id="8" name="Descriptor"/>
          <p:cNvSpPr/>
          <p:nvPr/>
        </p:nvSpPr>
        <p:spPr>
          <a:xfrm>
            <a:off x="697641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Telegram,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ВКонтакте, Одноклассники,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MAX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31 марта 2026</a:t>
            </a:r>
            <a:endParaRPr lang="en-US" sz="1500" dirty="0"/>
          </a:p>
        </p:txBody>
      </p:sp>
      <p:pic>
        <p:nvPicPr>
          <p:cNvPr id="7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2915900" y="666750"/>
            <a:ext cx="4705350" cy="466725"/>
          </a:xfrm>
          <a:prstGeom prst="rect">
            <a:avLst/>
          </a:prstGeom>
        </p:spPr>
      </p:pic>
      <p:sp>
        <p:nvSpPr>
          <p:cNvPr id="9" name="TG-"/>
          <p:cNvSpPr/>
          <p:nvPr/>
        </p:nvSpPr>
        <p:spPr>
          <a:xfrm>
            <a:off x="666750" y="1971675"/>
            <a:ext cx="16973550" cy="1771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Основной TG-канал РБК</a:t>
            </a:r>
            <a:endParaRPr lang="en-US" sz="8850" dirty="0"/>
          </a:p>
        </p:txBody>
      </p:sp>
      <p:sp>
        <p:nvSpPr>
          <p:cNvPr id="10" name="name_573 913"/>
          <p:cNvSpPr/>
          <p:nvPr/>
        </p:nvSpPr>
        <p:spPr>
          <a:xfrm>
            <a:off x="1143000" y="5057775"/>
            <a:ext cx="6134100" cy="1019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11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907 000</a:t>
            </a:r>
            <a:endParaRPr lang="en-US" sz="11250" dirty="0"/>
          </a:p>
        </p:txBody>
      </p:sp>
      <p:sp>
        <p:nvSpPr>
          <p:cNvPr id="11" name="Text 3"/>
          <p:cNvSpPr/>
          <p:nvPr/>
        </p:nvSpPr>
        <p:spPr>
          <a:xfrm>
            <a:off x="1143000" y="6457950"/>
            <a:ext cx="4133850" cy="1019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4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подписчиков 
</a:t>
            </a:r>
            <a:r>
              <a:rPr lang="en-US" sz="3000" i="1" u="sng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РБК. Новости. Главное</a:t>
            </a:r>
            <a:endParaRPr lang="en-US" sz="3840" dirty="0"/>
          </a:p>
        </p:txBody>
      </p:sp>
      <p:sp>
        <p:nvSpPr>
          <p:cNvPr id="12" name="name_100 000"/>
          <p:cNvSpPr/>
          <p:nvPr/>
        </p:nvSpPr>
        <p:spPr>
          <a:xfrm>
            <a:off x="9725025" y="5057775"/>
            <a:ext cx="7315200" cy="1019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11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~100 000</a:t>
            </a:r>
            <a:endParaRPr lang="en-US" sz="11250" dirty="0"/>
          </a:p>
        </p:txBody>
      </p:sp>
      <p:sp>
        <p:nvSpPr>
          <p:cNvPr id="13" name="Text 5"/>
          <p:cNvSpPr/>
          <p:nvPr/>
        </p:nvSpPr>
        <p:spPr>
          <a:xfrm>
            <a:off x="9725025" y="6457950"/>
            <a:ext cx="3371850" cy="1476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4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</a:t>
            </a:r>
            <a:endParaRPr lang="en-US" sz="3840" dirty="0"/>
          </a:p>
        </p:txBody>
      </p:sp>
      <p:sp>
        <p:nvSpPr>
          <p:cNvPr id="14" name="default_name"/>
          <p:cNvSpPr/>
          <p:nvPr/>
        </p:nvSpPr>
        <p:spPr>
          <a:xfrm>
            <a:off x="131921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5" name="Text 7"/>
          <p:cNvSpPr/>
          <p:nvPr/>
        </p:nvSpPr>
        <p:spPr>
          <a:xfrm>
            <a:off x="14954250" y="800100"/>
            <a:ext cx="24003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социальные сети</a:t>
            </a:r>
            <a:endParaRPr lang="en-US" sz="2250" dirty="0"/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386307DD-5772-E90C-2299-0DD6D0A65207}"/>
              </a:ext>
            </a:extLst>
          </p:cNvPr>
          <p:cNvSpPr/>
          <p:nvPr/>
        </p:nvSpPr>
        <p:spPr>
          <a:xfrm>
            <a:off x="9725025" y="7127024"/>
            <a:ext cx="3371850" cy="1476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3000" i="1" dirty="0">
                <a:solidFill>
                  <a:srgbClr val="303030"/>
                </a:solidFill>
                <a:latin typeface="Graphik RBC LC Light Italic" pitchFamily="34" charset="0"/>
                <a:ea typeface="Graphik RBC LC Light Italic" pitchFamily="34" charset="-122"/>
                <a:cs typeface="Graphik RBC LC Light Italic" pitchFamily="34" charset="-120"/>
              </a:rPr>
              <a:t>прогноз по охвату </a:t>
            </a:r>
            <a:br>
              <a:rPr lang="ru-RU" sz="3000" dirty="0"/>
            </a:br>
            <a:r>
              <a:rPr lang="ru-RU" sz="3000" i="1" dirty="0">
                <a:solidFill>
                  <a:srgbClr val="303030"/>
                </a:solidFill>
                <a:latin typeface="Graphik RBC LC Light Italic" pitchFamily="34" charset="0"/>
                <a:ea typeface="Graphik RBC LC Light Italic" pitchFamily="34" charset="-122"/>
                <a:cs typeface="Graphik RBC LC Light Italic" pitchFamily="34" charset="-120"/>
              </a:rPr>
              <a:t>рекламного поста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4592300" y="666750"/>
            <a:ext cx="3028950" cy="466725"/>
          </a:xfrm>
          <a:prstGeom prst="rect">
            <a:avLst/>
          </a:prstGeom>
        </p:spPr>
      </p:pic>
      <p:pic>
        <p:nvPicPr>
          <p:cNvPr id="3" name="Frame 213132733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858750" y="666750"/>
            <a:ext cx="1609725" cy="466725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828694"/>
            <a:ext cx="304800" cy="304819"/>
          </a:xfrm>
          <a:prstGeom prst="rect">
            <a:avLst/>
          </a:prstGeom>
        </p:spPr>
      </p:pic>
      <p:pic>
        <p:nvPicPr>
          <p:cNvPr id="5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50" y="4581525"/>
            <a:ext cx="5524500" cy="4381500"/>
          </a:xfrm>
          <a:prstGeom prst="rect">
            <a:avLst/>
          </a:prstGeom>
        </p:spPr>
      </p:pic>
      <p:pic>
        <p:nvPicPr>
          <p:cNvPr id="6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381750" y="4581525"/>
            <a:ext cx="5524500" cy="4381500"/>
          </a:xfrm>
          <a:prstGeom prst="rect">
            <a:avLst/>
          </a:prstGeom>
        </p:spPr>
      </p:pic>
      <p:pic>
        <p:nvPicPr>
          <p:cNvPr id="7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2106275" y="4581525"/>
            <a:ext cx="5524500" cy="4381500"/>
          </a:xfrm>
          <a:prstGeom prst="rect">
            <a:avLst/>
          </a:prstGeom>
        </p:spPr>
      </p:pic>
      <p:sp>
        <p:nvSpPr>
          <p:cNvPr id="8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Telegram,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ВКонтакте, Одноклассники,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MAX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31 марта 2026</a:t>
            </a:r>
            <a:endParaRPr lang="en-US" sz="1500" dirty="0"/>
          </a:p>
        </p:txBody>
      </p:sp>
      <p:sp>
        <p:nvSpPr>
          <p:cNvPr id="9" name="TG"/>
          <p:cNvSpPr/>
          <p:nvPr/>
        </p:nvSpPr>
        <p:spPr>
          <a:xfrm>
            <a:off x="666750" y="1971675"/>
            <a:ext cx="17345025" cy="1304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9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Тематические площадки в TG</a:t>
            </a:r>
            <a:endParaRPr lang="en-US" sz="9375" dirty="0"/>
          </a:p>
        </p:txBody>
      </p:sp>
      <p:sp>
        <p:nvSpPr>
          <p:cNvPr id="10" name="Text 2"/>
          <p:cNvSpPr/>
          <p:nvPr/>
        </p:nvSpPr>
        <p:spPr>
          <a:xfrm>
            <a:off x="14868525" y="723900"/>
            <a:ext cx="2486025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социальные сети</a:t>
            </a:r>
            <a:endParaRPr lang="en-US" sz="2336" dirty="0"/>
          </a:p>
        </p:txBody>
      </p:sp>
      <p:sp>
        <p:nvSpPr>
          <p:cNvPr id="11" name="default_name"/>
          <p:cNvSpPr/>
          <p:nvPr/>
        </p:nvSpPr>
        <p:spPr>
          <a:xfrm>
            <a:off x="13134975" y="723900"/>
            <a:ext cx="1057275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 dirty="0"/>
          </a:p>
        </p:txBody>
      </p:sp>
      <p:sp>
        <p:nvSpPr>
          <p:cNvPr id="12" name="name_9 110"/>
          <p:cNvSpPr/>
          <p:nvPr/>
        </p:nvSpPr>
        <p:spPr>
          <a:xfrm>
            <a:off x="1143000" y="5057775"/>
            <a:ext cx="4953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ru-RU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15,9</a:t>
            </a: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ru-RU" sz="6000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</a:t>
            </a:r>
            <a:endParaRPr lang="en-US" sz="6000" dirty="0"/>
          </a:p>
        </p:txBody>
      </p:sp>
      <p:sp>
        <p:nvSpPr>
          <p:cNvPr id="13" name="default_name"/>
          <p:cNvSpPr/>
          <p:nvPr/>
        </p:nvSpPr>
        <p:spPr>
          <a:xfrm>
            <a:off x="1143000" y="6010275"/>
            <a:ext cx="36195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 </a:t>
            </a:r>
            <a:endParaRPr lang="en-US" sz="3000" dirty="0"/>
          </a:p>
        </p:txBody>
      </p:sp>
      <p:sp>
        <p:nvSpPr>
          <p:cNvPr id="14" name="name_26 427"/>
          <p:cNvSpPr/>
          <p:nvPr/>
        </p:nvSpPr>
        <p:spPr>
          <a:xfrm>
            <a:off x="6857999" y="5057775"/>
            <a:ext cx="4078941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ru-RU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31,8</a:t>
            </a: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ru-RU" sz="6000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</a:t>
            </a:r>
            <a:endParaRPr lang="en-US" sz="6000" dirty="0"/>
          </a:p>
        </p:txBody>
      </p:sp>
      <p:sp>
        <p:nvSpPr>
          <p:cNvPr id="15" name="default_name"/>
          <p:cNvSpPr/>
          <p:nvPr/>
        </p:nvSpPr>
        <p:spPr>
          <a:xfrm>
            <a:off x="6858000" y="6010275"/>
            <a:ext cx="36195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 </a:t>
            </a:r>
            <a:endParaRPr lang="en-US" sz="3000" dirty="0"/>
          </a:p>
        </p:txBody>
      </p:sp>
      <p:sp>
        <p:nvSpPr>
          <p:cNvPr id="16" name="name_18 000"/>
          <p:cNvSpPr/>
          <p:nvPr/>
        </p:nvSpPr>
        <p:spPr>
          <a:xfrm>
            <a:off x="12572999" y="5057775"/>
            <a:ext cx="4524375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ru-RU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22,3</a:t>
            </a: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ru-RU" sz="6000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</a:t>
            </a:r>
            <a:endParaRPr lang="en-US" sz="6000" dirty="0"/>
          </a:p>
        </p:txBody>
      </p:sp>
      <p:sp>
        <p:nvSpPr>
          <p:cNvPr id="17" name="default_name"/>
          <p:cNvSpPr/>
          <p:nvPr/>
        </p:nvSpPr>
        <p:spPr>
          <a:xfrm>
            <a:off x="12573000" y="6010275"/>
            <a:ext cx="36195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 </a:t>
            </a:r>
            <a:endParaRPr lang="en-US" sz="3000" dirty="0"/>
          </a:p>
        </p:txBody>
      </p:sp>
      <p:sp>
        <p:nvSpPr>
          <p:cNvPr id="18" name="rbcstyle"/>
          <p:cNvSpPr/>
          <p:nvPr/>
        </p:nvSpPr>
        <p:spPr>
          <a:xfrm>
            <a:off x="1295400" y="7781925"/>
            <a:ext cx="4229100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i="1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РБК Стиль</a:t>
            </a:r>
            <a:br/>
            <a:r>
              <a:rPr lang="en-US" sz="1875" i="1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@rbcstyle</a:t>
            </a:r>
            <a:endParaRPr lang="en-US" sz="1875" dirty="0"/>
          </a:p>
        </p:txBody>
      </p:sp>
      <p:sp>
        <p:nvSpPr>
          <p:cNvPr id="19" name="rbc_trends"/>
          <p:cNvSpPr/>
          <p:nvPr/>
        </p:nvSpPr>
        <p:spPr>
          <a:xfrm>
            <a:off x="7010400" y="7829550"/>
            <a:ext cx="422910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i="1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РБК Тренды</a:t>
            </a:r>
            <a:br/>
            <a:r>
              <a:rPr lang="en-US" sz="1875" i="1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@rbc_trends </a:t>
            </a:r>
            <a:endParaRPr lang="en-US" sz="1875" dirty="0"/>
          </a:p>
        </p:txBody>
      </p:sp>
      <p:sp>
        <p:nvSpPr>
          <p:cNvPr id="20" name="Liferbc_life"/>
          <p:cNvSpPr/>
          <p:nvPr/>
        </p:nvSpPr>
        <p:spPr>
          <a:xfrm>
            <a:off x="12725400" y="7829550"/>
            <a:ext cx="422910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i="1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РБК Life</a:t>
            </a:r>
            <a:br/>
            <a:r>
              <a:rPr lang="en-US" sz="1875" i="1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@rbc_life</a:t>
            </a:r>
            <a:endParaRPr lang="en-US" sz="18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2131327497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933825"/>
            <a:ext cx="552450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89"/>
            <a:ext cx="304801" cy="304823"/>
          </a:xfrm>
          <a:prstGeom prst="rect">
            <a:avLst/>
          </a:prstGeom>
        </p:spPr>
      </p:pic>
      <p:pic>
        <p:nvPicPr>
          <p:cNvPr id="4" name="Bento frame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381750" y="3933825"/>
            <a:ext cx="5248275" cy="5029200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1820525" y="3933825"/>
            <a:ext cx="5524500" cy="5029200"/>
          </a:xfrm>
          <a:prstGeom prst="rect">
            <a:avLst/>
          </a:prstGeom>
        </p:spPr>
      </p:pic>
      <p:pic>
        <p:nvPicPr>
          <p:cNvPr id="6" name="Group 213132736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191125" y="7791450"/>
            <a:ext cx="714375" cy="714375"/>
          </a:xfrm>
          <a:prstGeom prst="rect">
            <a:avLst/>
          </a:prstGeom>
        </p:spPr>
      </p:pic>
      <p:pic>
        <p:nvPicPr>
          <p:cNvPr id="7" name="Group 21313273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648950" y="7791450"/>
            <a:ext cx="714375" cy="714375"/>
          </a:xfrm>
          <a:prstGeom prst="rect">
            <a:avLst/>
          </a:prstGeom>
        </p:spPr>
      </p:pic>
      <p:pic>
        <p:nvPicPr>
          <p:cNvPr id="8" name="Group 213132749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6354425" y="7791450"/>
            <a:ext cx="714375" cy="714375"/>
          </a:xfrm>
          <a:prstGeom prst="rect">
            <a:avLst/>
          </a:prstGeom>
        </p:spPr>
      </p:pic>
      <p:pic>
        <p:nvPicPr>
          <p:cNvPr id="9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2915900" y="666750"/>
            <a:ext cx="4705350" cy="466725"/>
          </a:xfrm>
          <a:prstGeom prst="rect">
            <a:avLst/>
          </a:prstGeom>
        </p:spPr>
      </p:pic>
      <p:sp>
        <p:nvSpPr>
          <p:cNvPr id="10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Telegram,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ВКонтакте, Одноклассники,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MAX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31 марта 2026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endParaRPr lang="en-US" sz="1500" dirty="0"/>
          </a:p>
        </p:txBody>
      </p:sp>
      <p:sp>
        <p:nvSpPr>
          <p:cNvPr id="11" name="name_1040"/>
          <p:cNvSpPr/>
          <p:nvPr/>
        </p:nvSpPr>
        <p:spPr>
          <a:xfrm>
            <a:off x="1143000" y="4410075"/>
            <a:ext cx="47625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en-US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1,040 </a:t>
            </a: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тыс.</a:t>
            </a:r>
            <a:endParaRPr lang="en-US" sz="8400" dirty="0"/>
          </a:p>
        </p:txBody>
      </p:sp>
      <p:sp>
        <p:nvSpPr>
          <p:cNvPr id="12" name="default_name"/>
          <p:cNvSpPr/>
          <p:nvPr/>
        </p:nvSpPr>
        <p:spPr>
          <a:xfrm>
            <a:off x="1143000" y="5362575"/>
            <a:ext cx="36195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13" name="name_5185"/>
          <p:cNvSpPr/>
          <p:nvPr/>
        </p:nvSpPr>
        <p:spPr>
          <a:xfrm>
            <a:off x="6838950" y="4391025"/>
            <a:ext cx="470535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en-US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518,5 </a:t>
            </a: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тыс.</a:t>
            </a:r>
            <a:endParaRPr lang="en-US" sz="8400" dirty="0"/>
          </a:p>
        </p:txBody>
      </p:sp>
      <p:sp>
        <p:nvSpPr>
          <p:cNvPr id="14" name="default_name"/>
          <p:cNvSpPr/>
          <p:nvPr/>
        </p:nvSpPr>
        <p:spPr>
          <a:xfrm>
            <a:off x="6838950" y="5343525"/>
            <a:ext cx="45815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15" name="name_2025"/>
          <p:cNvSpPr/>
          <p:nvPr/>
        </p:nvSpPr>
        <p:spPr>
          <a:xfrm>
            <a:off x="12277725" y="4391025"/>
            <a:ext cx="4791075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en-US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202,5 </a:t>
            </a: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тыс.</a:t>
            </a:r>
            <a:endParaRPr lang="en-US" sz="8400" dirty="0"/>
          </a:p>
        </p:txBody>
      </p:sp>
      <p:sp>
        <p:nvSpPr>
          <p:cNvPr id="16" name="default_name"/>
          <p:cNvSpPr/>
          <p:nvPr/>
        </p:nvSpPr>
        <p:spPr>
          <a:xfrm>
            <a:off x="12277725" y="5343525"/>
            <a:ext cx="46291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17" name="default_name"/>
          <p:cNvSpPr/>
          <p:nvPr/>
        </p:nvSpPr>
        <p:spPr>
          <a:xfrm>
            <a:off x="6762750" y="7096125"/>
            <a:ext cx="3371850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Одноклассники</a:t>
            </a:r>
            <a:endParaRPr lang="en-US" sz="3375" dirty="0"/>
          </a:p>
        </p:txBody>
      </p:sp>
      <p:sp>
        <p:nvSpPr>
          <p:cNvPr id="18" name="Text 8"/>
          <p:cNvSpPr/>
          <p:nvPr/>
        </p:nvSpPr>
        <p:spPr>
          <a:xfrm>
            <a:off x="12277725" y="7096125"/>
            <a:ext cx="2990850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Канал в МАКС</a:t>
            </a:r>
            <a:endParaRPr lang="en-US" sz="3375" dirty="0"/>
          </a:p>
        </p:txBody>
      </p:sp>
      <p:sp>
        <p:nvSpPr>
          <p:cNvPr id="19" name="default_name"/>
          <p:cNvSpPr/>
          <p:nvPr/>
        </p:nvSpPr>
        <p:spPr>
          <a:xfrm>
            <a:off x="1143000" y="7096125"/>
            <a:ext cx="2171700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Вконтакте</a:t>
            </a:r>
            <a:endParaRPr lang="en-US" sz="3375" dirty="0"/>
          </a:p>
        </p:txBody>
      </p:sp>
      <p:sp>
        <p:nvSpPr>
          <p:cNvPr id="20" name="Text 10"/>
          <p:cNvSpPr/>
          <p:nvPr/>
        </p:nvSpPr>
        <p:spPr>
          <a:xfrm>
            <a:off x="695325" y="1971675"/>
            <a:ext cx="16916400" cy="1771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Социальные сети РБК</a:t>
            </a:r>
            <a:endParaRPr lang="en-US" sz="8850" dirty="0"/>
          </a:p>
        </p:txBody>
      </p:sp>
      <p:sp>
        <p:nvSpPr>
          <p:cNvPr id="21" name="default_name"/>
          <p:cNvSpPr/>
          <p:nvPr/>
        </p:nvSpPr>
        <p:spPr>
          <a:xfrm>
            <a:off x="131921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22" name="Text 12"/>
          <p:cNvSpPr/>
          <p:nvPr/>
        </p:nvSpPr>
        <p:spPr>
          <a:xfrm>
            <a:off x="14954250" y="800100"/>
            <a:ext cx="24003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социальные сети</a:t>
            </a:r>
            <a:endParaRPr lang="en-US" sz="22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828694"/>
            <a:ext cx="304800" cy="304819"/>
          </a:xfrm>
          <a:prstGeom prst="rect">
            <a:avLst/>
          </a:prstGeom>
        </p:spPr>
      </p:pic>
      <p:pic>
        <p:nvPicPr>
          <p:cNvPr id="4" name="Frame 213132743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6581775"/>
            <a:ext cx="6143625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0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66750" y="7848600"/>
            <a:ext cx="84010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Креативные 
проекты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933450" y="6710363"/>
            <a:ext cx="37528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«Недвижимость»</a:t>
            </a:r>
            <a:endParaRPr lang="en-US" sz="2336" dirty="0"/>
          </a:p>
        </p:txBody>
      </p:sp>
      <p:sp>
        <p:nvSpPr>
          <p:cNvPr id="8" name="default_name"/>
          <p:cNvSpPr/>
          <p:nvPr/>
        </p:nvSpPr>
        <p:spPr>
          <a:xfrm>
            <a:off x="5419725" y="6710363"/>
            <a:ext cx="11144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4039850" y="666750"/>
            <a:ext cx="3552825" cy="466725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828694"/>
            <a:ext cx="304800" cy="304819"/>
          </a:xfrm>
          <a:prstGeom prst="rect">
            <a:avLst/>
          </a:prstGeom>
        </p:spPr>
      </p:pic>
      <p:pic>
        <p:nvPicPr>
          <p:cNvPr id="4" name="Bento frame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6750" y="3933825"/>
            <a:ext cx="11239500" cy="5029200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6543675"/>
            <a:ext cx="5524500" cy="2419350"/>
          </a:xfrm>
          <a:prstGeom prst="rect">
            <a:avLst/>
          </a:prstGeom>
        </p:spPr>
      </p:pic>
      <p:pic>
        <p:nvPicPr>
          <p:cNvPr id="6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3933825"/>
            <a:ext cx="5524500" cy="2419350"/>
          </a:xfrm>
          <a:prstGeom prst="rect">
            <a:avLst/>
          </a:prstGeom>
        </p:spPr>
      </p:pic>
      <p:pic>
        <p:nvPicPr>
          <p:cNvPr id="7" name="Group 213132733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6621125" y="5353050"/>
            <a:ext cx="714375" cy="714375"/>
          </a:xfrm>
          <a:prstGeom prst="rect">
            <a:avLst/>
          </a:prstGeom>
        </p:spPr>
      </p:pic>
      <p:pic>
        <p:nvPicPr>
          <p:cNvPr id="8" name="Group 213132733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6621125" y="7962900"/>
            <a:ext cx="714375" cy="714375"/>
          </a:xfrm>
          <a:prstGeom prst="rect">
            <a:avLst/>
          </a:prstGeom>
        </p:spPr>
      </p:pic>
      <p:sp>
        <p:nvSpPr>
          <p:cNvPr id="9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Mediascope, Cross Web (Россия 0+, население 12+ лет), средние значения за 2 полугодие 2023
</a:t>
            </a:r>
            <a:endParaRPr lang="en-US" sz="1500" dirty="0"/>
          </a:p>
        </p:txBody>
      </p:sp>
      <p:sp>
        <p:nvSpPr>
          <p:cNvPr id="10" name="Text 1"/>
          <p:cNvSpPr/>
          <p:nvPr/>
        </p:nvSpPr>
        <p:spPr>
          <a:xfrm>
            <a:off x="14306550" y="723900"/>
            <a:ext cx="3019425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креативные проекты</a:t>
            </a:r>
            <a:endParaRPr lang="en-US" sz="2336" dirty="0"/>
          </a:p>
        </p:txBody>
      </p:sp>
      <p:sp>
        <p:nvSpPr>
          <p:cNvPr id="11" name="360  - -  PR-"/>
          <p:cNvSpPr/>
          <p:nvPr/>
        </p:nvSpPr>
        <p:spPr>
          <a:xfrm>
            <a:off x="1104900" y="4371975"/>
            <a:ext cx="10591800" cy="2533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Коммуникационное агентство, которое реализует проекты любой сложности: годовая кампания 360, серия офлайн-мероприятий, перфоманс-маркетинг или PR-активация.
Работает по принципу «одного окна»: все запросы клиента проходят через одно контактное лицо — от разработки креативной концепции до ее воплощения.</a:t>
            </a:r>
            <a:endParaRPr lang="en-US" sz="2400" dirty="0"/>
          </a:p>
        </p:txBody>
      </p:sp>
      <p:sp>
        <p:nvSpPr>
          <p:cNvPr id="12" name="Text 3"/>
          <p:cNvSpPr/>
          <p:nvPr/>
        </p:nvSpPr>
        <p:spPr>
          <a:xfrm>
            <a:off x="1095375" y="8201025"/>
            <a:ext cx="242887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кейсы</a:t>
            </a:r>
            <a:endParaRPr lang="en-US" sz="2124" dirty="0"/>
          </a:p>
        </p:txBody>
      </p:sp>
      <p:sp>
        <p:nvSpPr>
          <p:cNvPr id="13" name="Specialists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Specialists</a:t>
            </a:r>
            <a:endParaRPr lang="en-US" sz="8850" dirty="0"/>
          </a:p>
        </p:txBody>
      </p:sp>
      <p:sp>
        <p:nvSpPr>
          <p:cNvPr id="14" name="name_1400"/>
          <p:cNvSpPr/>
          <p:nvPr/>
        </p:nvSpPr>
        <p:spPr>
          <a:xfrm>
            <a:off x="12534900" y="697230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1400</a:t>
            </a:r>
            <a:endParaRPr lang="en-US" sz="7500" dirty="0"/>
          </a:p>
        </p:txBody>
      </p:sp>
      <p:sp>
        <p:nvSpPr>
          <p:cNvPr id="15" name="2024"/>
          <p:cNvSpPr/>
          <p:nvPr/>
        </p:nvSpPr>
        <p:spPr>
          <a:xfrm>
            <a:off x="12534900" y="784860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коммерческих проектов
за 2024 год</a:t>
            </a:r>
            <a:endParaRPr lang="en-US" sz="2250" dirty="0"/>
          </a:p>
        </p:txBody>
      </p:sp>
      <p:sp>
        <p:nvSpPr>
          <p:cNvPr id="16" name="name_2000"/>
          <p:cNvSpPr/>
          <p:nvPr/>
        </p:nvSpPr>
        <p:spPr>
          <a:xfrm>
            <a:off x="12534900" y="453390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&gt;2000</a:t>
            </a:r>
            <a:endParaRPr lang="en-US" sz="7500" dirty="0"/>
          </a:p>
        </p:txBody>
      </p:sp>
      <p:sp>
        <p:nvSpPr>
          <p:cNvPr id="17" name="2024"/>
          <p:cNvSpPr/>
          <p:nvPr/>
        </p:nvSpPr>
        <p:spPr>
          <a:xfrm>
            <a:off x="12534900" y="5410200"/>
            <a:ext cx="4667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пресейлов в 2024 году</a:t>
            </a:r>
            <a:endParaRPr lang="en-US" sz="22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213132734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382125" y="1971675"/>
            <a:ext cx="8382000" cy="7181850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401175" y="1990725"/>
            <a:ext cx="8343900" cy="7153275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1971675"/>
            <a:ext cx="8382000" cy="7181850"/>
          </a:xfrm>
          <a:prstGeom prst="rect">
            <a:avLst/>
          </a:prstGeom>
        </p:spPr>
      </p:pic>
      <p:pic>
        <p:nvPicPr>
          <p:cNvPr id="5" name="Rectangle 2610418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50" y="1971675"/>
            <a:ext cx="8382000" cy="7181850"/>
          </a:xfrm>
          <a:prstGeom prst="rect">
            <a:avLst/>
          </a:prstGeom>
        </p:spPr>
      </p:pic>
      <p:pic>
        <p:nvPicPr>
          <p:cNvPr id="6" name="Group 2131327346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85800" y="1990725"/>
            <a:ext cx="8343900" cy="7829550"/>
          </a:xfrm>
          <a:prstGeom prst="rect">
            <a:avLst/>
          </a:prstGeom>
        </p:spPr>
      </p:pic>
      <p:pic>
        <p:nvPicPr>
          <p:cNvPr id="7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2477750" y="666750"/>
            <a:ext cx="5124450" cy="466725"/>
          </a:xfrm>
          <a:prstGeom prst="rect">
            <a:avLst/>
          </a:prstGeom>
        </p:spPr>
      </p:pic>
      <p:pic>
        <p:nvPicPr>
          <p:cNvPr id="8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66750" y="828694"/>
            <a:ext cx="304800" cy="304819"/>
          </a:xfrm>
          <a:prstGeom prst="rect">
            <a:avLst/>
          </a:prstGeom>
        </p:spPr>
      </p:pic>
      <p:sp>
        <p:nvSpPr>
          <p:cNvPr id="9" name="Text 0"/>
          <p:cNvSpPr/>
          <p:nvPr/>
        </p:nvSpPr>
        <p:spPr>
          <a:xfrm>
            <a:off x="12744450" y="723900"/>
            <a:ext cx="3019425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креативные проекты</a:t>
            </a:r>
            <a:endParaRPr lang="en-US" sz="2336" dirty="0"/>
          </a:p>
        </p:txBody>
      </p:sp>
      <p:sp>
        <p:nvSpPr>
          <p:cNvPr id="10" name="default_name"/>
          <p:cNvSpPr/>
          <p:nvPr/>
        </p:nvSpPr>
        <p:spPr>
          <a:xfrm>
            <a:off x="16430625" y="723900"/>
            <a:ext cx="904875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кейсы</a:t>
            </a:r>
            <a:endParaRPr lang="en-US" sz="2336" dirty="0"/>
          </a:p>
        </p:txBody>
      </p:sp>
      <p:sp>
        <p:nvSpPr>
          <p:cNvPr id="11" name="56     422"/>
          <p:cNvSpPr/>
          <p:nvPr/>
        </p:nvSpPr>
        <p:spPr>
          <a:xfrm>
            <a:off x="1190625" y="6381750"/>
            <a:ext cx="73723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725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Отразить ключевые преимущества четырех объектов девелопмента («Дом 56», «Монблан», «Театральный дом», «Космо 4/22»).</a:t>
            </a:r>
            <a:endParaRPr lang="en-US" sz="1725" dirty="0"/>
          </a:p>
        </p:txBody>
      </p:sp>
      <p:sp>
        <p:nvSpPr>
          <p:cNvPr id="12" name="City Bay"/>
          <p:cNvSpPr/>
          <p:nvPr/>
        </p:nvSpPr>
        <p:spPr>
          <a:xfrm>
            <a:off x="9896475" y="6381750"/>
            <a:ext cx="7591425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725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Привлечь внимание к современной и комфортабельной инфраструктуре ЖК City Bay.</a:t>
            </a:r>
            <a:endParaRPr lang="en-US" sz="1725" dirty="0"/>
          </a:p>
        </p:txBody>
      </p:sp>
      <p:sp>
        <p:nvSpPr>
          <p:cNvPr id="13" name="Text 4"/>
          <p:cNvSpPr/>
          <p:nvPr/>
        </p:nvSpPr>
        <p:spPr>
          <a:xfrm>
            <a:off x="1190625" y="5962650"/>
            <a:ext cx="2762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725" dirty="0">
                <a:solidFill>
                  <a:srgbClr val="FCFCFC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1725" dirty="0">
                <a:solidFill>
                  <a:srgbClr val="FCFCFC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ГАЛС</a:t>
            </a:r>
            <a:endParaRPr lang="en-US" sz="1725" dirty="0"/>
          </a:p>
        </p:txBody>
      </p:sp>
      <p:sp>
        <p:nvSpPr>
          <p:cNvPr id="14" name="MR Group"/>
          <p:cNvSpPr/>
          <p:nvPr/>
        </p:nvSpPr>
        <p:spPr>
          <a:xfrm>
            <a:off x="9906000" y="5962650"/>
            <a:ext cx="28479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725" dirty="0">
                <a:solidFill>
                  <a:srgbClr val="FCFCFC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1725" dirty="0">
                <a:solidFill>
                  <a:srgbClr val="FCFCFC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MR Group</a:t>
            </a:r>
            <a:endParaRPr lang="en-US" sz="1725" dirty="0"/>
          </a:p>
        </p:txBody>
      </p:sp>
      <p:sp>
        <p:nvSpPr>
          <p:cNvPr id="15" name="Text 6"/>
          <p:cNvSpPr/>
          <p:nvPr/>
        </p:nvSpPr>
        <p:spPr>
          <a:xfrm>
            <a:off x="1200150" y="7334250"/>
            <a:ext cx="75438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725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Лендинг с идеями активностей, чем можно заняться </a:t>
            </a:r>
            <a:br/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городе летом. Главную страницу стилизовали под карту Москвы, </a:t>
            </a:r>
            <a:br/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где пинами отметили различные локации. Там же разместили иллюстрации с ЖК «Галс» в их реальных местоположениях.</a:t>
            </a:r>
            <a:endParaRPr lang="en-US" sz="1725" dirty="0"/>
          </a:p>
        </p:txBody>
      </p:sp>
      <p:sp>
        <p:nvSpPr>
          <p:cNvPr id="16" name="-"/>
          <p:cNvSpPr/>
          <p:nvPr/>
        </p:nvSpPr>
        <p:spPr>
          <a:xfrm>
            <a:off x="9906000" y="7067550"/>
            <a:ext cx="7477125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725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Интерактивный проект с анимированной прогулкой </a:t>
            </a:r>
            <a:br/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 набережной. Пользователи могли выбирать вещи для отдыха в ЖК, например, шоппер для покупок или бинокль для видов на Москву-реку. В статье раскрыли преимущества комплекса: от микролеса </a:t>
            </a:r>
            <a:br/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 индивидуальных хранилищ в паркинге.
</a:t>
            </a:r>
            <a:endParaRPr lang="en-US" sz="1725" dirty="0"/>
          </a:p>
        </p:txBody>
      </p:sp>
      <p:sp>
        <p:nvSpPr>
          <p:cNvPr id="17" name="Text 8"/>
          <p:cNvSpPr/>
          <p:nvPr/>
        </p:nvSpPr>
        <p:spPr>
          <a:xfrm>
            <a:off x="9906000" y="8534400"/>
            <a:ext cx="19812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875" dirty="0"/>
          </a:p>
        </p:txBody>
      </p:sp>
      <p:sp>
        <p:nvSpPr>
          <p:cNvPr id="18" name="Text 9"/>
          <p:cNvSpPr/>
          <p:nvPr/>
        </p:nvSpPr>
        <p:spPr>
          <a:xfrm>
            <a:off x="1200150" y="8534400"/>
            <a:ext cx="19812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875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213132734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382125" y="1971675"/>
            <a:ext cx="8382000" cy="7181850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401175" y="1990725"/>
            <a:ext cx="8343900" cy="7153275"/>
          </a:xfrm>
          <a:prstGeom prst="rect">
            <a:avLst/>
          </a:prstGeom>
        </p:spPr>
      </p:pic>
      <p:pic>
        <p:nvPicPr>
          <p:cNvPr id="4" name="Group 2131327316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6750" y="1971675"/>
            <a:ext cx="8382000" cy="7181850"/>
          </a:xfrm>
          <a:prstGeom prst="rect">
            <a:avLst/>
          </a:prstGeom>
        </p:spPr>
      </p:pic>
      <p:pic>
        <p:nvPicPr>
          <p:cNvPr id="5" name="Group 2131327346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85800" y="1990725"/>
            <a:ext cx="8343900" cy="7829550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50" y="828694"/>
            <a:ext cx="304800" cy="304819"/>
          </a:xfrm>
          <a:prstGeom prst="rect">
            <a:avLst/>
          </a:prstGeom>
        </p:spPr>
      </p:pic>
      <p:pic>
        <p:nvPicPr>
          <p:cNvPr id="7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2477750" y="666750"/>
            <a:ext cx="5124450" cy="466725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1190625" y="6381750"/>
            <a:ext cx="737235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725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Подчеркнуть уникальность каждого из пяти новых </a:t>
            </a:r>
            <a:br/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объектов Галс.</a:t>
            </a:r>
            <a:endParaRPr lang="en-US" sz="1725" dirty="0"/>
          </a:p>
        </p:txBody>
      </p:sp>
      <p:sp>
        <p:nvSpPr>
          <p:cNvPr id="9" name="Breeze Home"/>
          <p:cNvSpPr/>
          <p:nvPr/>
        </p:nvSpPr>
        <p:spPr>
          <a:xfrm>
            <a:off x="9896475" y="6381750"/>
            <a:ext cx="7591425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725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Представить клубный дом Breeze Home как статусное </a:t>
            </a:r>
            <a:br/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инвестиционно выгодное приобретение.</a:t>
            </a:r>
            <a:endParaRPr lang="en-US" sz="1725" dirty="0"/>
          </a:p>
        </p:txBody>
      </p:sp>
      <p:sp>
        <p:nvSpPr>
          <p:cNvPr id="10" name="Text 2"/>
          <p:cNvSpPr/>
          <p:nvPr/>
        </p:nvSpPr>
        <p:spPr>
          <a:xfrm>
            <a:off x="1190625" y="5962650"/>
            <a:ext cx="2762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725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ГАЛС</a:t>
            </a:r>
            <a:endParaRPr lang="en-US" sz="1725" dirty="0"/>
          </a:p>
        </p:txBody>
      </p:sp>
      <p:sp>
        <p:nvSpPr>
          <p:cNvPr id="11" name="Reef Residence"/>
          <p:cNvSpPr/>
          <p:nvPr/>
        </p:nvSpPr>
        <p:spPr>
          <a:xfrm>
            <a:off x="9906000" y="5962650"/>
            <a:ext cx="28479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725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Reef Residence</a:t>
            </a:r>
            <a:endParaRPr lang="en-US" sz="1725" dirty="0"/>
          </a:p>
        </p:txBody>
      </p:sp>
      <p:sp>
        <p:nvSpPr>
          <p:cNvPr id="12" name="-          River Village"/>
          <p:cNvSpPr/>
          <p:nvPr/>
        </p:nvSpPr>
        <p:spPr>
          <a:xfrm>
            <a:off x="1200150" y="7067550"/>
            <a:ext cx="75438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725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Рассказали о разных способах восстановить силы </a:t>
            </a:r>
            <a:br/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показали, как они отличаются в отдельных жилых комплексах бренда («Арт-терапия на Космодамианской», «Спорт в «Матч Поинте»», «Уединение в «Берёзки River Village»»).</a:t>
            </a:r>
            <a:endParaRPr lang="en-US" sz="1725" dirty="0"/>
          </a:p>
        </p:txBody>
      </p:sp>
      <p:sp>
        <p:nvSpPr>
          <p:cNvPr id="13" name="Text 5"/>
          <p:cNvSpPr/>
          <p:nvPr/>
        </p:nvSpPr>
        <p:spPr>
          <a:xfrm>
            <a:off x="9906000" y="7067550"/>
            <a:ext cx="7477125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725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Лендинг с иллюстрациями, который объясняет, что такое трофейная недвижимость и какие преимущества она дает владельцам.
</a:t>
            </a:r>
            <a:endParaRPr lang="en-US" sz="1725" dirty="0"/>
          </a:p>
        </p:txBody>
      </p:sp>
      <p:sp>
        <p:nvSpPr>
          <p:cNvPr id="14" name="Text 6"/>
          <p:cNvSpPr/>
          <p:nvPr/>
        </p:nvSpPr>
        <p:spPr>
          <a:xfrm>
            <a:off x="9906000" y="8534400"/>
            <a:ext cx="19812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875" dirty="0"/>
          </a:p>
        </p:txBody>
      </p:sp>
      <p:sp>
        <p:nvSpPr>
          <p:cNvPr id="15" name="Text 7"/>
          <p:cNvSpPr/>
          <p:nvPr/>
        </p:nvSpPr>
        <p:spPr>
          <a:xfrm>
            <a:off x="1200150" y="8534400"/>
            <a:ext cx="19812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875" dirty="0"/>
          </a:p>
        </p:txBody>
      </p:sp>
      <p:sp>
        <p:nvSpPr>
          <p:cNvPr id="16" name="Text 8"/>
          <p:cNvSpPr/>
          <p:nvPr/>
        </p:nvSpPr>
        <p:spPr>
          <a:xfrm>
            <a:off x="12744450" y="723900"/>
            <a:ext cx="3019425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креативные проекты</a:t>
            </a:r>
            <a:endParaRPr lang="en-US" sz="2336" dirty="0"/>
          </a:p>
        </p:txBody>
      </p:sp>
      <p:sp>
        <p:nvSpPr>
          <p:cNvPr id="17" name="default_name"/>
          <p:cNvSpPr/>
          <p:nvPr/>
        </p:nvSpPr>
        <p:spPr>
          <a:xfrm>
            <a:off x="16430625" y="723900"/>
            <a:ext cx="904875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кейсы</a:t>
            </a:r>
            <a:endParaRPr lang="en-US" sz="2336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213132734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382125" y="1971675"/>
            <a:ext cx="8382000" cy="7181850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182100" y="1800225"/>
            <a:ext cx="8772525" cy="7334250"/>
          </a:xfrm>
          <a:prstGeom prst="rect">
            <a:avLst/>
          </a:prstGeom>
        </p:spPr>
      </p:pic>
      <p:pic>
        <p:nvPicPr>
          <p:cNvPr id="4" name="Group 21313273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1971675"/>
            <a:ext cx="8382000" cy="7181850"/>
          </a:xfrm>
          <a:prstGeom prst="rect">
            <a:avLst/>
          </a:prstGeom>
        </p:spPr>
      </p:pic>
      <p:pic>
        <p:nvPicPr>
          <p:cNvPr id="5" name="Group 2131327346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85800" y="1990725"/>
            <a:ext cx="8343900" cy="7829550"/>
          </a:xfrm>
          <a:prstGeom prst="rect">
            <a:avLst/>
          </a:prstGeom>
        </p:spPr>
      </p:pic>
      <p:pic>
        <p:nvPicPr>
          <p:cNvPr id="6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2477750" y="666750"/>
            <a:ext cx="5124450" cy="466725"/>
          </a:xfrm>
          <a:prstGeom prst="rect">
            <a:avLst/>
          </a:prstGeom>
        </p:spPr>
      </p:pic>
      <p:pic>
        <p:nvPicPr>
          <p:cNvPr id="7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6750" y="828694"/>
            <a:ext cx="304800" cy="304819"/>
          </a:xfrm>
          <a:prstGeom prst="rect">
            <a:avLst/>
          </a:prstGeom>
        </p:spPr>
      </p:pic>
      <p:sp>
        <p:nvSpPr>
          <p:cNvPr id="8" name="Soul"/>
          <p:cNvSpPr/>
          <p:nvPr/>
        </p:nvSpPr>
        <p:spPr>
          <a:xfrm>
            <a:off x="1190625" y="6505575"/>
            <a:ext cx="737235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725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Показать, что ЖК Soul — комфортное место для жизни</a:t>
            </a:r>
            <a:br/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общения.</a:t>
            </a:r>
            <a:endParaRPr lang="en-US" sz="1725" dirty="0"/>
          </a:p>
        </p:txBody>
      </p:sp>
      <p:sp>
        <p:nvSpPr>
          <p:cNvPr id="9" name="Text 1"/>
          <p:cNvSpPr/>
          <p:nvPr/>
        </p:nvSpPr>
        <p:spPr>
          <a:xfrm>
            <a:off x="9896475" y="6505575"/>
            <a:ext cx="7591425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725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Рассказать, что «Сколково Парк» предлагает продуманную инфраструктуру для жизни, работы и отдыха.</a:t>
            </a:r>
            <a:endParaRPr lang="en-US" sz="1725" dirty="0"/>
          </a:p>
        </p:txBody>
      </p:sp>
      <p:sp>
        <p:nvSpPr>
          <p:cNvPr id="10" name="FORMA"/>
          <p:cNvSpPr/>
          <p:nvPr/>
        </p:nvSpPr>
        <p:spPr>
          <a:xfrm>
            <a:off x="1190625" y="6086475"/>
            <a:ext cx="3886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725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FORMA</a:t>
            </a:r>
            <a:endParaRPr lang="en-US" sz="1725" dirty="0"/>
          </a:p>
        </p:txBody>
      </p:sp>
      <p:sp>
        <p:nvSpPr>
          <p:cNvPr id="11" name="Text 3"/>
          <p:cNvSpPr/>
          <p:nvPr/>
        </p:nvSpPr>
        <p:spPr>
          <a:xfrm>
            <a:off x="9906000" y="6086475"/>
            <a:ext cx="426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725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Сколково</a:t>
            </a:r>
            <a:endParaRPr lang="en-US" sz="1725" dirty="0"/>
          </a:p>
        </p:txBody>
      </p:sp>
      <p:sp>
        <p:nvSpPr>
          <p:cNvPr id="12" name="Text 4"/>
          <p:cNvSpPr/>
          <p:nvPr/>
        </p:nvSpPr>
        <p:spPr>
          <a:xfrm>
            <a:off x="1200150" y="7191375"/>
            <a:ext cx="725805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725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На примере инфраструктуры ЖК разобрали, что такое социальный капитал, каким он бывает, как формируется</a:t>
            </a:r>
            <a:br/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протяжении жизни человека и какую роль в этом играют близкие.</a:t>
            </a:r>
            <a:endParaRPr lang="en-US" sz="1725" dirty="0"/>
          </a:p>
        </p:txBody>
      </p:sp>
      <p:sp>
        <p:nvSpPr>
          <p:cNvPr id="13" name="Text 5"/>
          <p:cNvSpPr/>
          <p:nvPr/>
        </p:nvSpPr>
        <p:spPr>
          <a:xfrm>
            <a:off x="9906000" y="7191375"/>
            <a:ext cx="7477125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725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 Видеоролик с обзором главных трендов </a:t>
            </a:r>
            <a:br/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 устройству офисных пространств на примере делового квартала «Сколково Парк».</a:t>
            </a:r>
            <a:endParaRPr lang="en-US" sz="1725" dirty="0"/>
          </a:p>
        </p:txBody>
      </p:sp>
      <p:sp>
        <p:nvSpPr>
          <p:cNvPr id="14" name="Text 6"/>
          <p:cNvSpPr/>
          <p:nvPr/>
        </p:nvSpPr>
        <p:spPr>
          <a:xfrm>
            <a:off x="12744450" y="723900"/>
            <a:ext cx="3019425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креативные проекты</a:t>
            </a:r>
            <a:endParaRPr lang="en-US" sz="2336" dirty="0"/>
          </a:p>
        </p:txBody>
      </p:sp>
      <p:sp>
        <p:nvSpPr>
          <p:cNvPr id="15" name="default_name"/>
          <p:cNvSpPr/>
          <p:nvPr/>
        </p:nvSpPr>
        <p:spPr>
          <a:xfrm>
            <a:off x="16430625" y="723900"/>
            <a:ext cx="904875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кейсы</a:t>
            </a:r>
            <a:endParaRPr lang="en-US" sz="2336" dirty="0"/>
          </a:p>
        </p:txBody>
      </p:sp>
      <p:sp>
        <p:nvSpPr>
          <p:cNvPr id="16" name="Text 8"/>
          <p:cNvSpPr/>
          <p:nvPr/>
        </p:nvSpPr>
        <p:spPr>
          <a:xfrm>
            <a:off x="9906000" y="8534400"/>
            <a:ext cx="19812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875" dirty="0"/>
          </a:p>
        </p:txBody>
      </p:sp>
      <p:sp>
        <p:nvSpPr>
          <p:cNvPr id="17" name="Text 9"/>
          <p:cNvSpPr/>
          <p:nvPr/>
        </p:nvSpPr>
        <p:spPr>
          <a:xfrm>
            <a:off x="1200150" y="8534400"/>
            <a:ext cx="19812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875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828694"/>
            <a:ext cx="304800" cy="304819"/>
          </a:xfrm>
          <a:prstGeom prst="rect">
            <a:avLst/>
          </a:prstGeom>
        </p:spPr>
      </p:pic>
      <p:pic>
        <p:nvPicPr>
          <p:cNvPr id="4" name="Frame 213132743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6581775"/>
            <a:ext cx="6143625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0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933450" y="6710363"/>
            <a:ext cx="37528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«Недвижимость»</a:t>
            </a:r>
            <a:endParaRPr lang="en-US" sz="2336" dirty="0"/>
          </a:p>
        </p:txBody>
      </p:sp>
      <p:sp>
        <p:nvSpPr>
          <p:cNvPr id="7" name="default_name"/>
          <p:cNvSpPr/>
          <p:nvPr/>
        </p:nvSpPr>
        <p:spPr>
          <a:xfrm>
            <a:off x="5419725" y="6710363"/>
            <a:ext cx="11144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 dirty="0"/>
          </a:p>
        </p:txBody>
      </p:sp>
      <p:sp>
        <p:nvSpPr>
          <p:cNvPr id="8" name="Text 2"/>
          <p:cNvSpPr/>
          <p:nvPr/>
        </p:nvSpPr>
        <p:spPr>
          <a:xfrm>
            <a:off x="666750" y="7620000"/>
            <a:ext cx="8401050" cy="13430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Нестандартные креативные проекты</a:t>
            </a:r>
            <a:endParaRPr lang="en-US" sz="6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1971675"/>
            <a:ext cx="8382000" cy="7181850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0175" y="1790700"/>
            <a:ext cx="8820150" cy="7620000"/>
          </a:xfrm>
          <a:prstGeom prst="rect">
            <a:avLst/>
          </a:prstGeom>
        </p:spPr>
      </p:pic>
      <p:pic>
        <p:nvPicPr>
          <p:cNvPr id="4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4420850" y="666750"/>
            <a:ext cx="3200400" cy="466725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50" y="828694"/>
            <a:ext cx="304800" cy="304819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14697075" y="723900"/>
            <a:ext cx="2657475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охватные проекты</a:t>
            </a:r>
            <a:endParaRPr lang="en-US" sz="2336" dirty="0"/>
          </a:p>
        </p:txBody>
      </p:sp>
      <p:sp>
        <p:nvSpPr>
          <p:cNvPr id="7" name="Tele2  t2"/>
          <p:cNvSpPr/>
          <p:nvPr/>
        </p:nvSpPr>
        <p:spPr>
          <a:xfrm>
            <a:off x="1190625" y="3581400"/>
            <a:ext cx="745807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Ярко представить ребрендинг Tele2 в t2</a:t>
            </a:r>
            <a:endParaRPr lang="en-US" sz="2100" dirty="0"/>
          </a:p>
        </p:txBody>
      </p:sp>
      <p:sp>
        <p:nvSpPr>
          <p:cNvPr id="8" name="Tele2"/>
          <p:cNvSpPr/>
          <p:nvPr/>
        </p:nvSpPr>
        <p:spPr>
          <a:xfrm>
            <a:off x="1200150" y="3000375"/>
            <a:ext cx="5286375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Tele2</a:t>
            </a:r>
            <a:endParaRPr lang="en-US" sz="2100" dirty="0"/>
          </a:p>
        </p:txBody>
      </p:sp>
      <p:sp>
        <p:nvSpPr>
          <p:cNvPr id="9" name="Text 3"/>
          <p:cNvSpPr/>
          <p:nvPr/>
        </p:nvSpPr>
        <p:spPr>
          <a:xfrm>
            <a:off x="1200150" y="4095750"/>
            <a:ext cx="7343775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Масштабная кампания на всех медиаплощадках РБК:</a:t>
            </a:r>
            <a:endParaRPr lang="en-US" sz="2100" dirty="0"/>
          </a:p>
        </p:txBody>
      </p:sp>
      <p:sp>
        <p:nvSpPr>
          <p:cNvPr id="10" name="t2"/>
          <p:cNvSpPr/>
          <p:nvPr/>
        </p:nvSpPr>
        <p:spPr>
          <a:xfrm>
            <a:off x="1200150" y="5057775"/>
            <a:ext cx="7439025" cy="2266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66700" indent="-266700" algn="l">
              <a:lnSpc>
                <a:spcPts val="2625"/>
              </a:lnSpc>
              <a:buSzPct val="100000"/>
              <a:buChar char="•"/>
            </a:pP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Интернет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: Виджет «Обратный отсчёт», </a:t>
            </a:r>
            <a:br>
              <a:rPr lang="ru-RU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</a:br>
            <a:r>
              <a:rPr lang="en-US" sz="210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анимированный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дудл, превращающий логотип РБК </a:t>
            </a:r>
            <a:br>
              <a:rPr dirty="0"/>
            </a:b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t2, и промоматериалы на главной странице.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Телеканал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: Рекламный ролик в стиле новостного выпуска и анимация в рекламных блоках.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Пресса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: Суперобложка и семиполосный брендинг</a:t>
            </a:r>
            <a:br>
              <a:rPr dirty="0"/>
            </a:b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 слоганом «Тот самый ребрендинг».</a:t>
            </a:r>
            <a:endParaRPr lang="en-US" sz="2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21313273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1971675"/>
            <a:ext cx="8382000" cy="7181850"/>
          </a:xfrm>
          <a:prstGeom prst="rect">
            <a:avLst/>
          </a:prstGeom>
        </p:spPr>
      </p:pic>
      <p:pic>
        <p:nvPicPr>
          <p:cNvPr id="3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4420850" y="666750"/>
            <a:ext cx="3200400" cy="466725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828675"/>
            <a:ext cx="304800" cy="304819"/>
          </a:xfrm>
          <a:prstGeom prst="rect">
            <a:avLst/>
          </a:prstGeom>
        </p:spPr>
      </p:pic>
      <p:pic>
        <p:nvPicPr>
          <p:cNvPr id="5" name="Group 2131327473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1971675"/>
            <a:ext cx="8382000" cy="7181850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1190625" y="3886200"/>
            <a:ext cx="7058025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75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21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Продвижение жилых комплексов и квартир.</a:t>
            </a:r>
            <a:endParaRPr lang="en-US" sz="2175" dirty="0"/>
          </a:p>
        </p:txBody>
      </p:sp>
      <p:sp>
        <p:nvSpPr>
          <p:cNvPr id="7" name="Text 1"/>
          <p:cNvSpPr/>
          <p:nvPr/>
        </p:nvSpPr>
        <p:spPr>
          <a:xfrm>
            <a:off x="1200150" y="3305175"/>
            <a:ext cx="5286375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75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21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ПИК</a:t>
            </a:r>
            <a:endParaRPr lang="en-US" sz="2175" dirty="0"/>
          </a:p>
        </p:txBody>
      </p:sp>
      <p:sp>
        <p:nvSpPr>
          <p:cNvPr id="8" name="digital-"/>
          <p:cNvSpPr/>
          <p:nvPr/>
        </p:nvSpPr>
        <p:spPr>
          <a:xfrm>
            <a:off x="1200150" y="4410075"/>
            <a:ext cx="7343775" cy="2333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75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21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Годовой проект в формате digital-витрины. </a:t>
            </a:r>
            <a:br/>
            <a:r>
              <a:rPr lang="en-US" sz="21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лендинге размещались подборки квартир, статьи </a:t>
            </a:r>
            <a:br/>
            <a:r>
              <a:rPr lang="en-US" sz="21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 ЖК и интерактивные элементы: калькулятор, промоблоки, брендированная кнопка. Контент обновлялся ежемесячно, дополнялся баннерной рекламой и анонсами на главной странице РБК </a:t>
            </a:r>
            <a:br/>
            <a:r>
              <a:rPr lang="en-US" sz="21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в разделе «РБК Недвижимость».</a:t>
            </a:r>
            <a:endParaRPr lang="en-US" sz="2175" dirty="0"/>
          </a:p>
        </p:txBody>
      </p:sp>
      <p:sp>
        <p:nvSpPr>
          <p:cNvPr id="9" name="Text 3"/>
          <p:cNvSpPr/>
          <p:nvPr/>
        </p:nvSpPr>
        <p:spPr>
          <a:xfrm>
            <a:off x="1200150" y="8181975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10" name="Text 4"/>
          <p:cNvSpPr/>
          <p:nvPr/>
        </p:nvSpPr>
        <p:spPr>
          <a:xfrm>
            <a:off x="14697075" y="723900"/>
            <a:ext cx="2657475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охватные проекты</a:t>
            </a:r>
            <a:endParaRPr lang="en-US" sz="2336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21313273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1971675"/>
            <a:ext cx="8382000" cy="7181850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0175" y="1790700"/>
            <a:ext cx="8646082" cy="7620000"/>
          </a:xfrm>
          <a:prstGeom prst="rect">
            <a:avLst/>
          </a:prstGeom>
        </p:spPr>
      </p:pic>
      <p:pic>
        <p:nvPicPr>
          <p:cNvPr id="4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3496925" y="666750"/>
            <a:ext cx="4124325" cy="466725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50" y="828675"/>
            <a:ext cx="304800" cy="304819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1190625" y="3886200"/>
            <a:ext cx="7000875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75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21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Презентовать ЖК «Метрополия» — как жилой квартал, который воплощает эталонные черты городской среды самых прогрессивных мегаполисов.</a:t>
            </a:r>
            <a:endParaRPr lang="en-US" sz="2175" dirty="0"/>
          </a:p>
        </p:txBody>
      </p:sp>
      <p:sp>
        <p:nvSpPr>
          <p:cNvPr id="7" name="MR Group"/>
          <p:cNvSpPr/>
          <p:nvPr/>
        </p:nvSpPr>
        <p:spPr>
          <a:xfrm>
            <a:off x="1200150" y="3305175"/>
            <a:ext cx="5286375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75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21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MR Group</a:t>
            </a:r>
            <a:endParaRPr lang="en-US" sz="2175" dirty="0"/>
          </a:p>
        </p:txBody>
      </p:sp>
      <p:sp>
        <p:nvSpPr>
          <p:cNvPr id="8" name="Text 2"/>
          <p:cNvSpPr/>
          <p:nvPr/>
        </p:nvSpPr>
        <p:spPr>
          <a:xfrm>
            <a:off x="1200150" y="5410200"/>
            <a:ext cx="7343775" cy="1666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75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21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Провели параллель между «Метрополией»</a:t>
            </a:r>
            <a:br/>
            <a:r>
              <a:rPr lang="en-US" sz="21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десятью уникальными городами мира, чтобы подчеркнуть их общие черты. Затем предложили пользователям выбрать те локации квартала, которые больше подходят им по духу и стилю жизни.</a:t>
            </a:r>
            <a:endParaRPr lang="en-US" sz="2175" dirty="0"/>
          </a:p>
        </p:txBody>
      </p:sp>
      <p:sp>
        <p:nvSpPr>
          <p:cNvPr id="9" name="Text 3"/>
          <p:cNvSpPr/>
          <p:nvPr/>
        </p:nvSpPr>
        <p:spPr>
          <a:xfrm>
            <a:off x="1200150" y="8181975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10" name="Text 4"/>
          <p:cNvSpPr/>
          <p:nvPr/>
        </p:nvSpPr>
        <p:spPr>
          <a:xfrm>
            <a:off x="13763625" y="723900"/>
            <a:ext cx="3590925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интерактивная механика</a:t>
            </a:r>
            <a:endParaRPr lang="en-US" sz="2336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21313273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1971675"/>
            <a:ext cx="8382000" cy="7181850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0175" y="1790700"/>
            <a:ext cx="8820150" cy="7620000"/>
          </a:xfrm>
          <a:prstGeom prst="rect">
            <a:avLst/>
          </a:prstGeom>
        </p:spPr>
      </p:pic>
      <p:pic>
        <p:nvPicPr>
          <p:cNvPr id="4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3496925" y="666750"/>
            <a:ext cx="4124325" cy="466725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50" y="828638"/>
            <a:ext cx="304800" cy="304837"/>
          </a:xfrm>
          <a:prstGeom prst="rect">
            <a:avLst/>
          </a:prstGeom>
        </p:spPr>
      </p:pic>
      <p:sp>
        <p:nvSpPr>
          <p:cNvPr id="6" name="Soul"/>
          <p:cNvSpPr/>
          <p:nvPr/>
        </p:nvSpPr>
        <p:spPr>
          <a:xfrm>
            <a:off x="1190625" y="4076700"/>
            <a:ext cx="7000875" cy="1000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75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21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Показать, что ЖК Soul — место, где ценят индивидуальность и дают возможность ее проявить.</a:t>
            </a:r>
            <a:endParaRPr lang="en-US" sz="2175" dirty="0"/>
          </a:p>
        </p:txBody>
      </p:sp>
      <p:sp>
        <p:nvSpPr>
          <p:cNvPr id="7" name="FORMA"/>
          <p:cNvSpPr/>
          <p:nvPr/>
        </p:nvSpPr>
        <p:spPr>
          <a:xfrm>
            <a:off x="1200150" y="3495675"/>
            <a:ext cx="5286375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75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21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FORMA</a:t>
            </a:r>
            <a:endParaRPr lang="en-US" sz="2175" dirty="0"/>
          </a:p>
        </p:txBody>
      </p:sp>
      <p:sp>
        <p:nvSpPr>
          <p:cNvPr id="8" name="Soul"/>
          <p:cNvSpPr/>
          <p:nvPr/>
        </p:nvSpPr>
        <p:spPr>
          <a:xfrm>
            <a:off x="1200150" y="5267325"/>
            <a:ext cx="7343775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75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21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В основу проекта легло исследование психолога Анжелы Райт, в котором описывалось, </a:t>
            </a:r>
            <a:br/>
            <a:r>
              <a:rPr lang="en-US" sz="21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как цветовая палитра способна рассказать многое </a:t>
            </a:r>
            <a:br/>
            <a:r>
              <a:rPr lang="en-US" sz="21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 характере человека. Пользователи могли выбрать палитру своей жизни в ЖК Soul и узнать,</a:t>
            </a:r>
            <a:br/>
            <a:r>
              <a:rPr lang="en-US" sz="21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как она раскрывает их характер.</a:t>
            </a:r>
            <a:endParaRPr lang="en-US" sz="2175" dirty="0"/>
          </a:p>
        </p:txBody>
      </p:sp>
      <p:sp>
        <p:nvSpPr>
          <p:cNvPr id="9" name="Text 3"/>
          <p:cNvSpPr/>
          <p:nvPr/>
        </p:nvSpPr>
        <p:spPr>
          <a:xfrm>
            <a:off x="1200150" y="8181975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10" name="Text 4"/>
          <p:cNvSpPr/>
          <p:nvPr/>
        </p:nvSpPr>
        <p:spPr>
          <a:xfrm>
            <a:off x="13763625" y="723900"/>
            <a:ext cx="3590925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интерактивная механика</a:t>
            </a:r>
            <a:endParaRPr lang="en-US" sz="2336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828638"/>
            <a:ext cx="304800" cy="304837"/>
          </a:xfrm>
          <a:prstGeom prst="rect">
            <a:avLst/>
          </a:prstGeom>
        </p:spPr>
      </p:pic>
      <p:pic>
        <p:nvPicPr>
          <p:cNvPr id="4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7381875"/>
            <a:ext cx="4286250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0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666750" y="7848600"/>
            <a:ext cx="128492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Телеканал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933450" y="7510462"/>
            <a:ext cx="37528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«Недвижимость»</a:t>
            </a:r>
            <a:endParaRPr lang="en-US" sz="2336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21313273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7200900"/>
            <a:ext cx="4076700" cy="1771650"/>
          </a:xfrm>
          <a:prstGeom prst="rect">
            <a:avLst/>
          </a:prstGeom>
        </p:spPr>
      </p:pic>
      <p:pic>
        <p:nvPicPr>
          <p:cNvPr id="3" name="Group 21313273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029075" y="8410575"/>
            <a:ext cx="381000" cy="381000"/>
          </a:xfrm>
          <a:prstGeom prst="rect">
            <a:avLst/>
          </a:prstGeom>
        </p:spPr>
      </p:pic>
      <p:pic>
        <p:nvPicPr>
          <p:cNvPr id="4" name="Group 213132732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72050" y="7200900"/>
            <a:ext cx="4076700" cy="1771650"/>
          </a:xfrm>
          <a:prstGeom prst="rect">
            <a:avLst/>
          </a:prstGeom>
        </p:spPr>
      </p:pic>
      <p:pic>
        <p:nvPicPr>
          <p:cNvPr id="5" name="Group 21313273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9277350" y="3267075"/>
            <a:ext cx="8343900" cy="5695950"/>
          </a:xfrm>
          <a:prstGeom prst="rect">
            <a:avLst/>
          </a:prstGeom>
        </p:spPr>
      </p:pic>
      <p:pic>
        <p:nvPicPr>
          <p:cNvPr id="7" name="Group 213132731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334375" y="8420100"/>
            <a:ext cx="381000" cy="381000"/>
          </a:xfrm>
          <a:prstGeom prst="rect">
            <a:avLst/>
          </a:prstGeom>
        </p:spPr>
      </p:pic>
      <p:pic>
        <p:nvPicPr>
          <p:cNvPr id="8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5592425" y="666750"/>
            <a:ext cx="2028825" cy="466725"/>
          </a:xfrm>
          <a:prstGeom prst="rect">
            <a:avLst/>
          </a:prstGeom>
        </p:spPr>
      </p:pic>
      <p:pic>
        <p:nvPicPr>
          <p:cNvPr id="9" name="image 110" descr="preencoded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9820275" y="8334375"/>
            <a:ext cx="7115175" cy="333375"/>
          </a:xfrm>
          <a:prstGeom prst="rect">
            <a:avLst/>
          </a:prstGeom>
        </p:spPr>
      </p:pic>
      <p:pic>
        <p:nvPicPr>
          <p:cNvPr id="10" name="Newsbar 1" descr="preencoded.png"/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9820275" y="8315325"/>
            <a:ext cx="7248525" cy="352425"/>
          </a:xfrm>
          <a:prstGeom prst="rect">
            <a:avLst/>
          </a:prstGeom>
        </p:spPr>
      </p:pic>
      <p:pic>
        <p:nvPicPr>
          <p:cNvPr id="11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66750" y="828638"/>
            <a:ext cx="304800" cy="304837"/>
          </a:xfrm>
          <a:prstGeom prst="rect">
            <a:avLst/>
          </a:prstGeom>
        </p:spPr>
      </p:pic>
      <p:sp>
        <p:nvSpPr>
          <p:cNvPr id="12" name="Text 0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Телеканал РБК</a:t>
            </a:r>
            <a:endParaRPr lang="en-US" sz="6000" dirty="0"/>
          </a:p>
        </p:txBody>
      </p:sp>
      <p:sp>
        <p:nvSpPr>
          <p:cNvPr id="13" name="PR-"/>
          <p:cNvSpPr/>
          <p:nvPr/>
        </p:nvSpPr>
        <p:spPr>
          <a:xfrm>
            <a:off x="1181100" y="3848100"/>
            <a:ext cx="7172325" cy="2266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Деловой канал о главных событиях в экономике, финансах и бизнесе. </a:t>
            </a:r>
            <a:br/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Мы можем интегрировать клиента в редакционные материалы. А также создать контент, точно отвечающий задачам бизнеса. Для этого у нас есть разные PR-форматы и спецпроекты.</a:t>
            </a:r>
            <a:endParaRPr lang="en-US" sz="2100" dirty="0"/>
          </a:p>
        </p:txBody>
      </p:sp>
      <p:sp>
        <p:nvSpPr>
          <p:cNvPr id="14" name="name_11"/>
          <p:cNvSpPr/>
          <p:nvPr/>
        </p:nvSpPr>
        <p:spPr>
          <a:xfrm>
            <a:off x="968239" y="7570217"/>
            <a:ext cx="3060836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5373"/>
              </a:lnSpc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14,</a:t>
            </a: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5" name="name_24"/>
          <p:cNvSpPr/>
          <p:nvPr/>
        </p:nvSpPr>
        <p:spPr>
          <a:xfrm>
            <a:off x="5273539" y="7570217"/>
            <a:ext cx="199072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</a:t>
            </a: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мин</a:t>
            </a:r>
            <a:endParaRPr lang="en-US" sz="6750" dirty="0"/>
          </a:p>
        </p:txBody>
      </p:sp>
      <p:sp>
        <p:nvSpPr>
          <p:cNvPr id="16" name="Text 4"/>
          <p:cNvSpPr/>
          <p:nvPr/>
        </p:nvSpPr>
        <p:spPr>
          <a:xfrm>
            <a:off x="1013464" y="8332663"/>
            <a:ext cx="22002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телезрителей в месяц
в России</a:t>
            </a:r>
            <a:endParaRPr lang="en-US" sz="1500" dirty="0"/>
          </a:p>
        </p:txBody>
      </p:sp>
      <p:sp>
        <p:nvSpPr>
          <p:cNvPr id="17" name="Text 5"/>
          <p:cNvSpPr/>
          <p:nvPr/>
        </p:nvSpPr>
        <p:spPr>
          <a:xfrm>
            <a:off x="5318764" y="8332663"/>
            <a:ext cx="23050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среднесуточное время
просмотра</a:t>
            </a:r>
            <a:endParaRPr lang="en-US" sz="1500" dirty="0"/>
          </a:p>
        </p:txBody>
      </p:sp>
      <p:sp>
        <p:nvSpPr>
          <p:cNvPr id="18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TV Index Plus (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Россия 0+), декабрь 2025</a:t>
            </a:r>
            <a:endParaRPr lang="en-US" sz="1500" dirty="0"/>
          </a:p>
        </p:txBody>
      </p:sp>
      <p:sp>
        <p:nvSpPr>
          <p:cNvPr id="19" name="default_name"/>
          <p:cNvSpPr/>
          <p:nvPr/>
        </p:nvSpPr>
        <p:spPr>
          <a:xfrm>
            <a:off x="15868650" y="723900"/>
            <a:ext cx="1476375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2336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sk group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3" name="Group 21313273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4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592425" y="666750"/>
            <a:ext cx="2028825" cy="466725"/>
          </a:xfrm>
          <a:prstGeom prst="rect">
            <a:avLst/>
          </a:prstGeom>
        </p:spPr>
      </p:pic>
      <p:pic>
        <p:nvPicPr>
          <p:cNvPr id="5" name="Rectangle 7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6" name="Newsbar 1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9820275" y="8315325"/>
            <a:ext cx="7248525" cy="352425"/>
          </a:xfrm>
          <a:prstGeom prst="rect">
            <a:avLst/>
          </a:prstGeom>
        </p:spPr>
      </p:pic>
      <p:pic>
        <p:nvPicPr>
          <p:cNvPr id="7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6750" y="828638"/>
            <a:ext cx="304800" cy="304837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Редакционные форматы</a:t>
            </a:r>
            <a:endParaRPr lang="en-US" sz="6000" dirty="0"/>
          </a:p>
        </p:txBody>
      </p:sp>
      <p:sp>
        <p:nvSpPr>
          <p:cNvPr id="9" name="L-"/>
          <p:cNvSpPr/>
          <p:nvPr/>
        </p:nvSpPr>
        <p:spPr>
          <a:xfrm>
            <a:off x="1181100" y="3848100"/>
            <a:ext cx="7248525" cy="3533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25"/>
              </a:lnSpc>
              <a:buNone/>
            </a:pPr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Редакция телеканала РБК каждый день рассказывает о главных событиях в бизнесе, инвестициях и трендах. 
Интеграция в них — эффективный способ </a:t>
            </a:r>
            <a:br/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для брендов рассказать о себе аудитории РБК. </a:t>
            </a:r>
            <a:br/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L-борды, баннеры, виджеты и другие варианты.</a:t>
            </a:r>
            <a:endParaRPr lang="en-US" sz="2325" dirty="0"/>
          </a:p>
        </p:txBody>
      </p:sp>
      <p:sp>
        <p:nvSpPr>
          <p:cNvPr id="10" name="Text 2"/>
          <p:cNvSpPr/>
          <p:nvPr/>
        </p:nvSpPr>
        <p:spPr>
          <a:xfrm>
            <a:off x="1200150" y="8155298"/>
            <a:ext cx="3714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все редакционные форматы</a:t>
            </a:r>
            <a:endParaRPr lang="en-US" sz="2124" dirty="0"/>
          </a:p>
        </p:txBody>
      </p:sp>
      <p:sp>
        <p:nvSpPr>
          <p:cNvPr id="11" name="default_name"/>
          <p:cNvSpPr/>
          <p:nvPr/>
        </p:nvSpPr>
        <p:spPr>
          <a:xfrm>
            <a:off x="5210175" y="8153400"/>
            <a:ext cx="153352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dirty="0">
                <a:solidFill>
                  <a:srgbClr val="FCFCFC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интеграции</a:t>
            </a:r>
            <a:endParaRPr lang="en-US" sz="2124" dirty="0"/>
          </a:p>
        </p:txBody>
      </p:sp>
      <p:sp>
        <p:nvSpPr>
          <p:cNvPr id="12" name="default_name"/>
          <p:cNvSpPr/>
          <p:nvPr/>
        </p:nvSpPr>
        <p:spPr>
          <a:xfrm>
            <a:off x="15868650" y="723900"/>
            <a:ext cx="1476375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2336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sk group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3" name="Group 21313273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5592425" y="666750"/>
            <a:ext cx="2028825" cy="466725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50" y="828638"/>
            <a:ext cx="304800" cy="304837"/>
          </a:xfrm>
          <a:prstGeom prst="rect">
            <a:avLst/>
          </a:prstGeom>
        </p:spPr>
      </p:pic>
      <p:sp>
        <p:nvSpPr>
          <p:cNvPr id="7" name="PR-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PR-форматы</a:t>
            </a:r>
            <a:endParaRPr lang="en-US" sz="6000" dirty="0"/>
          </a:p>
        </p:txBody>
      </p:sp>
      <p:sp>
        <p:nvSpPr>
          <p:cNvPr id="8" name="PR-"/>
          <p:cNvSpPr/>
          <p:nvPr/>
        </p:nvSpPr>
        <p:spPr>
          <a:xfrm>
            <a:off x="1181100" y="3848100"/>
            <a:ext cx="7277100" cy="4676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25"/>
              </a:lnSpc>
              <a:buNone/>
            </a:pPr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телеканале РБК есть программы, которые легко справляются с любыми задачами бренда — от имиджевых до коммерческих. </a:t>
            </a:r>
            <a:br/>
            <a:br/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PR-форматы выглядят как часть редакционного контента, поэтому аудитория не воспринимает 
их как рекламу.
Мы разбираемся в целях клиента, а потом подбираем формат, который их идеально решает.</a:t>
            </a:r>
            <a:endParaRPr lang="en-US" sz="2325" dirty="0"/>
          </a:p>
        </p:txBody>
      </p:sp>
      <p:sp>
        <p:nvSpPr>
          <p:cNvPr id="9" name="PR-"/>
          <p:cNvSpPr/>
          <p:nvPr/>
        </p:nvSpPr>
        <p:spPr>
          <a:xfrm>
            <a:off x="1200150" y="8155298"/>
            <a:ext cx="2914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смотреть PR-форматы</a:t>
            </a:r>
            <a:endParaRPr lang="en-US" sz="2124" dirty="0"/>
          </a:p>
        </p:txBody>
      </p:sp>
      <p:sp>
        <p:nvSpPr>
          <p:cNvPr id="10" name="default_name"/>
          <p:cNvSpPr/>
          <p:nvPr/>
        </p:nvSpPr>
        <p:spPr>
          <a:xfrm>
            <a:off x="15868650" y="723900"/>
            <a:ext cx="1476375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2336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sk group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3" name="Group 21313273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5592425" y="666750"/>
            <a:ext cx="2028825" cy="466725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50" y="828638"/>
            <a:ext cx="304800" cy="304837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Форматы спецпроектов</a:t>
            </a:r>
            <a:endParaRPr lang="en-US" sz="6000" dirty="0"/>
          </a:p>
        </p:txBody>
      </p:sp>
      <p:sp>
        <p:nvSpPr>
          <p:cNvPr id="8" name="60"/>
          <p:cNvSpPr/>
          <p:nvPr/>
        </p:nvSpPr>
        <p:spPr>
          <a:xfrm>
            <a:off x="1181100" y="3848100"/>
            <a:ext cx="7277100" cy="3524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25"/>
              </a:lnSpc>
              <a:buNone/>
            </a:pPr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Кастомные видео, где в центре внимания клиент </a:t>
            </a:r>
            <a:br/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его ключевое сообщение. Каждый проект разрабатывается с учетом специфики бренда, включает органичные интеграции или нативные упоминания. 
Мы подбираем форматы, темы и спикеров, чтобы достичь поставленных целей. Среди таких форматов — «Узнать за 60 секунд», «Карточки», «Блоги РБК», «В теме», «Короче».</a:t>
            </a:r>
            <a:endParaRPr lang="en-US" sz="2325" dirty="0"/>
          </a:p>
        </p:txBody>
      </p:sp>
      <p:sp>
        <p:nvSpPr>
          <p:cNvPr id="9" name="Text 2"/>
          <p:cNvSpPr/>
          <p:nvPr/>
        </p:nvSpPr>
        <p:spPr>
          <a:xfrm>
            <a:off x="1200150" y="8155298"/>
            <a:ext cx="4419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смотреть форматы спецпроектов</a:t>
            </a:r>
            <a:endParaRPr lang="en-US" sz="2124" dirty="0"/>
          </a:p>
        </p:txBody>
      </p:sp>
      <p:sp>
        <p:nvSpPr>
          <p:cNvPr id="10" name="default_name"/>
          <p:cNvSpPr/>
          <p:nvPr/>
        </p:nvSpPr>
        <p:spPr>
          <a:xfrm>
            <a:off x="15868650" y="723900"/>
            <a:ext cx="1476375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2336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828638"/>
            <a:ext cx="304800" cy="304837"/>
          </a:xfrm>
          <a:prstGeom prst="rect">
            <a:avLst/>
          </a:prstGeom>
        </p:spPr>
      </p:pic>
      <p:pic>
        <p:nvPicPr>
          <p:cNvPr id="4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7381875"/>
            <a:ext cx="4286250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0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666750" y="7848600"/>
            <a:ext cx="128492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Пресса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933450" y="7510462"/>
            <a:ext cx="37528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«Недвижимость»</a:t>
            </a:r>
            <a:endParaRPr lang="en-US" sz="2336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6021050" y="666750"/>
            <a:ext cx="1600200" cy="466725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828638"/>
            <a:ext cx="304800" cy="304837"/>
          </a:xfrm>
          <a:prstGeom prst="rect">
            <a:avLst/>
          </a:prstGeom>
        </p:spPr>
      </p:pic>
      <p:pic>
        <p:nvPicPr>
          <p:cNvPr id="4" name="Bento frame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3933825"/>
            <a:ext cx="11239500" cy="5029200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6543675"/>
            <a:ext cx="5524500" cy="2419350"/>
          </a:xfrm>
          <a:prstGeom prst="rect">
            <a:avLst/>
          </a:prstGeom>
        </p:spPr>
      </p:pic>
      <p:pic>
        <p:nvPicPr>
          <p:cNvPr id="6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3933825"/>
            <a:ext cx="5524500" cy="2419350"/>
          </a:xfrm>
          <a:prstGeom prst="rect">
            <a:avLst/>
          </a:prstGeom>
        </p:spPr>
      </p:pic>
      <p:pic>
        <p:nvPicPr>
          <p:cNvPr id="7" name="Group 21313273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6859250" y="8201025"/>
            <a:ext cx="476250" cy="476250"/>
          </a:xfrm>
          <a:prstGeom prst="rect">
            <a:avLst/>
          </a:prstGeom>
        </p:spPr>
      </p:pic>
      <p:pic>
        <p:nvPicPr>
          <p:cNvPr id="8" name="Group 213132733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6859250" y="5591175"/>
            <a:ext cx="476250" cy="476250"/>
          </a:xfrm>
          <a:prstGeom prst="rect">
            <a:avLst/>
          </a:prstGeom>
        </p:spPr>
      </p:pic>
      <p:sp>
        <p:nvSpPr>
          <p:cNvPr id="9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NRS (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Россия 0+, население 16+), май - октябрь 2025</a:t>
            </a:r>
            <a:endParaRPr lang="en-US" sz="1500" dirty="0"/>
          </a:p>
        </p:txBody>
      </p:sp>
      <p:sp>
        <p:nvSpPr>
          <p:cNvPr id="10" name="default_name"/>
          <p:cNvSpPr/>
          <p:nvPr/>
        </p:nvSpPr>
        <p:spPr>
          <a:xfrm>
            <a:off x="16297275" y="723900"/>
            <a:ext cx="1047750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336" dirty="0"/>
          </a:p>
        </p:txBody>
      </p:sp>
      <p:sp>
        <p:nvSpPr>
          <p:cNvPr id="11" name="-"/>
          <p:cNvSpPr/>
          <p:nvPr/>
        </p:nvSpPr>
        <p:spPr>
          <a:xfrm>
            <a:off x="1104900" y="4371975"/>
            <a:ext cx="10591800" cy="21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Самый читаемый деловой ежедневник страны, лидер по аудитории среди бизнес-изданий.
Рассказываем о главных событиях в экономике, финансах, политике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обществе — обо всём, что формирует информационную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повестку дня.</a:t>
            </a:r>
            <a:endParaRPr lang="en-US" sz="2400" dirty="0"/>
          </a:p>
        </p:txBody>
      </p:sp>
      <p:sp>
        <p:nvSpPr>
          <p:cNvPr id="12" name="default_name"/>
          <p:cNvSpPr/>
          <p:nvPr/>
        </p:nvSpPr>
        <p:spPr>
          <a:xfrm>
            <a:off x="1095375" y="8201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медиакит</a:t>
            </a:r>
            <a:endParaRPr lang="en-US" sz="2124" dirty="0"/>
          </a:p>
        </p:txBody>
      </p:sp>
      <p:sp>
        <p:nvSpPr>
          <p:cNvPr id="13" name="Text 4"/>
          <p:cNvSpPr/>
          <p:nvPr/>
        </p:nvSpPr>
        <p:spPr>
          <a:xfrm>
            <a:off x="3095625" y="8201025"/>
            <a:ext cx="263842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график приложений</a:t>
            </a:r>
            <a:endParaRPr lang="en-US" sz="2124" dirty="0"/>
          </a:p>
        </p:txBody>
      </p:sp>
      <p:sp>
        <p:nvSpPr>
          <p:cNvPr id="14" name="1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Газета №1 в России</a:t>
            </a:r>
            <a:endParaRPr lang="en-US" sz="8850" dirty="0"/>
          </a:p>
        </p:txBody>
      </p:sp>
      <p:sp>
        <p:nvSpPr>
          <p:cNvPr id="15" name="name_500"/>
          <p:cNvSpPr/>
          <p:nvPr/>
        </p:nvSpPr>
        <p:spPr>
          <a:xfrm>
            <a:off x="12534900" y="7143750"/>
            <a:ext cx="50863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6790"/>
              </a:lnSpc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785,2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тыс.</a:t>
            </a:r>
            <a:endParaRPr lang="en-US" sz="7500" dirty="0"/>
          </a:p>
        </p:txBody>
      </p:sp>
      <p:sp>
        <p:nvSpPr>
          <p:cNvPr id="16" name="Text 7"/>
          <p:cNvSpPr/>
          <p:nvPr/>
        </p:nvSpPr>
        <p:spPr>
          <a:xfrm>
            <a:off x="12534900" y="8020050"/>
            <a:ext cx="4667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аудитория одного номера</a:t>
            </a:r>
            <a:endParaRPr lang="en-US" sz="2250" dirty="0"/>
          </a:p>
        </p:txBody>
      </p:sp>
      <p:sp>
        <p:nvSpPr>
          <p:cNvPr id="17" name="name_80"/>
          <p:cNvSpPr/>
          <p:nvPr/>
        </p:nvSpPr>
        <p:spPr>
          <a:xfrm>
            <a:off x="12534900" y="453390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en-US" sz="7500" dirty="0">
                <a:solidFill>
                  <a:srgbClr val="48B792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80</a:t>
            </a:r>
            <a:r>
              <a:rPr lang="en-US" sz="3750" dirty="0">
                <a:solidFill>
                  <a:srgbClr val="48B792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тыс.</a:t>
            </a:r>
            <a:endParaRPr lang="en-US" sz="7500" dirty="0"/>
          </a:p>
        </p:txBody>
      </p:sp>
      <p:sp>
        <p:nvSpPr>
          <p:cNvPr id="18" name="Text 9"/>
          <p:cNvSpPr/>
          <p:nvPr/>
        </p:nvSpPr>
        <p:spPr>
          <a:xfrm>
            <a:off x="12534900" y="5410200"/>
            <a:ext cx="4667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тираж газеты</a:t>
            </a:r>
            <a:endParaRPr lang="en-US" sz="22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нимок экрана 2025-02-10 в 16.23.12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1781175"/>
            <a:ext cx="4067175" cy="7943850"/>
          </a:xfrm>
          <a:prstGeom prst="rect">
            <a:avLst/>
          </a:prstGeom>
        </p:spPr>
      </p:pic>
      <p:pic>
        <p:nvPicPr>
          <p:cNvPr id="3" name="Снимок экрана 2025-02-10 в 16.23.4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495675" y="1781175"/>
            <a:ext cx="5924550" cy="7934325"/>
          </a:xfrm>
          <a:prstGeom prst="rect">
            <a:avLst/>
          </a:prstGeom>
        </p:spPr>
      </p:pic>
      <p:pic>
        <p:nvPicPr>
          <p:cNvPr id="4" name="Снимок экрана 2025-02-10 в 16.24.41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858250" y="1781175"/>
            <a:ext cx="5934075" cy="7943850"/>
          </a:xfrm>
          <a:prstGeom prst="rect">
            <a:avLst/>
          </a:prstGeom>
        </p:spPr>
      </p:pic>
      <p:pic>
        <p:nvPicPr>
          <p:cNvPr id="5" name="Снимок экрана 2025-02-10 в 16.25.05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4220825" y="1781175"/>
            <a:ext cx="4067175" cy="7943850"/>
          </a:xfrm>
          <a:prstGeom prst="rect">
            <a:avLst/>
          </a:prstGeom>
        </p:spPr>
      </p:pic>
      <p:pic>
        <p:nvPicPr>
          <p:cNvPr id="6" name="Rectangle 26104200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0" y="0"/>
            <a:ext cx="3724275" cy="10287000"/>
          </a:xfrm>
          <a:prstGeom prst="rect">
            <a:avLst/>
          </a:prstGeom>
        </p:spPr>
      </p:pic>
      <p:pic>
        <p:nvPicPr>
          <p:cNvPr id="7" name="Rectangle 26104201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4430375" y="0"/>
            <a:ext cx="3857625" cy="10287000"/>
          </a:xfrm>
          <a:prstGeom prst="rect">
            <a:avLst/>
          </a:prstGeom>
        </p:spPr>
      </p:pic>
      <p:pic>
        <p:nvPicPr>
          <p:cNvPr id="8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66750" y="828638"/>
            <a:ext cx="304800" cy="304837"/>
          </a:xfrm>
          <a:prstGeom prst="rect">
            <a:avLst/>
          </a:prstGeom>
        </p:spPr>
      </p:pic>
      <p:pic>
        <p:nvPicPr>
          <p:cNvPr id="9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sp>
        <p:nvSpPr>
          <p:cNvPr id="10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pic>
        <p:nvPicPr>
          <p:cNvPr id="4" name="Bento frame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6750" y="3933825"/>
            <a:ext cx="11239500" cy="5029200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6543675"/>
            <a:ext cx="5524500" cy="2419350"/>
          </a:xfrm>
          <a:prstGeom prst="rect">
            <a:avLst/>
          </a:prstGeom>
        </p:spPr>
      </p:pic>
      <p:pic>
        <p:nvPicPr>
          <p:cNvPr id="6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3933825"/>
            <a:ext cx="5524500" cy="2419350"/>
          </a:xfrm>
          <a:prstGeom prst="rect">
            <a:avLst/>
          </a:prstGeom>
        </p:spPr>
      </p:pic>
      <p:pic>
        <p:nvPicPr>
          <p:cNvPr id="7" name="Group 213132733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6859250" y="5591175"/>
            <a:ext cx="476250" cy="476250"/>
          </a:xfrm>
          <a:prstGeom prst="rect">
            <a:avLst/>
          </a:prstGeom>
        </p:spPr>
      </p:pic>
      <p:pic>
        <p:nvPicPr>
          <p:cNvPr id="8" name="Group 213132733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6859250" y="8201025"/>
            <a:ext cx="476250" cy="476250"/>
          </a:xfrm>
          <a:prstGeom prst="rect">
            <a:avLst/>
          </a:prstGeom>
        </p:spPr>
      </p:pic>
      <p:sp>
        <p:nvSpPr>
          <p:cNvPr id="9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  <p:sp>
        <p:nvSpPr>
          <p:cNvPr id="10" name="Descriptor"/>
          <p:cNvSpPr/>
          <p:nvPr/>
        </p:nvSpPr>
        <p:spPr>
          <a:xfrm>
            <a:off x="695325" y="9677400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NRS (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Россия 0+, население 16+), май - октябрь 2025 </a:t>
            </a:r>
            <a:b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</a:b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, NRS (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Москва, население 16+), май - октябрь 2025</a:t>
            </a:r>
            <a:endParaRPr lang="en-US" sz="1500"/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endParaRPr lang="en-US" sz="1500" dirty="0"/>
          </a:p>
        </p:txBody>
      </p:sp>
      <p:sp>
        <p:nvSpPr>
          <p:cNvPr id="11" name="2025"/>
          <p:cNvSpPr/>
          <p:nvPr/>
        </p:nvSpPr>
        <p:spPr>
          <a:xfrm>
            <a:off x="1104900" y="4371975"/>
            <a:ext cx="105918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Печатная версия будущего, которую можно держать в руках. Здесь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вы найдете глубокую аналитику, интервью с лидерами индустрии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трендовые исследования. Все, чтобы понять, как события влияют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рынок и жизнь. Выходит раз в два месяца.</a:t>
            </a:r>
            <a:br/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Ключевая концепция обложек в 2025 году: визуальная эстетика шрифтового дизайна и каллиграфии. Тексты, будь то цитаты, афоризмы или ключевые мысли, будут отражать темы выпусков.</a:t>
            </a:r>
            <a:endParaRPr lang="en-US" sz="2400" dirty="0"/>
          </a:p>
        </p:txBody>
      </p:sp>
      <p:sp>
        <p:nvSpPr>
          <p:cNvPr id="12" name="default_name"/>
          <p:cNvSpPr/>
          <p:nvPr/>
        </p:nvSpPr>
        <p:spPr>
          <a:xfrm>
            <a:off x="1095375" y="8201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13" name="Text 4"/>
          <p:cNvSpPr/>
          <p:nvPr/>
        </p:nvSpPr>
        <p:spPr>
          <a:xfrm>
            <a:off x="3095625" y="8201025"/>
            <a:ext cx="208597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график издания</a:t>
            </a:r>
            <a:endParaRPr lang="en-US" sz="2124" dirty="0"/>
          </a:p>
        </p:txBody>
      </p:sp>
      <p:sp>
        <p:nvSpPr>
          <p:cNvPr id="14" name="default_name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Журнал</a:t>
            </a:r>
            <a:endParaRPr lang="en-US" sz="8850" dirty="0"/>
          </a:p>
        </p:txBody>
      </p:sp>
      <p:sp>
        <p:nvSpPr>
          <p:cNvPr id="15" name="name_487 000"/>
          <p:cNvSpPr/>
          <p:nvPr/>
        </p:nvSpPr>
        <p:spPr>
          <a:xfrm>
            <a:off x="12534900" y="714375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668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00</a:t>
            </a:r>
            <a:endParaRPr lang="en-US" sz="7500" dirty="0"/>
          </a:p>
        </p:txBody>
      </p:sp>
      <p:sp>
        <p:nvSpPr>
          <p:cNvPr id="16" name="AIR"/>
          <p:cNvSpPr/>
          <p:nvPr/>
        </p:nvSpPr>
        <p:spPr>
          <a:xfrm>
            <a:off x="12534900" y="8020050"/>
            <a:ext cx="4667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AIR Москва</a:t>
            </a:r>
            <a:endParaRPr lang="en-US" sz="2250" dirty="0"/>
          </a:p>
        </p:txBody>
      </p:sp>
      <p:sp>
        <p:nvSpPr>
          <p:cNvPr id="17" name="name_3 726 600"/>
          <p:cNvSpPr/>
          <p:nvPr/>
        </p:nvSpPr>
        <p:spPr>
          <a:xfrm>
            <a:off x="12534900" y="4533900"/>
            <a:ext cx="48387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701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00</a:t>
            </a:r>
            <a:endParaRPr lang="en-US" sz="7500" dirty="0"/>
          </a:p>
        </p:txBody>
      </p:sp>
      <p:sp>
        <p:nvSpPr>
          <p:cNvPr id="18" name="AIR"/>
          <p:cNvSpPr/>
          <p:nvPr/>
        </p:nvSpPr>
        <p:spPr>
          <a:xfrm>
            <a:off x="12534900" y="5410200"/>
            <a:ext cx="4667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AIR Россия</a:t>
            </a:r>
            <a:endParaRPr lang="en-US" sz="22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828638"/>
            <a:ext cx="304800" cy="304837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pic>
        <p:nvPicPr>
          <p:cNvPr id="4" name="Frame 2131327405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0" y="2247900"/>
            <a:ext cx="18288000" cy="7286625"/>
          </a:xfrm>
          <a:prstGeom prst="rect">
            <a:avLst/>
          </a:prstGeom>
        </p:spPr>
      </p:pic>
      <p:sp>
        <p:nvSpPr>
          <p:cNvPr id="5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sk group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029700" y="3752850"/>
            <a:ext cx="8820150" cy="5467350"/>
          </a:xfrm>
          <a:prstGeom prst="rect">
            <a:avLst/>
          </a:prstGeom>
        </p:spPr>
      </p:pic>
      <p:pic>
        <p:nvPicPr>
          <p:cNvPr id="3" name="Rectangle 7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4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6021050" y="666750"/>
            <a:ext cx="1600200" cy="466725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50" y="828638"/>
            <a:ext cx="304800" cy="304837"/>
          </a:xfrm>
          <a:prstGeom prst="rect">
            <a:avLst/>
          </a:prstGeom>
        </p:spPr>
      </p:pic>
      <p:pic>
        <p:nvPicPr>
          <p:cNvPr id="6" name="Bento frame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50" y="3933825"/>
            <a:ext cx="8382000" cy="5029200"/>
          </a:xfrm>
          <a:prstGeom prst="rect">
            <a:avLst/>
          </a:prstGeom>
        </p:spPr>
      </p:pic>
      <p:sp>
        <p:nvSpPr>
          <p:cNvPr id="7" name="default_name"/>
          <p:cNvSpPr/>
          <p:nvPr/>
        </p:nvSpPr>
        <p:spPr>
          <a:xfrm>
            <a:off x="16297275" y="723900"/>
            <a:ext cx="1047750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336" dirty="0"/>
          </a:p>
        </p:txBody>
      </p:sp>
      <p:sp>
        <p:nvSpPr>
          <p:cNvPr id="8" name="Text 1"/>
          <p:cNvSpPr/>
          <p:nvPr/>
        </p:nvSpPr>
        <p:spPr>
          <a:xfrm>
            <a:off x="1104900" y="4371975"/>
            <a:ext cx="752475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Путеводитель в мире моды, культуры, путешествий и искусства. </a:t>
            </a:r>
            <a:br/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Журнал РБК Стиль — это идеальный способ показать «иную» сторону компании и ее ценности, причем сделать это максимально эстетично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визуально, в лучших традициях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качественного глянца.</a:t>
            </a:r>
            <a:endParaRPr lang="en-US" sz="2400" dirty="0"/>
          </a:p>
        </p:txBody>
      </p:sp>
      <p:sp>
        <p:nvSpPr>
          <p:cNvPr id="9" name="default_name"/>
          <p:cNvSpPr/>
          <p:nvPr/>
        </p:nvSpPr>
        <p:spPr>
          <a:xfrm>
            <a:off x="1095375" y="8201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медиакит</a:t>
            </a:r>
            <a:endParaRPr lang="en-US" sz="2124" dirty="0"/>
          </a:p>
        </p:txBody>
      </p:sp>
      <p:sp>
        <p:nvSpPr>
          <p:cNvPr id="10" name="Text 3"/>
          <p:cNvSpPr/>
          <p:nvPr/>
        </p:nvSpPr>
        <p:spPr>
          <a:xfrm>
            <a:off x="3095625" y="8201025"/>
            <a:ext cx="263842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график приложений</a:t>
            </a:r>
            <a:endParaRPr lang="en-US" sz="2124" dirty="0"/>
          </a:p>
        </p:txBody>
      </p:sp>
      <p:sp>
        <p:nvSpPr>
          <p:cNvPr id="11" name="Text 4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Стиль</a:t>
            </a:r>
            <a:endParaRPr lang="en-US" sz="88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 2131327479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2247900"/>
            <a:ext cx="18288000" cy="7477125"/>
          </a:xfrm>
          <a:prstGeom prst="rect">
            <a:avLst/>
          </a:prstGeom>
        </p:spPr>
      </p:pic>
      <p:pic>
        <p:nvPicPr>
          <p:cNvPr id="3" name="Rectangle 26104200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3724275" cy="10287000"/>
          </a:xfrm>
          <a:prstGeom prst="rect">
            <a:avLst/>
          </a:prstGeom>
        </p:spPr>
      </p:pic>
      <p:pic>
        <p:nvPicPr>
          <p:cNvPr id="4" name="Rectangle 26104201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4430375" y="0"/>
            <a:ext cx="3857625" cy="10287000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50" y="828638"/>
            <a:ext cx="304800" cy="304837"/>
          </a:xfrm>
          <a:prstGeom prst="rect">
            <a:avLst/>
          </a:prstGeom>
        </p:spPr>
      </p:pic>
      <p:pic>
        <p:nvPicPr>
          <p:cNvPr id="6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sp>
        <p:nvSpPr>
          <p:cNvPr id="7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343275"/>
            <a:ext cx="8382000" cy="3076575"/>
          </a:xfrm>
          <a:prstGeom prst="rect">
            <a:avLst/>
          </a:prstGeom>
        </p:spPr>
      </p:pic>
      <p:sp>
        <p:nvSpPr>
          <p:cNvPr id="3" name="Rectangle 18"/>
          <p:cNvSpPr/>
          <p:nvPr/>
        </p:nvSpPr>
        <p:spPr>
          <a:xfrm>
            <a:off x="9253538" y="3290888"/>
            <a:ext cx="8353425" cy="3048000"/>
          </a:xfrm>
          <a:prstGeom prst="roundRect">
            <a:avLst>
              <a:gd name="adj" fmla="val 15156"/>
            </a:avLst>
          </a:prstGeom>
          <a:solidFill>
            <a:srgbClr val="F5F5F5"/>
          </a:solidFill>
          <a:ln w="28575">
            <a:solidFill>
              <a:srgbClr val="72C8AB"/>
            </a:solidFill>
            <a:prstDash val="solid"/>
          </a:ln>
        </p:spPr>
      </p:sp>
      <p:pic>
        <p:nvPicPr>
          <p:cNvPr id="4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6543675"/>
            <a:ext cx="8382000" cy="3076575"/>
          </a:xfrm>
          <a:prstGeom prst="rect">
            <a:avLst/>
          </a:prstGeom>
        </p:spPr>
      </p:pic>
      <p:pic>
        <p:nvPicPr>
          <p:cNvPr id="5" name="Rectangle 1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239250" y="6543675"/>
            <a:ext cx="8382000" cy="3076575"/>
          </a:xfrm>
          <a:prstGeom prst="rect">
            <a:avLst/>
          </a:prstGeom>
        </p:spPr>
      </p:pic>
      <p:pic>
        <p:nvPicPr>
          <p:cNvPr id="6" name="Frame 213132748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715500" y="4581525"/>
            <a:ext cx="6820579" cy="1314450"/>
          </a:xfrm>
          <a:prstGeom prst="rect">
            <a:avLst/>
          </a:prstGeom>
        </p:spPr>
      </p:pic>
      <p:pic>
        <p:nvPicPr>
          <p:cNvPr id="7" name="Frame 213132748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143000" y="4581525"/>
            <a:ext cx="6820581" cy="1314450"/>
          </a:xfrm>
          <a:prstGeom prst="rect">
            <a:avLst/>
          </a:prstGeom>
        </p:spPr>
      </p:pic>
      <p:pic>
        <p:nvPicPr>
          <p:cNvPr id="8" name="Frame 213132749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715500" y="8048625"/>
            <a:ext cx="6820579" cy="1104900"/>
          </a:xfrm>
          <a:prstGeom prst="rect">
            <a:avLst/>
          </a:prstGeom>
        </p:spPr>
      </p:pic>
      <p:pic>
        <p:nvPicPr>
          <p:cNvPr id="9" name="Frame 213132749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143000" y="8048625"/>
            <a:ext cx="6820581" cy="1104900"/>
          </a:xfrm>
          <a:prstGeom prst="rect">
            <a:avLst/>
          </a:prstGeom>
        </p:spPr>
      </p:pic>
      <p:pic>
        <p:nvPicPr>
          <p:cNvPr id="10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66750" y="828638"/>
            <a:ext cx="304800" cy="304837"/>
          </a:xfrm>
          <a:prstGeom prst="rect">
            <a:avLst/>
          </a:prstGeom>
        </p:spPr>
      </p:pic>
      <p:pic>
        <p:nvPicPr>
          <p:cNvPr id="11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sp>
        <p:nvSpPr>
          <p:cNvPr id="12" name="Descriptor"/>
          <p:cNvSpPr/>
          <p:nvPr/>
        </p:nvSpPr>
        <p:spPr>
          <a:xfrm>
            <a:off x="1143000" y="3743325"/>
            <a:ext cx="2209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Газета</a:t>
            </a:r>
            <a:endParaRPr lang="en-US" sz="2250" dirty="0"/>
          </a:p>
        </p:txBody>
      </p:sp>
      <p:sp>
        <p:nvSpPr>
          <p:cNvPr id="13" name="Descriptor"/>
          <p:cNvSpPr/>
          <p:nvPr/>
        </p:nvSpPr>
        <p:spPr>
          <a:xfrm>
            <a:off x="9715500" y="3743325"/>
            <a:ext cx="36385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Журнал</a:t>
            </a:r>
            <a:endParaRPr lang="en-US" sz="2250" dirty="0"/>
          </a:p>
        </p:txBody>
      </p:sp>
      <p:sp>
        <p:nvSpPr>
          <p:cNvPr id="14" name="Descriptor"/>
          <p:cNvSpPr/>
          <p:nvPr/>
        </p:nvSpPr>
        <p:spPr>
          <a:xfrm>
            <a:off x="9715500" y="4581525"/>
            <a:ext cx="2314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Розничное распространение</a:t>
            </a:r>
            <a:endParaRPr lang="en-US" sz="1275" dirty="0"/>
          </a:p>
        </p:txBody>
      </p:sp>
      <p:sp>
        <p:nvSpPr>
          <p:cNvPr id="15" name="Descriptor"/>
          <p:cNvSpPr/>
          <p:nvPr/>
        </p:nvSpPr>
        <p:spPr>
          <a:xfrm>
            <a:off x="9715500" y="4981575"/>
            <a:ext cx="1504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Комплиментарное 
распространение</a:t>
            </a:r>
            <a:endParaRPr lang="en-US" sz="1275" dirty="0"/>
          </a:p>
        </p:txBody>
      </p:sp>
      <p:sp>
        <p:nvSpPr>
          <p:cNvPr id="16" name="Descriptor"/>
          <p:cNvSpPr/>
          <p:nvPr/>
        </p:nvSpPr>
        <p:spPr>
          <a:xfrm>
            <a:off x="9715500" y="5572125"/>
            <a:ext cx="790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Подписка</a:t>
            </a:r>
            <a:endParaRPr lang="en-US" sz="1275" dirty="0"/>
          </a:p>
        </p:txBody>
      </p:sp>
      <p:sp>
        <p:nvSpPr>
          <p:cNvPr id="17" name="Descriptor"/>
          <p:cNvSpPr/>
          <p:nvPr/>
        </p:nvSpPr>
        <p:spPr>
          <a:xfrm>
            <a:off x="1143000" y="4581525"/>
            <a:ext cx="2314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Розничное распространение</a:t>
            </a:r>
            <a:endParaRPr lang="en-US" sz="1275" dirty="0"/>
          </a:p>
        </p:txBody>
      </p:sp>
      <p:sp>
        <p:nvSpPr>
          <p:cNvPr id="18" name="Descriptor"/>
          <p:cNvSpPr/>
          <p:nvPr/>
        </p:nvSpPr>
        <p:spPr>
          <a:xfrm>
            <a:off x="1143000" y="4981575"/>
            <a:ext cx="1504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Комплиментарное 
распространение</a:t>
            </a:r>
            <a:endParaRPr lang="en-US" sz="1275" dirty="0"/>
          </a:p>
        </p:txBody>
      </p:sp>
      <p:sp>
        <p:nvSpPr>
          <p:cNvPr id="19" name="Descriptor"/>
          <p:cNvSpPr/>
          <p:nvPr/>
        </p:nvSpPr>
        <p:spPr>
          <a:xfrm>
            <a:off x="1143000" y="5572125"/>
            <a:ext cx="790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Подписка</a:t>
            </a:r>
            <a:endParaRPr lang="en-US" sz="1275" dirty="0"/>
          </a:p>
        </p:txBody>
      </p:sp>
      <p:sp>
        <p:nvSpPr>
          <p:cNvPr id="20" name="Descriptor"/>
          <p:cNvSpPr/>
          <p:nvPr/>
        </p:nvSpPr>
        <p:spPr>
          <a:xfrm>
            <a:off x="8162925" y="4543425"/>
            <a:ext cx="247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5%</a:t>
            </a:r>
            <a:endParaRPr lang="en-US" sz="1275" dirty="0"/>
          </a:p>
        </p:txBody>
      </p:sp>
      <p:sp>
        <p:nvSpPr>
          <p:cNvPr id="21" name="Descriptor"/>
          <p:cNvSpPr/>
          <p:nvPr/>
        </p:nvSpPr>
        <p:spPr>
          <a:xfrm>
            <a:off x="8162925" y="5038725"/>
            <a:ext cx="3524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89%</a:t>
            </a:r>
            <a:endParaRPr lang="en-US" sz="1275" dirty="0"/>
          </a:p>
        </p:txBody>
      </p:sp>
      <p:sp>
        <p:nvSpPr>
          <p:cNvPr id="22" name="Descriptor"/>
          <p:cNvSpPr/>
          <p:nvPr/>
        </p:nvSpPr>
        <p:spPr>
          <a:xfrm>
            <a:off x="8162925" y="5534025"/>
            <a:ext cx="257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6%</a:t>
            </a:r>
            <a:endParaRPr lang="en-US" sz="1275" dirty="0"/>
          </a:p>
        </p:txBody>
      </p:sp>
      <p:sp>
        <p:nvSpPr>
          <p:cNvPr id="23" name="Text 12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Дистрибуция прессы</a:t>
            </a:r>
            <a:endParaRPr lang="en-US" sz="6000" dirty="0"/>
          </a:p>
        </p:txBody>
      </p:sp>
      <p:sp>
        <p:nvSpPr>
          <p:cNvPr id="24" name="Descriptor"/>
          <p:cNvSpPr/>
          <p:nvPr/>
        </p:nvSpPr>
        <p:spPr>
          <a:xfrm>
            <a:off x="1143000" y="7010400"/>
            <a:ext cx="363855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РБК Стиль
</a:t>
            </a:r>
            <a:r>
              <a:rPr lang="en-US" sz="2250" i="1" dirty="0">
                <a:solidFill>
                  <a:srgbClr val="303030"/>
                </a:solidFill>
                <a:latin typeface="Graphik RBC LC Light Italic" pitchFamily="34" charset="0"/>
                <a:ea typeface="Graphik RBC LC Light Italic" pitchFamily="34" charset="-122"/>
                <a:cs typeface="Graphik RBC LC Light Italic" pitchFamily="34" charset="-120"/>
              </a:rPr>
              <a:t>(в составе газеты)</a:t>
            </a:r>
            <a:endParaRPr lang="en-US" sz="2250" dirty="0"/>
          </a:p>
        </p:txBody>
      </p:sp>
      <p:sp>
        <p:nvSpPr>
          <p:cNvPr id="25" name="Descriptor"/>
          <p:cNvSpPr/>
          <p:nvPr/>
        </p:nvSpPr>
        <p:spPr>
          <a:xfrm>
            <a:off x="9715500" y="7010400"/>
            <a:ext cx="363855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РБК Стиль
</a:t>
            </a:r>
            <a:r>
              <a:rPr lang="en-US" sz="2250" i="1" dirty="0">
                <a:solidFill>
                  <a:srgbClr val="303030"/>
                </a:solidFill>
                <a:latin typeface="Graphik RBC LC Light Italic" pitchFamily="34" charset="0"/>
                <a:ea typeface="Graphik RBC LC Light Italic" pitchFamily="34" charset="-122"/>
                <a:cs typeface="Graphik RBC LC Light Italic" pitchFamily="34" charset="-120"/>
              </a:rPr>
              <a:t>(в составе журнала)</a:t>
            </a:r>
            <a:endParaRPr lang="en-US" sz="2250" dirty="0"/>
          </a:p>
        </p:txBody>
      </p:sp>
      <p:sp>
        <p:nvSpPr>
          <p:cNvPr id="26" name="Descriptor"/>
          <p:cNvSpPr/>
          <p:nvPr/>
        </p:nvSpPr>
        <p:spPr>
          <a:xfrm>
            <a:off x="9715500" y="8048625"/>
            <a:ext cx="2314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Розничное распространение</a:t>
            </a:r>
            <a:endParaRPr lang="en-US" sz="1275" dirty="0"/>
          </a:p>
        </p:txBody>
      </p:sp>
      <p:sp>
        <p:nvSpPr>
          <p:cNvPr id="27" name="Descriptor"/>
          <p:cNvSpPr/>
          <p:nvPr/>
        </p:nvSpPr>
        <p:spPr>
          <a:xfrm>
            <a:off x="9715500" y="8448675"/>
            <a:ext cx="1504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Комплиментарное 
распространение</a:t>
            </a:r>
            <a:endParaRPr lang="en-US" sz="1275" dirty="0"/>
          </a:p>
        </p:txBody>
      </p:sp>
      <p:sp>
        <p:nvSpPr>
          <p:cNvPr id="28" name="Descriptor"/>
          <p:cNvSpPr/>
          <p:nvPr/>
        </p:nvSpPr>
        <p:spPr>
          <a:xfrm>
            <a:off x="9715500" y="9039225"/>
            <a:ext cx="790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Подписка</a:t>
            </a:r>
            <a:endParaRPr lang="en-US" sz="1275" dirty="0"/>
          </a:p>
        </p:txBody>
      </p:sp>
      <p:sp>
        <p:nvSpPr>
          <p:cNvPr id="29" name="Descriptor"/>
          <p:cNvSpPr/>
          <p:nvPr/>
        </p:nvSpPr>
        <p:spPr>
          <a:xfrm>
            <a:off x="1143000" y="8048625"/>
            <a:ext cx="2314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Розничное распространение</a:t>
            </a:r>
            <a:endParaRPr lang="en-US" sz="1275" dirty="0"/>
          </a:p>
        </p:txBody>
      </p:sp>
      <p:sp>
        <p:nvSpPr>
          <p:cNvPr id="30" name="Descriptor"/>
          <p:cNvSpPr/>
          <p:nvPr/>
        </p:nvSpPr>
        <p:spPr>
          <a:xfrm>
            <a:off x="1143000" y="8448675"/>
            <a:ext cx="1504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Комплиментарное 
распространение</a:t>
            </a:r>
            <a:endParaRPr lang="en-US" sz="1275" dirty="0"/>
          </a:p>
        </p:txBody>
      </p:sp>
      <p:sp>
        <p:nvSpPr>
          <p:cNvPr id="31" name="Descriptor"/>
          <p:cNvSpPr/>
          <p:nvPr/>
        </p:nvSpPr>
        <p:spPr>
          <a:xfrm>
            <a:off x="1143000" y="9039225"/>
            <a:ext cx="790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Подписка</a:t>
            </a:r>
            <a:endParaRPr lang="en-US" sz="1275" dirty="0"/>
          </a:p>
        </p:txBody>
      </p:sp>
      <p:sp>
        <p:nvSpPr>
          <p:cNvPr id="32" name="Descriptor"/>
          <p:cNvSpPr/>
          <p:nvPr/>
        </p:nvSpPr>
        <p:spPr>
          <a:xfrm>
            <a:off x="16735425" y="8010525"/>
            <a:ext cx="333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78%</a:t>
            </a:r>
            <a:endParaRPr lang="en-US" sz="1275" dirty="0"/>
          </a:p>
        </p:txBody>
      </p:sp>
      <p:sp>
        <p:nvSpPr>
          <p:cNvPr id="33" name="Descriptor"/>
          <p:cNvSpPr/>
          <p:nvPr/>
        </p:nvSpPr>
        <p:spPr>
          <a:xfrm>
            <a:off x="8162925" y="8020050"/>
            <a:ext cx="247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7%</a:t>
            </a:r>
            <a:endParaRPr lang="en-US" sz="1275" dirty="0"/>
          </a:p>
        </p:txBody>
      </p:sp>
      <p:sp>
        <p:nvSpPr>
          <p:cNvPr id="34" name="Descriptor"/>
          <p:cNvSpPr/>
          <p:nvPr/>
        </p:nvSpPr>
        <p:spPr>
          <a:xfrm>
            <a:off x="16735425" y="8505825"/>
            <a:ext cx="323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13%</a:t>
            </a:r>
            <a:endParaRPr lang="en-US" sz="1275" dirty="0"/>
          </a:p>
        </p:txBody>
      </p:sp>
      <p:sp>
        <p:nvSpPr>
          <p:cNvPr id="35" name="Descriptor"/>
          <p:cNvSpPr/>
          <p:nvPr/>
        </p:nvSpPr>
        <p:spPr>
          <a:xfrm>
            <a:off x="8162925" y="8505825"/>
            <a:ext cx="3524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84%</a:t>
            </a:r>
            <a:endParaRPr lang="en-US" sz="1275" dirty="0"/>
          </a:p>
        </p:txBody>
      </p:sp>
      <p:sp>
        <p:nvSpPr>
          <p:cNvPr id="36" name="Descriptor"/>
          <p:cNvSpPr/>
          <p:nvPr/>
        </p:nvSpPr>
        <p:spPr>
          <a:xfrm>
            <a:off x="16735425" y="9001125"/>
            <a:ext cx="257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9%</a:t>
            </a:r>
            <a:endParaRPr lang="en-US" sz="1275" dirty="0"/>
          </a:p>
        </p:txBody>
      </p:sp>
      <p:sp>
        <p:nvSpPr>
          <p:cNvPr id="37" name="Descriptor"/>
          <p:cNvSpPr/>
          <p:nvPr/>
        </p:nvSpPr>
        <p:spPr>
          <a:xfrm>
            <a:off x="8162925" y="9001125"/>
            <a:ext cx="257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9%</a:t>
            </a:r>
            <a:endParaRPr lang="en-US" sz="1275" dirty="0"/>
          </a:p>
        </p:txBody>
      </p:sp>
      <p:sp>
        <p:nvSpPr>
          <p:cNvPr id="38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  <p:sp>
        <p:nvSpPr>
          <p:cNvPr id="39" name="Descriptor"/>
          <p:cNvSpPr/>
          <p:nvPr/>
        </p:nvSpPr>
        <p:spPr>
          <a:xfrm>
            <a:off x="16735425" y="4543425"/>
            <a:ext cx="34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47%</a:t>
            </a:r>
            <a:endParaRPr lang="en-US" sz="1275" dirty="0"/>
          </a:p>
        </p:txBody>
      </p:sp>
      <p:sp>
        <p:nvSpPr>
          <p:cNvPr id="40" name="Descriptor"/>
          <p:cNvSpPr/>
          <p:nvPr/>
        </p:nvSpPr>
        <p:spPr>
          <a:xfrm>
            <a:off x="16735425" y="5048250"/>
            <a:ext cx="371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40%</a:t>
            </a:r>
            <a:endParaRPr lang="en-US" sz="1275" dirty="0"/>
          </a:p>
        </p:txBody>
      </p:sp>
      <p:sp>
        <p:nvSpPr>
          <p:cNvPr id="41" name="Descriptor"/>
          <p:cNvSpPr/>
          <p:nvPr/>
        </p:nvSpPr>
        <p:spPr>
          <a:xfrm>
            <a:off x="16735425" y="5534025"/>
            <a:ext cx="323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13%</a:t>
            </a:r>
            <a:endParaRPr lang="en-US" sz="1275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828638"/>
            <a:ext cx="304800" cy="304837"/>
          </a:xfrm>
          <a:prstGeom prst="rect">
            <a:avLst/>
          </a:prstGeom>
        </p:spPr>
      </p:pic>
      <p:pic>
        <p:nvPicPr>
          <p:cNvPr id="4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7381875"/>
            <a:ext cx="4286250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0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666750" y="7848600"/>
            <a:ext cx="128492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События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933450" y="7510462"/>
            <a:ext cx="37528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«Недвижимость»</a:t>
            </a:r>
            <a:endParaRPr lang="en-US" sz="2336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5830550" y="666750"/>
            <a:ext cx="1790700" cy="466725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50" y="828638"/>
            <a:ext cx="304800" cy="304837"/>
          </a:xfrm>
          <a:prstGeom prst="rect">
            <a:avLst/>
          </a:prstGeom>
        </p:spPr>
      </p:pic>
      <p:sp>
        <p:nvSpPr>
          <p:cNvPr id="7" name="-       800                         52  7"/>
          <p:cNvSpPr/>
          <p:nvPr/>
        </p:nvSpPr>
        <p:spPr>
          <a:xfrm>
            <a:off x="1181100" y="3848100"/>
            <a:ext cx="7277100" cy="3562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Собственная площадка РБК для форумов, </a:t>
            </a:r>
            <a:br>
              <a:rPr lang="ru-RU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</a:br>
            <a:r>
              <a:rPr lang="en-US" sz="210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конференций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, бизнес-завтраков и других мероприятий. </a:t>
            </a:r>
            <a:br>
              <a:rPr dirty="0"/>
            </a:br>
            <a:br>
              <a:rPr dirty="0"/>
            </a:b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Пространство рассчитано на 800 гостей, с тремя залами, зоной регистрации и местом для выставок.</a:t>
            </a:r>
            <a:br>
              <a:rPr dirty="0"/>
            </a:br>
            <a:br>
              <a:rPr dirty="0"/>
            </a:b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Здесь есть все для проведения мероприятий: от видеоэкранов и проекторов до телесуфлеров и радиомикрофонов. 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Адрес: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Космодамианская наб, 52, стр. 7</a:t>
            </a:r>
            <a:endParaRPr lang="en-US" sz="2100" dirty="0"/>
          </a:p>
        </p:txBody>
      </p:sp>
      <p:sp>
        <p:nvSpPr>
          <p:cNvPr id="8" name="Text 1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Центр событий РБК</a:t>
            </a:r>
            <a:endParaRPr lang="en-US" sz="6000" dirty="0"/>
          </a:p>
        </p:txBody>
      </p:sp>
      <p:sp>
        <p:nvSpPr>
          <p:cNvPr id="9" name="Text 2"/>
          <p:cNvSpPr/>
          <p:nvPr/>
        </p:nvSpPr>
        <p:spPr>
          <a:xfrm>
            <a:off x="1200150" y="8155298"/>
            <a:ext cx="326707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информация о площадке</a:t>
            </a:r>
            <a:endParaRPr lang="en-US" sz="2124" dirty="0"/>
          </a:p>
        </p:txBody>
      </p:sp>
      <p:sp>
        <p:nvSpPr>
          <p:cNvPr id="10" name="default_name"/>
          <p:cNvSpPr/>
          <p:nvPr/>
        </p:nvSpPr>
        <p:spPr>
          <a:xfrm>
            <a:off x="16106775" y="723900"/>
            <a:ext cx="1238250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события</a:t>
            </a:r>
            <a:endParaRPr lang="en-US" sz="2336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830550" y="666750"/>
            <a:ext cx="1790700" cy="466725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828638"/>
            <a:ext cx="304800" cy="304837"/>
          </a:xfrm>
          <a:prstGeom prst="rect">
            <a:avLst/>
          </a:prstGeom>
        </p:spPr>
      </p:pic>
      <p:pic>
        <p:nvPicPr>
          <p:cNvPr id="4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95325" y="7200900"/>
            <a:ext cx="4067175" cy="2419350"/>
          </a:xfrm>
          <a:prstGeom prst="rect">
            <a:avLst/>
          </a:prstGeom>
        </p:spPr>
      </p:pic>
      <p:pic>
        <p:nvPicPr>
          <p:cNvPr id="5" name="Rectangle 2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95325" y="4591050"/>
            <a:ext cx="4067175" cy="2419350"/>
          </a:xfrm>
          <a:prstGeom prst="rect">
            <a:avLst/>
          </a:prstGeom>
        </p:spPr>
      </p:pic>
      <p:pic>
        <p:nvPicPr>
          <p:cNvPr id="6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239250" y="7200900"/>
            <a:ext cx="4067175" cy="2419350"/>
          </a:xfrm>
          <a:prstGeom prst="rect">
            <a:avLst/>
          </a:prstGeom>
        </p:spPr>
      </p:pic>
      <p:pic>
        <p:nvPicPr>
          <p:cNvPr id="7" name="Rectangle 2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239250" y="4591050"/>
            <a:ext cx="4067175" cy="2419350"/>
          </a:xfrm>
          <a:prstGeom prst="rect">
            <a:avLst/>
          </a:prstGeom>
        </p:spPr>
      </p:pic>
      <p:pic>
        <p:nvPicPr>
          <p:cNvPr id="8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4953000" y="7200900"/>
            <a:ext cx="4067175" cy="2419350"/>
          </a:xfrm>
          <a:prstGeom prst="rect">
            <a:avLst/>
          </a:prstGeom>
        </p:spPr>
      </p:pic>
      <p:pic>
        <p:nvPicPr>
          <p:cNvPr id="9" name="Rectangle 2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953000" y="4591050"/>
            <a:ext cx="4067175" cy="2419350"/>
          </a:xfrm>
          <a:prstGeom prst="rect">
            <a:avLst/>
          </a:prstGeom>
        </p:spPr>
      </p:pic>
      <p:pic>
        <p:nvPicPr>
          <p:cNvPr id="10" name="Rectangle 1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3496925" y="7200900"/>
            <a:ext cx="4067175" cy="2419350"/>
          </a:xfrm>
          <a:prstGeom prst="rect">
            <a:avLst/>
          </a:prstGeom>
        </p:spPr>
      </p:pic>
      <p:pic>
        <p:nvPicPr>
          <p:cNvPr id="11" name="Rectangle 2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3496925" y="4591050"/>
            <a:ext cx="4067175" cy="2419350"/>
          </a:xfrm>
          <a:prstGeom prst="rect">
            <a:avLst/>
          </a:prstGeom>
        </p:spPr>
      </p:pic>
      <p:sp>
        <p:nvSpPr>
          <p:cNvPr id="12" name="2025"/>
          <p:cNvSpPr/>
          <p:nvPr/>
        </p:nvSpPr>
        <p:spPr>
          <a:xfrm>
            <a:off x="695325" y="1971675"/>
            <a:ext cx="15268575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Ключевые </a:t>
            </a:r>
            <a:r>
              <a:rPr lang="en-US" sz="6000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события</a:t>
            </a: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202</a:t>
            </a: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endParaRPr lang="en-US" sz="6000" dirty="0"/>
          </a:p>
        </p:txBody>
      </p:sp>
      <p:sp>
        <p:nvSpPr>
          <p:cNvPr id="13" name="Text 1"/>
          <p:cNvSpPr/>
          <p:nvPr/>
        </p:nvSpPr>
        <p:spPr>
          <a:xfrm>
            <a:off x="666750" y="3086100"/>
            <a:ext cx="14382750" cy="1304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Каждый год РБК проводит отраслевые мероприятия в Центре событий.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Актуальное расписание смотрите по ссылке. 
</a:t>
            </a:r>
            <a:endParaRPr lang="en-US" sz="2100" dirty="0"/>
          </a:p>
        </p:txBody>
      </p:sp>
      <p:sp>
        <p:nvSpPr>
          <p:cNvPr id="14" name="default_name"/>
          <p:cNvSpPr/>
          <p:nvPr/>
        </p:nvSpPr>
        <p:spPr>
          <a:xfrm>
            <a:off x="16106775" y="723900"/>
            <a:ext cx="1238250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события</a:t>
            </a:r>
            <a:endParaRPr lang="en-US" sz="2336" dirty="0"/>
          </a:p>
        </p:txBody>
      </p:sp>
      <p:sp>
        <p:nvSpPr>
          <p:cNvPr id="15" name="-"/>
          <p:cNvSpPr/>
          <p:nvPr/>
        </p:nvSpPr>
        <p:spPr>
          <a:xfrm>
            <a:off x="1028700" y="5705475"/>
            <a:ext cx="360045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Крипто-викенд 
РБК</a:t>
            </a:r>
            <a:endParaRPr lang="en-US" sz="3000" dirty="0"/>
          </a:p>
        </p:txBody>
      </p:sp>
      <p:sp>
        <p:nvSpPr>
          <p:cNvPr id="16" name="Capital Markets ESG-"/>
          <p:cNvSpPr/>
          <p:nvPr/>
        </p:nvSpPr>
        <p:spPr>
          <a:xfrm>
            <a:off x="1028700" y="8315325"/>
            <a:ext cx="360045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Capital Markets
ESG-конгресс</a:t>
            </a:r>
            <a:endParaRPr lang="en-US" sz="3000" dirty="0"/>
          </a:p>
        </p:txBody>
      </p:sp>
      <p:sp>
        <p:nvSpPr>
          <p:cNvPr id="17" name="Tech"/>
          <p:cNvSpPr/>
          <p:nvPr/>
        </p:nvSpPr>
        <p:spPr>
          <a:xfrm>
            <a:off x="5314950" y="8315325"/>
            <a:ext cx="360045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Tech</a:t>
            </a:r>
            <a:endParaRPr lang="en-US" sz="3000" dirty="0"/>
          </a:p>
        </p:txBody>
      </p:sp>
      <p:sp>
        <p:nvSpPr>
          <p:cNvPr id="18" name="HR-"/>
          <p:cNvSpPr/>
          <p:nvPr/>
        </p:nvSpPr>
        <p:spPr>
          <a:xfrm>
            <a:off x="9601200" y="8315325"/>
            <a:ext cx="360045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HR-форум</a:t>
            </a:r>
            <a:endParaRPr lang="en-US" sz="3000" dirty="0"/>
          </a:p>
        </p:txBody>
      </p:sp>
      <p:sp>
        <p:nvSpPr>
          <p:cNvPr id="19" name="Text 7"/>
          <p:cNvSpPr/>
          <p:nvPr/>
        </p:nvSpPr>
        <p:spPr>
          <a:xfrm>
            <a:off x="13887450" y="8315325"/>
            <a:ext cx="360045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Новая экономика</a:t>
            </a:r>
            <a:endParaRPr lang="en-US" sz="3000" dirty="0"/>
          </a:p>
        </p:txBody>
      </p:sp>
      <p:sp>
        <p:nvSpPr>
          <p:cNvPr id="20" name="Text 8"/>
          <p:cNvSpPr/>
          <p:nvPr/>
        </p:nvSpPr>
        <p:spPr>
          <a:xfrm>
            <a:off x="5314950" y="5705475"/>
            <a:ext cx="19716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Спорт</a:t>
            </a:r>
            <a:endParaRPr lang="en-US" sz="3000" dirty="0"/>
          </a:p>
        </p:txBody>
      </p:sp>
      <p:sp>
        <p:nvSpPr>
          <p:cNvPr id="21" name="Text 9"/>
          <p:cNvSpPr/>
          <p:nvPr/>
        </p:nvSpPr>
        <p:spPr>
          <a:xfrm>
            <a:off x="9563100" y="5705475"/>
            <a:ext cx="217170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Банковский
форум</a:t>
            </a:r>
            <a:endParaRPr lang="en-US" sz="3000" dirty="0"/>
          </a:p>
        </p:txBody>
      </p:sp>
      <p:sp>
        <p:nvSpPr>
          <p:cNvPr id="22" name="-weekend"/>
          <p:cNvSpPr/>
          <p:nvPr/>
        </p:nvSpPr>
        <p:spPr>
          <a:xfrm>
            <a:off x="13830300" y="5705475"/>
            <a:ext cx="3076575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Инвест-weekend
РБК</a:t>
            </a:r>
            <a:endParaRPr lang="en-US" sz="3000" dirty="0"/>
          </a:p>
        </p:txBody>
      </p:sp>
      <p:sp>
        <p:nvSpPr>
          <p:cNvPr id="23" name="-"/>
          <p:cNvSpPr/>
          <p:nvPr/>
        </p:nvSpPr>
        <p:spPr>
          <a:xfrm>
            <a:off x="1047750" y="4591050"/>
            <a:ext cx="1724025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февраль-март</a:t>
            </a:r>
            <a:endParaRPr lang="en-US" sz="1875" dirty="0"/>
          </a:p>
        </p:txBody>
      </p:sp>
      <p:sp>
        <p:nvSpPr>
          <p:cNvPr id="24" name="default_name"/>
          <p:cNvSpPr/>
          <p:nvPr/>
        </p:nvSpPr>
        <p:spPr>
          <a:xfrm>
            <a:off x="1095375" y="7419975"/>
            <a:ext cx="113347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сентябрь</a:t>
            </a:r>
            <a:endParaRPr lang="en-US" sz="1875" dirty="0"/>
          </a:p>
        </p:txBody>
      </p:sp>
      <p:sp>
        <p:nvSpPr>
          <p:cNvPr id="25" name="default_name"/>
          <p:cNvSpPr/>
          <p:nvPr/>
        </p:nvSpPr>
        <p:spPr>
          <a:xfrm>
            <a:off x="5314950" y="4591050"/>
            <a:ext cx="609600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март</a:t>
            </a:r>
            <a:endParaRPr lang="en-US" sz="1875" dirty="0"/>
          </a:p>
        </p:txBody>
      </p:sp>
      <p:sp>
        <p:nvSpPr>
          <p:cNvPr id="26" name="default_name"/>
          <p:cNvSpPr/>
          <p:nvPr/>
        </p:nvSpPr>
        <p:spPr>
          <a:xfrm>
            <a:off x="5314950" y="7200900"/>
            <a:ext cx="99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октябрь</a:t>
            </a:r>
            <a:endParaRPr lang="en-US" sz="1875" dirty="0"/>
          </a:p>
        </p:txBody>
      </p:sp>
      <p:sp>
        <p:nvSpPr>
          <p:cNvPr id="27" name="default_name"/>
          <p:cNvSpPr/>
          <p:nvPr/>
        </p:nvSpPr>
        <p:spPr>
          <a:xfrm>
            <a:off x="9601200" y="4591050"/>
            <a:ext cx="876300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апрель</a:t>
            </a:r>
            <a:endParaRPr lang="en-US" sz="1875" dirty="0"/>
          </a:p>
        </p:txBody>
      </p:sp>
      <p:sp>
        <p:nvSpPr>
          <p:cNvPr id="28" name="default_name"/>
          <p:cNvSpPr/>
          <p:nvPr/>
        </p:nvSpPr>
        <p:spPr>
          <a:xfrm>
            <a:off x="9601200" y="7200900"/>
            <a:ext cx="8953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ноябрь</a:t>
            </a:r>
            <a:endParaRPr lang="en-US" sz="1875" dirty="0"/>
          </a:p>
        </p:txBody>
      </p:sp>
      <p:sp>
        <p:nvSpPr>
          <p:cNvPr id="29" name="default_name"/>
          <p:cNvSpPr/>
          <p:nvPr/>
        </p:nvSpPr>
        <p:spPr>
          <a:xfrm>
            <a:off x="13887450" y="4591050"/>
            <a:ext cx="485775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май</a:t>
            </a:r>
            <a:endParaRPr lang="en-US" sz="1875" dirty="0"/>
          </a:p>
        </p:txBody>
      </p:sp>
      <p:sp>
        <p:nvSpPr>
          <p:cNvPr id="30" name="default_name"/>
          <p:cNvSpPr/>
          <p:nvPr/>
        </p:nvSpPr>
        <p:spPr>
          <a:xfrm>
            <a:off x="13887450" y="7200900"/>
            <a:ext cx="10096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декабрь</a:t>
            </a:r>
            <a:endParaRPr lang="en-US" sz="1875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5830550" y="666750"/>
            <a:ext cx="1790700" cy="466725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50" y="828638"/>
            <a:ext cx="304800" cy="304837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666750" y="1971675"/>
            <a:ext cx="15297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Публичные мероприятия</a:t>
            </a:r>
            <a:endParaRPr lang="en-US" sz="6000" dirty="0"/>
          </a:p>
        </p:txBody>
      </p:sp>
      <p:sp>
        <p:nvSpPr>
          <p:cNvPr id="8" name="Weekend"/>
          <p:cNvSpPr/>
          <p:nvPr/>
        </p:nvSpPr>
        <p:spPr>
          <a:xfrm>
            <a:off x="1181100" y="4286250"/>
            <a:ext cx="7324725" cy="3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Инвест Weekend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— мероприятие для частных инвесторов, как начинающих, так и опытных. Обсуждаем стратегии, делимся свежими идеями и общаемся с топовыми экспертами и ведущими РБК Инвестиций. </a:t>
            </a:r>
            <a:br>
              <a:rPr dirty="0"/>
            </a:b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Подробнее — по ссылке.
</a:t>
            </a:r>
            <a:r>
              <a:rPr lang="en-US" sz="1950" b="1" dirty="0">
                <a:solidFill>
                  <a:srgbClr val="303030"/>
                </a:solidFill>
                <a:latin typeface="Graphik RBC LC Bold" pitchFamily="34" charset="0"/>
                <a:ea typeface="Graphik RBC LC Bold" pitchFamily="34" charset="-122"/>
                <a:cs typeface="Graphik RBC LC Bold" pitchFamily="34" charset="-120"/>
              </a:rPr>
              <a:t>Предпринимательский класс — 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площадка, где опытные предприниматели делятся реальными кейсами, стратегиями, инсайтами, а участники задают им вопросы, обсуждают проблемы и вызовы в своем бизнесе.  
</a:t>
            </a:r>
            <a:br>
              <a:rPr dirty="0"/>
            </a:b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Детали читайте тут.</a:t>
            </a:r>
            <a:endParaRPr lang="en-US" sz="1950" dirty="0"/>
          </a:p>
        </p:txBody>
      </p:sp>
      <p:sp>
        <p:nvSpPr>
          <p:cNvPr id="9" name="default_name"/>
          <p:cNvSpPr/>
          <p:nvPr/>
        </p:nvSpPr>
        <p:spPr>
          <a:xfrm>
            <a:off x="16106775" y="723900"/>
            <a:ext cx="1238250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события</a:t>
            </a:r>
            <a:endParaRPr lang="en-US" sz="2336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190875"/>
            <a:ext cx="8820150" cy="5943600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5830550" y="666750"/>
            <a:ext cx="1790700" cy="466725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50" y="828638"/>
            <a:ext cx="304800" cy="304837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1181100" y="3848100"/>
            <a:ext cx="7372350" cy="4676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2625"/>
              </a:lnSpc>
              <a:buSzPct val="100000"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участвует в крупных деловых форумах </a:t>
            </a:r>
            <a:br>
              <a:rPr dirty="0"/>
            </a:b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 стендами, студиями или собственными сессиями, усиливая информационное присутствие событий </a:t>
            </a:r>
            <a:br>
              <a:rPr dirty="0"/>
            </a:b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как на площадке, так и в СМИ.</a:t>
            </a:r>
            <a:br>
              <a:rPr dirty="0"/>
            </a:br>
            <a:br>
              <a:rPr dirty="0"/>
            </a:b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Где РБК — генеральный информационный </a:t>
            </a:r>
            <a:r>
              <a:rPr lang="en-US" sz="2100" dirty="0" err="1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партнер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?
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endParaRPr lang="ru-RU" sz="2100" dirty="0">
              <a:solidFill>
                <a:srgbClr val="303030"/>
              </a:solidFill>
              <a:latin typeface="Graphik RBC LC Regular" pitchFamily="34" charset="0"/>
              <a:ea typeface="Graphik RBC LC Regular" pitchFamily="34" charset="-122"/>
              <a:cs typeface="Graphik RBC LC Regular" pitchFamily="34" charset="-120"/>
            </a:endParaRPr>
          </a:p>
          <a:p>
            <a:pPr algn="l">
              <a:lnSpc>
                <a:spcPts val="2625"/>
              </a:lnSpc>
              <a:buSzPct val="100000"/>
            </a:pPr>
            <a:endParaRPr lang="ru-RU" sz="2100" dirty="0">
              <a:solidFill>
                <a:srgbClr val="303030"/>
              </a:solidFill>
              <a:latin typeface="Graphik RBC LC Regular" pitchFamily="34" charset="0"/>
              <a:ea typeface="Graphik RBC LC Regular" pitchFamily="34" charset="-122"/>
              <a:cs typeface="Graphik RBC LC Regular" pitchFamily="34" charset="-120"/>
            </a:endParaRPr>
          </a:p>
          <a:p>
            <a:pPr algn="l">
              <a:lnSpc>
                <a:spcPts val="2625"/>
              </a:lnSpc>
              <a:buSzPct val="100000"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О возможности интеграции в подобные мероприятия можно прочитать здесь.</a:t>
            </a:r>
            <a:endParaRPr lang="en-US" sz="2100" dirty="0"/>
          </a:p>
        </p:txBody>
      </p:sp>
      <p:sp>
        <p:nvSpPr>
          <p:cNvPr id="8" name="Text 1"/>
          <p:cNvSpPr/>
          <p:nvPr/>
        </p:nvSpPr>
        <p:spPr>
          <a:xfrm>
            <a:off x="695325" y="1971675"/>
            <a:ext cx="1694497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События с партнерством РБК</a:t>
            </a:r>
            <a:endParaRPr lang="en-US" sz="6000" dirty="0"/>
          </a:p>
        </p:txBody>
      </p:sp>
      <p:sp>
        <p:nvSpPr>
          <p:cNvPr id="9" name="default_name"/>
          <p:cNvSpPr/>
          <p:nvPr/>
        </p:nvSpPr>
        <p:spPr>
          <a:xfrm>
            <a:off x="16106775" y="723900"/>
            <a:ext cx="1238250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события</a:t>
            </a:r>
            <a:endParaRPr lang="en-US" sz="2336" dirty="0"/>
          </a:p>
        </p:txBody>
      </p:sp>
      <p:sp>
        <p:nvSpPr>
          <p:cNvPr id="10" name="Text 0">
            <a:extLst>
              <a:ext uri="{FF2B5EF4-FFF2-40B4-BE49-F238E27FC236}">
                <a16:creationId xmlns:a16="http://schemas.microsoft.com/office/drawing/2014/main" id="{2E21010D-7F54-BDF2-E1F3-48E9F8528A74}"/>
              </a:ext>
            </a:extLst>
          </p:cNvPr>
          <p:cNvSpPr/>
          <p:nvPr/>
        </p:nvSpPr>
        <p:spPr>
          <a:xfrm>
            <a:off x="1196598" y="6172847"/>
            <a:ext cx="7372350" cy="12198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625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ПМЭФ
ВЭФ 
«</a:t>
            </a:r>
            <a:r>
              <a:rPr lang="en-US" sz="210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Иннопром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»</a:t>
            </a:r>
            <a:endParaRPr lang="en-US" sz="21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6019800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5830550" y="666750"/>
            <a:ext cx="1790700" cy="466725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50" y="828638"/>
            <a:ext cx="304800" cy="304837"/>
          </a:xfrm>
          <a:prstGeom prst="rect">
            <a:avLst/>
          </a:prstGeom>
        </p:spPr>
      </p:pic>
      <p:sp>
        <p:nvSpPr>
          <p:cNvPr id="7" name="- public talk"/>
          <p:cNvSpPr/>
          <p:nvPr/>
        </p:nvSpPr>
        <p:spPr>
          <a:xfrm>
            <a:off x="1181100" y="3848100"/>
            <a:ext cx="7277100" cy="25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организует под клиента мероприятия любых форматов: бизнес-завтраки, public talk, форумы, интенсивы и другие.
Мы помогаем на каждом этапе — от разработки идеи до ее реализации. Выступаем как организатор или модератор деловой программы. 
</a:t>
            </a:r>
            <a:endParaRPr lang="en-US" sz="2100" dirty="0"/>
          </a:p>
        </p:txBody>
      </p:sp>
      <p:sp>
        <p:nvSpPr>
          <p:cNvPr id="8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Mediascope TV Index Plus (Россия 0+, население 4+), сен.24
</a:t>
            </a:r>
            <a:endParaRPr lang="en-US" sz="1500" dirty="0"/>
          </a:p>
        </p:txBody>
      </p:sp>
      <p:sp>
        <p:nvSpPr>
          <p:cNvPr id="9" name="Text 2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Мероприятия под клиента</a:t>
            </a:r>
            <a:endParaRPr lang="en-US" sz="6000" dirty="0"/>
          </a:p>
        </p:txBody>
      </p:sp>
      <p:sp>
        <p:nvSpPr>
          <p:cNvPr id="10" name="Text 3"/>
          <p:cNvSpPr/>
          <p:nvPr/>
        </p:nvSpPr>
        <p:spPr>
          <a:xfrm>
            <a:off x="1200150" y="8155335"/>
            <a:ext cx="4686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подробнее о событиях под клиента</a:t>
            </a:r>
            <a:endParaRPr lang="en-US" sz="2124" dirty="0"/>
          </a:p>
        </p:txBody>
      </p:sp>
      <p:sp>
        <p:nvSpPr>
          <p:cNvPr id="11" name="default_name"/>
          <p:cNvSpPr/>
          <p:nvPr/>
        </p:nvSpPr>
        <p:spPr>
          <a:xfrm>
            <a:off x="16106775" y="723900"/>
            <a:ext cx="1238250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события</a:t>
            </a:r>
            <a:endParaRPr lang="en-US" sz="2336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828638"/>
            <a:ext cx="304800" cy="304837"/>
          </a:xfrm>
          <a:prstGeom prst="rect">
            <a:avLst/>
          </a:prstGeom>
        </p:spPr>
      </p:pic>
      <p:pic>
        <p:nvPicPr>
          <p:cNvPr id="4" name="Frame 2131327496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6750" y="7381875"/>
            <a:ext cx="8696325" cy="1581150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0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933450" y="7510462"/>
            <a:ext cx="37528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«Недвижимость»</a:t>
            </a:r>
            <a:endParaRPr lang="en-US" sz="2336" dirty="0"/>
          </a:p>
        </p:txBody>
      </p:sp>
      <p:sp>
        <p:nvSpPr>
          <p:cNvPr id="7" name="- 360"/>
          <p:cNvSpPr/>
          <p:nvPr/>
        </p:nvSpPr>
        <p:spPr>
          <a:xfrm>
            <a:off x="666750" y="8420100"/>
            <a:ext cx="8791575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Лайфстайл-проект 360</a:t>
            </a:r>
            <a:endParaRPr lang="en-US" sz="60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5316200" y="666750"/>
            <a:ext cx="2305050" cy="466725"/>
          </a:xfrm>
          <a:prstGeom prst="rect">
            <a:avLst/>
          </a:prstGeom>
        </p:spPr>
      </p:pic>
      <p:pic>
        <p:nvPicPr>
          <p:cNvPr id="4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048750" y="3228975"/>
            <a:ext cx="8801100" cy="5991225"/>
          </a:xfrm>
          <a:prstGeom prst="rect">
            <a:avLst/>
          </a:prstGeom>
        </p:spPr>
      </p:pic>
      <p:pic>
        <p:nvPicPr>
          <p:cNvPr id="5" name="Rectangle 7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50" y="828638"/>
            <a:ext cx="304800" cy="304837"/>
          </a:xfrm>
          <a:prstGeom prst="rect">
            <a:avLst/>
          </a:prstGeom>
        </p:spPr>
      </p:pic>
      <p:sp>
        <p:nvSpPr>
          <p:cNvPr id="7" name="Pro                         -"/>
          <p:cNvSpPr/>
          <p:nvPr/>
        </p:nvSpPr>
        <p:spPr>
          <a:xfrm>
            <a:off x="1181100" y="3848100"/>
            <a:ext cx="7277100" cy="3867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Раз в год на протяжении месяца одна из ключевых тем становится магистральной для всего РБК, получает максимальное освещение на всех площадках и сопровождается громким событием в офлайне.</a:t>
            </a:r>
            <a:br/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это время мы изучаем тему под разными углами, через призму бизнеса, стиля, трендов. В супербоуле задействованы все тематические площадки РБК (Инвестиции, Стиль, Лайф, Тренды, Недвижимость, Pro и т.д.) и все медиа РБК (телеканал, диджитал, газета, журнал, соцсети). </a:t>
            </a:r>
            <a:br/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Контент упаковывается в максимально разные форматы: статьи, программы на телеканале, рейтинги и исследования, фото-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видеосъемки.</a:t>
            </a:r>
            <a:endParaRPr lang="en-US" sz="1800" dirty="0"/>
          </a:p>
        </p:txBody>
      </p:sp>
      <p:sp>
        <p:nvSpPr>
          <p:cNvPr id="8" name="default_name"/>
          <p:cNvSpPr/>
          <p:nvPr/>
        </p:nvSpPr>
        <p:spPr>
          <a:xfrm>
            <a:off x="695325" y="1971675"/>
            <a:ext cx="1694497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Супербоулы</a:t>
            </a:r>
            <a:endParaRPr lang="en-US" sz="6000" dirty="0"/>
          </a:p>
        </p:txBody>
      </p:sp>
      <p:sp>
        <p:nvSpPr>
          <p:cNvPr id="9" name="default_name"/>
          <p:cNvSpPr/>
          <p:nvPr/>
        </p:nvSpPr>
        <p:spPr>
          <a:xfrm>
            <a:off x="15592425" y="723900"/>
            <a:ext cx="1752600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супербоулы</a:t>
            </a:r>
            <a:endParaRPr lang="en-US" sz="2336" dirty="0"/>
          </a:p>
        </p:txBody>
      </p:sp>
      <p:sp>
        <p:nvSpPr>
          <p:cNvPr id="10" name="Text 3"/>
          <p:cNvSpPr/>
          <p:nvPr/>
        </p:nvSpPr>
        <p:spPr>
          <a:xfrm>
            <a:off x="1200150" y="8155335"/>
            <a:ext cx="345757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подробнее о супербоулах</a:t>
            </a:r>
            <a:endParaRPr lang="en-US" sz="2124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sk group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3" name="Rectangle 7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3276600"/>
            <a:ext cx="2667000" cy="2695575"/>
          </a:xfrm>
          <a:prstGeom prst="rect">
            <a:avLst/>
          </a:prstGeom>
        </p:spPr>
      </p:pic>
      <p:pic>
        <p:nvPicPr>
          <p:cNvPr id="5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50" y="6264920"/>
            <a:ext cx="2667000" cy="2695575"/>
          </a:xfrm>
          <a:prstGeom prst="rect">
            <a:avLst/>
          </a:prstGeom>
        </p:spPr>
      </p:pic>
      <p:pic>
        <p:nvPicPr>
          <p:cNvPr id="6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524250" y="3276600"/>
            <a:ext cx="2667000" cy="2695575"/>
          </a:xfrm>
          <a:prstGeom prst="rect">
            <a:avLst/>
          </a:prstGeom>
        </p:spPr>
      </p:pic>
      <p:pic>
        <p:nvPicPr>
          <p:cNvPr id="7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524250" y="6264920"/>
            <a:ext cx="2667000" cy="2695575"/>
          </a:xfrm>
          <a:prstGeom prst="rect">
            <a:avLst/>
          </a:prstGeom>
        </p:spPr>
      </p:pic>
      <p:pic>
        <p:nvPicPr>
          <p:cNvPr id="8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381750" y="3276600"/>
            <a:ext cx="2667000" cy="2695575"/>
          </a:xfrm>
          <a:prstGeom prst="rect">
            <a:avLst/>
          </a:prstGeom>
        </p:spPr>
      </p:pic>
      <p:pic>
        <p:nvPicPr>
          <p:cNvPr id="9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381750" y="6264920"/>
            <a:ext cx="2667000" cy="2695575"/>
          </a:xfrm>
          <a:prstGeom prst="rect">
            <a:avLst/>
          </a:prstGeom>
        </p:spPr>
      </p:pic>
      <p:pic>
        <p:nvPicPr>
          <p:cNvPr id="10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5316200" y="666750"/>
            <a:ext cx="2305050" cy="466725"/>
          </a:xfrm>
          <a:prstGeom prst="rect">
            <a:avLst/>
          </a:prstGeom>
        </p:spPr>
      </p:pic>
      <p:pic>
        <p:nvPicPr>
          <p:cNvPr id="11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66750" y="828638"/>
            <a:ext cx="304800" cy="304837"/>
          </a:xfrm>
          <a:prstGeom prst="rect">
            <a:avLst/>
          </a:prstGeom>
        </p:spPr>
      </p:pic>
      <p:sp>
        <p:nvSpPr>
          <p:cNvPr id="12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Внутренняя дистрибуция</a:t>
            </a:r>
            <a:endParaRPr lang="en-US" sz="6000" dirty="0"/>
          </a:p>
        </p:txBody>
      </p:sp>
      <p:sp>
        <p:nvSpPr>
          <p:cNvPr id="13" name="Text 1"/>
          <p:cNvSpPr/>
          <p:nvPr/>
        </p:nvSpPr>
        <p:spPr>
          <a:xfrm>
            <a:off x="6686550" y="3600450"/>
            <a:ext cx="2567156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20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Видеоанонсы </a:t>
            </a:r>
            <a:br/>
            <a:r>
              <a:rPr lang="en-US" sz="20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телеканале </a:t>
            </a:r>
            <a:br/>
            <a:r>
              <a:rPr lang="en-US" sz="20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в диджитале
(соцсети)</a:t>
            </a:r>
            <a:endParaRPr lang="en-US" sz="2025" dirty="0"/>
          </a:p>
        </p:txBody>
      </p:sp>
      <p:sp>
        <p:nvSpPr>
          <p:cNvPr id="14" name="-"/>
          <p:cNvSpPr/>
          <p:nvPr/>
        </p:nvSpPr>
        <p:spPr>
          <a:xfrm>
            <a:off x="3829050" y="6534150"/>
            <a:ext cx="2295525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20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Анонсы 
в журнале, газете, телеграм-каналах
</a:t>
            </a:r>
            <a:endParaRPr lang="en-US" sz="2025" dirty="0"/>
          </a:p>
        </p:txBody>
      </p:sp>
      <p:sp>
        <p:nvSpPr>
          <p:cNvPr id="15" name="Text 3"/>
          <p:cNvSpPr/>
          <p:nvPr/>
        </p:nvSpPr>
        <p:spPr>
          <a:xfrm>
            <a:off x="3829050" y="3600450"/>
            <a:ext cx="2567156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20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Имиджевые витрины </a:t>
            </a:r>
            <a:br/>
            <a:r>
              <a:rPr lang="en-US" sz="20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 материалами </a:t>
            </a:r>
            <a:br/>
            <a:r>
              <a:rPr lang="en-US" sz="20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проекта </a:t>
            </a:r>
            <a:br/>
            <a:r>
              <a:rPr lang="en-US" sz="20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главной РБК</a:t>
            </a:r>
            <a:endParaRPr lang="en-US" sz="2025" dirty="0"/>
          </a:p>
        </p:txBody>
      </p:sp>
      <p:sp>
        <p:nvSpPr>
          <p:cNvPr id="16" name="Text 4"/>
          <p:cNvSpPr/>
          <p:nvPr/>
        </p:nvSpPr>
        <p:spPr>
          <a:xfrm>
            <a:off x="971550" y="6534150"/>
            <a:ext cx="2257425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20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Анонсы материалов </a:t>
            </a:r>
            <a:br/>
            <a:r>
              <a:rPr lang="en-US" sz="20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главной 
и новостных РБК
</a:t>
            </a:r>
            <a:endParaRPr lang="en-US" sz="2025" dirty="0"/>
          </a:p>
        </p:txBody>
      </p:sp>
      <p:sp>
        <p:nvSpPr>
          <p:cNvPr id="17" name="Text 5"/>
          <p:cNvSpPr/>
          <p:nvPr/>
        </p:nvSpPr>
        <p:spPr>
          <a:xfrm>
            <a:off x="6686550" y="6534150"/>
            <a:ext cx="2567156" cy="695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20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Баннеры 
на телеканале </a:t>
            </a:r>
            <a:br/>
            <a:r>
              <a:rPr lang="en-US" sz="20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в диджитале</a:t>
            </a:r>
            <a:endParaRPr lang="en-US" sz="2025" dirty="0"/>
          </a:p>
        </p:txBody>
      </p:sp>
      <p:sp>
        <p:nvSpPr>
          <p:cNvPr id="18" name="-"/>
          <p:cNvSpPr/>
          <p:nvPr/>
        </p:nvSpPr>
        <p:spPr>
          <a:xfrm>
            <a:off x="1009650" y="3600450"/>
            <a:ext cx="2181225" cy="1724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20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Кросс-анонсы </a:t>
            </a:r>
            <a:br/>
            <a:r>
              <a:rPr lang="en-US" sz="20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тематических площадках (кнопки, брендирование, </a:t>
            </a:r>
            <a:br/>
            <a:r>
              <a:rPr lang="en-US" sz="20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анонсы материалов)</a:t>
            </a:r>
            <a:endParaRPr lang="en-US" sz="2025" dirty="0"/>
          </a:p>
        </p:txBody>
      </p:sp>
      <p:sp>
        <p:nvSpPr>
          <p:cNvPr id="19" name="default_name"/>
          <p:cNvSpPr/>
          <p:nvPr/>
        </p:nvSpPr>
        <p:spPr>
          <a:xfrm>
            <a:off x="15592425" y="723900"/>
            <a:ext cx="1752600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супербоулы</a:t>
            </a:r>
            <a:endParaRPr lang="en-US" sz="2336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sk group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3" name="Rectangle 7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3276600"/>
            <a:ext cx="2667000" cy="2695575"/>
          </a:xfrm>
          <a:prstGeom prst="rect">
            <a:avLst/>
          </a:prstGeom>
        </p:spPr>
      </p:pic>
      <p:pic>
        <p:nvPicPr>
          <p:cNvPr id="5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50" y="6264920"/>
            <a:ext cx="2667000" cy="2695575"/>
          </a:xfrm>
          <a:prstGeom prst="rect">
            <a:avLst/>
          </a:prstGeom>
        </p:spPr>
      </p:pic>
      <p:pic>
        <p:nvPicPr>
          <p:cNvPr id="6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524250" y="3276600"/>
            <a:ext cx="2667000" cy="2695575"/>
          </a:xfrm>
          <a:prstGeom prst="rect">
            <a:avLst/>
          </a:prstGeom>
        </p:spPr>
      </p:pic>
      <p:pic>
        <p:nvPicPr>
          <p:cNvPr id="7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524250" y="6264920"/>
            <a:ext cx="2667000" cy="2695575"/>
          </a:xfrm>
          <a:prstGeom prst="rect">
            <a:avLst/>
          </a:prstGeom>
        </p:spPr>
      </p:pic>
      <p:pic>
        <p:nvPicPr>
          <p:cNvPr id="8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381750" y="3276600"/>
            <a:ext cx="2667000" cy="2695575"/>
          </a:xfrm>
          <a:prstGeom prst="rect">
            <a:avLst/>
          </a:prstGeom>
        </p:spPr>
      </p:pic>
      <p:pic>
        <p:nvPicPr>
          <p:cNvPr id="9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5316200" y="666750"/>
            <a:ext cx="2305050" cy="466725"/>
          </a:xfrm>
          <a:prstGeom prst="rect">
            <a:avLst/>
          </a:prstGeom>
        </p:spPr>
      </p:pic>
      <p:pic>
        <p:nvPicPr>
          <p:cNvPr id="10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666750" y="828638"/>
            <a:ext cx="304800" cy="304837"/>
          </a:xfrm>
          <a:prstGeom prst="rect">
            <a:avLst/>
          </a:prstGeom>
        </p:spPr>
      </p:pic>
      <p:sp>
        <p:nvSpPr>
          <p:cNvPr id="11" name="Text 0"/>
          <p:cNvSpPr/>
          <p:nvPr/>
        </p:nvSpPr>
        <p:spPr>
          <a:xfrm>
            <a:off x="695325" y="1971675"/>
            <a:ext cx="1694497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Внешняя дистрибуция</a:t>
            </a:r>
            <a:endParaRPr lang="en-US" sz="6000" dirty="0"/>
          </a:p>
        </p:txBody>
      </p:sp>
      <p:sp>
        <p:nvSpPr>
          <p:cNvPr id="12" name="indoor outdoor"/>
          <p:cNvSpPr/>
          <p:nvPr/>
        </p:nvSpPr>
        <p:spPr>
          <a:xfrm>
            <a:off x="3762375" y="6591300"/>
            <a:ext cx="2567156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20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Наружная реклама (indoor, outdoor)</a:t>
            </a:r>
            <a:endParaRPr lang="en-US" sz="2025" dirty="0"/>
          </a:p>
        </p:txBody>
      </p:sp>
      <p:sp>
        <p:nvSpPr>
          <p:cNvPr id="13" name="Text 2"/>
          <p:cNvSpPr/>
          <p:nvPr/>
        </p:nvSpPr>
        <p:spPr>
          <a:xfrm>
            <a:off x="903940" y="3600450"/>
            <a:ext cx="2567156" cy="146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20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Коллаборации  </a:t>
            </a:r>
            <a:br/>
            <a:r>
              <a:rPr lang="en-US" sz="20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спецпроекты (например, </a:t>
            </a:r>
            <a:br/>
            <a:r>
              <a:rPr lang="en-US" sz="20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специальный напиток </a:t>
            </a:r>
            <a:br/>
            <a:r>
              <a:rPr lang="en-US" sz="20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кофейне / мерч)</a:t>
            </a:r>
            <a:endParaRPr lang="en-US" sz="2025" dirty="0"/>
          </a:p>
        </p:txBody>
      </p:sp>
      <p:sp>
        <p:nvSpPr>
          <p:cNvPr id="14" name="-"/>
          <p:cNvSpPr/>
          <p:nvPr/>
        </p:nvSpPr>
        <p:spPr>
          <a:xfrm>
            <a:off x="3762375" y="3600450"/>
            <a:ext cx="2352675" cy="146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20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Публикации </a:t>
            </a:r>
            <a:br/>
            <a:r>
              <a:rPr lang="en-US" sz="20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соцсетях (телеграм-каналы, инфлюенсеры, блогеры, новые медиа)</a:t>
            </a:r>
            <a:endParaRPr lang="en-US" sz="2025" dirty="0"/>
          </a:p>
        </p:txBody>
      </p:sp>
      <p:sp>
        <p:nvSpPr>
          <p:cNvPr id="15" name="Text 4"/>
          <p:cNvSpPr/>
          <p:nvPr/>
        </p:nvSpPr>
        <p:spPr>
          <a:xfrm>
            <a:off x="971550" y="6591300"/>
            <a:ext cx="2567156" cy="695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20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Публикации </a:t>
            </a:r>
            <a:br/>
            <a:r>
              <a:rPr lang="en-US" sz="20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классических </a:t>
            </a:r>
            <a:br/>
            <a:r>
              <a:rPr lang="en-US" sz="20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медиа</a:t>
            </a:r>
            <a:endParaRPr lang="en-US" sz="2025" dirty="0"/>
          </a:p>
        </p:txBody>
      </p:sp>
      <p:sp>
        <p:nvSpPr>
          <p:cNvPr id="16" name="Text 5"/>
          <p:cNvSpPr/>
          <p:nvPr/>
        </p:nvSpPr>
        <p:spPr>
          <a:xfrm>
            <a:off x="6619875" y="3600450"/>
            <a:ext cx="2085975" cy="695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20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Сюжеты </a:t>
            </a:r>
            <a:br/>
            <a:r>
              <a:rPr lang="en-US" sz="20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 мероприятии </a:t>
            </a:r>
            <a:br/>
            <a:r>
              <a:rPr lang="en-US" sz="20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телеканалах</a:t>
            </a:r>
            <a:endParaRPr lang="en-US" sz="2025" dirty="0"/>
          </a:p>
        </p:txBody>
      </p:sp>
      <p:sp>
        <p:nvSpPr>
          <p:cNvPr id="17" name="default_name"/>
          <p:cNvSpPr/>
          <p:nvPr/>
        </p:nvSpPr>
        <p:spPr>
          <a:xfrm>
            <a:off x="15592425" y="723900"/>
            <a:ext cx="1752600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супербоулы</a:t>
            </a:r>
            <a:endParaRPr lang="en-US" sz="2336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5524500" cy="5686425"/>
          </a:xfrm>
          <a:prstGeom prst="rect">
            <a:avLst/>
          </a:prstGeom>
        </p:spPr>
      </p:pic>
      <p:pic>
        <p:nvPicPr>
          <p:cNvPr id="3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381750" y="3276600"/>
            <a:ext cx="5524500" cy="5686425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096750" y="3276600"/>
            <a:ext cx="5524500" cy="5686425"/>
          </a:xfrm>
          <a:prstGeom prst="rect">
            <a:avLst/>
          </a:prstGeom>
        </p:spPr>
      </p:pic>
      <p:pic>
        <p:nvPicPr>
          <p:cNvPr id="5" name="1-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505825" y="3752850"/>
            <a:ext cx="1276350" cy="1276350"/>
          </a:xfrm>
          <a:prstGeom prst="rect">
            <a:avLst/>
          </a:prstGeom>
        </p:spPr>
      </p:pic>
      <p:pic>
        <p:nvPicPr>
          <p:cNvPr id="7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316200" y="666750"/>
            <a:ext cx="2305050" cy="466725"/>
          </a:xfrm>
          <a:prstGeom prst="rect">
            <a:avLst/>
          </a:prstGeom>
        </p:spPr>
      </p:pic>
      <p:pic>
        <p:nvPicPr>
          <p:cNvPr id="8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6750" y="828638"/>
            <a:ext cx="304800" cy="304837"/>
          </a:xfrm>
          <a:prstGeom prst="rect">
            <a:avLst/>
          </a:prstGeom>
        </p:spPr>
      </p:pic>
      <p:pic>
        <p:nvPicPr>
          <p:cNvPr id="9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2371725" y="3743325"/>
            <a:ext cx="2114550" cy="1285875"/>
          </a:xfrm>
          <a:prstGeom prst="rect">
            <a:avLst/>
          </a:prstGeom>
        </p:spPr>
      </p:pic>
      <p:sp>
        <p:nvSpPr>
          <p:cNvPr id="11" name="2025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Расписание </a:t>
            </a:r>
            <a:r>
              <a:rPr lang="en-US" sz="6000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супербоулов</a:t>
            </a: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202</a:t>
            </a: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endParaRPr lang="en-US" sz="6000" dirty="0"/>
          </a:p>
        </p:txBody>
      </p:sp>
      <p:sp>
        <p:nvSpPr>
          <p:cNvPr id="12" name="-         100   1000"/>
          <p:cNvSpPr/>
          <p:nvPr/>
        </p:nvSpPr>
        <p:spPr>
          <a:xfrm>
            <a:off x="1019175" y="5457825"/>
            <a:ext cx="5114925" cy="405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протяжении месяца РБК исследует тему российского виноделия и винной культуры 
на всех своих площадках, каждая из них раскрывает ее через собственную экспертизу. 
Кульминация — офлайн-мероприятия, </a:t>
            </a:r>
            <a:br/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том числе масштабный винный салон, </a:t>
            </a:r>
            <a:br/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где более 100 виноделов представят 1000 вин, которые вошли в первый совместный </a:t>
            </a:r>
            <a:br/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«Гид по российским винам» Артура Саркисяна и РБК.
</a:t>
            </a:r>
            <a:endParaRPr lang="en-US" sz="1725" dirty="0"/>
          </a:p>
        </p:txBody>
      </p:sp>
      <p:sp>
        <p:nvSpPr>
          <p:cNvPr id="13" name="A-list"/>
          <p:cNvSpPr/>
          <p:nvPr/>
        </p:nvSpPr>
        <p:spPr>
          <a:xfrm>
            <a:off x="6772275" y="5457825"/>
            <a:ext cx="4972050" cy="405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Библиотека людей и идей, которые меняют мир и делают его лучше. Проект включает в себя кейсы визионеров, статьи на тему визионерства, эфиры </a:t>
            </a:r>
            <a:br/>
            <a: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телеканале и большое ежегодное событие, где мы собираем светский A-list</a:t>
            </a:r>
            <a:br/>
            <a: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вместе с гостями чествуем визионеров.
</a:t>
            </a:r>
            <a:endParaRPr lang="en-US" sz="1875" dirty="0"/>
          </a:p>
        </p:txBody>
      </p:sp>
      <p:sp>
        <p:nvSpPr>
          <p:cNvPr id="15" name="default_name"/>
          <p:cNvSpPr/>
          <p:nvPr/>
        </p:nvSpPr>
        <p:spPr>
          <a:xfrm>
            <a:off x="15592425" y="723900"/>
            <a:ext cx="1752600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супербоулы</a:t>
            </a:r>
            <a:endParaRPr lang="en-US" sz="2336" dirty="0"/>
          </a:p>
        </p:txBody>
      </p:sp>
      <p:sp>
        <p:nvSpPr>
          <p:cNvPr id="17" name="Fashion Review    - -">
            <a:extLst>
              <a:ext uri="{FF2B5EF4-FFF2-40B4-BE49-F238E27FC236}">
                <a16:creationId xmlns:a16="http://schemas.microsoft.com/office/drawing/2014/main" id="{A27817AB-7644-8863-06DC-3323EA961307}"/>
              </a:ext>
            </a:extLst>
          </p:cNvPr>
          <p:cNvSpPr/>
          <p:nvPr/>
        </p:nvSpPr>
        <p:spPr>
          <a:xfrm>
            <a:off x="12439650" y="5457825"/>
            <a:ext cx="4972050" cy="405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ru-RU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протяжении месяца РБК исследует тему комплексного благополучия </a:t>
            </a:r>
            <a:b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</a:br>
            <a:r>
              <a:rPr lang="ru-RU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стратегии улучшения качества жизни </a:t>
            </a:r>
            <a:b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</a:br>
            <a:r>
              <a:rPr lang="ru-RU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всех площадках, каждая из них раскрывает ее через собственную экспертизу.  Кульминация — масштабное мероприятие, посвященное </a:t>
            </a:r>
            <a: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wellbeing-</a:t>
            </a:r>
            <a:r>
              <a:rPr lang="ru-RU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индустрии и ее участникам. </a:t>
            </a:r>
            <a:endParaRPr lang="en-US" sz="1875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023E498-701D-DEE4-96A8-6C10A9E5629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238539" y="3806348"/>
            <a:ext cx="3381620" cy="1099027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828638"/>
            <a:ext cx="304800" cy="304837"/>
          </a:xfrm>
          <a:prstGeom prst="rect">
            <a:avLst/>
          </a:prstGeom>
        </p:spPr>
      </p:pic>
      <p:pic>
        <p:nvPicPr>
          <p:cNvPr id="4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53294" y="828675"/>
            <a:ext cx="742950" cy="30480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666750" y="4581525"/>
            <a:ext cx="9829800" cy="17716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Давайте сотрудничать! </a:t>
            </a:r>
            <a:br/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Заполните бриф</a:t>
            </a:r>
            <a:endParaRPr lang="en-US" sz="6000" dirty="0"/>
          </a:p>
        </p:txBody>
      </p:sp>
      <p:sp>
        <p:nvSpPr>
          <p:cNvPr id="6" name="Text 1"/>
          <p:cNvSpPr/>
          <p:nvPr/>
        </p:nvSpPr>
        <p:spPr>
          <a:xfrm>
            <a:off x="666750" y="7658100"/>
            <a:ext cx="8401050" cy="13049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8333"/>
              </a:lnSpc>
              <a:buNone/>
            </a:pPr>
            <a:r>
              <a:rPr lang="en-US" sz="1875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Вся информация, представленная в данной презентации, является собственностью медиахолдинга РБК, использование без письменного согласия правообладателем как полностью, так и частично будет считаться нарушением авторского права.</a:t>
            </a:r>
            <a:endParaRPr lang="en-US" sz="18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3034</Words>
  <Application>Microsoft Macintosh PowerPoint</Application>
  <PresentationFormat>Произвольный</PresentationFormat>
  <Paragraphs>422</Paragraphs>
  <Slides>52</Slides>
  <Notes>52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60" baseType="lpstr">
      <vt:lpstr>Arial</vt:lpstr>
      <vt:lpstr>Graphik RBC LC Bold</vt:lpstr>
      <vt:lpstr>Graphik RBC LC Light Italic</vt:lpstr>
      <vt:lpstr>Graphik RBC LC Medium</vt:lpstr>
      <vt:lpstr>Graphik RBC LC Regular</vt:lpstr>
      <vt:lpstr>Graphik RBC LC Regular Italic</vt:lpstr>
      <vt:lpstr>Graphik RBC LC Semibold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Абираева Мария</cp:lastModifiedBy>
  <cp:revision>12</cp:revision>
  <dcterms:created xsi:type="dcterms:W3CDTF">2026-04-23T09:58:14Z</dcterms:created>
  <dcterms:modified xsi:type="dcterms:W3CDTF">2026-07-03T11:16:43Z</dcterms:modified>
</cp:coreProperties>
</file>