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306" r:id="rId4"/>
    <p:sldId id="259" r:id="rId5"/>
    <p:sldId id="260" r:id="rId6"/>
    <p:sldId id="307" r:id="rId7"/>
    <p:sldId id="262" r:id="rId8"/>
    <p:sldId id="263" r:id="rId9"/>
    <p:sldId id="264" r:id="rId10"/>
    <p:sldId id="265" r:id="rId11"/>
    <p:sldId id="266" r:id="rId12"/>
    <p:sldId id="267" r:id="rId13"/>
    <p:sldId id="308" r:id="rId14"/>
    <p:sldId id="269" r:id="rId15"/>
    <p:sldId id="314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392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240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899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1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4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6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hyperlink" Target="https://www.rbc.ru/industri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hyperlink" Target="https://nextcloud.rbc.ru/s/obxBZjSG3apEF7e" TargetMode="External"/><Relationship Id="rId5" Type="http://schemas.openxmlformats.org/officeDocument/2006/relationships/image" Target="../media/image34.sv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40.svg"/><Relationship Id="rId7" Type="http://schemas.openxmlformats.org/officeDocument/2006/relationships/image" Target="../media/image36.svg"/><Relationship Id="rId12" Type="http://schemas.openxmlformats.org/officeDocument/2006/relationships/hyperlink" Target="https://nextcloud.rbc.ru/s/xdbT96x5pJCN4o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hyperlink" Target="https://www.rbc.ru/life" TargetMode="External"/><Relationship Id="rId5" Type="http://schemas.openxmlformats.org/officeDocument/2006/relationships/image" Target="../media/image42.svg"/><Relationship Id="rId10" Type="http://schemas.openxmlformats.org/officeDocument/2006/relationships/image" Target="../media/image39.svg"/><Relationship Id="rId4" Type="http://schemas.openxmlformats.org/officeDocument/2006/relationships/image" Target="../media/image41.svg"/><Relationship Id="rId9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44.svg"/><Relationship Id="rId7" Type="http://schemas.openxmlformats.org/officeDocument/2006/relationships/image" Target="../media/image36.svg"/><Relationship Id="rId12" Type="http://schemas.openxmlformats.org/officeDocument/2006/relationships/hyperlink" Target="https://style.rbc.r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hyperlink" Target="https://nextcloud.rbc.ru/s/Ha98AA6KwDXRGcE" TargetMode="External"/><Relationship Id="rId5" Type="http://schemas.openxmlformats.org/officeDocument/2006/relationships/image" Target="../media/image46.svg"/><Relationship Id="rId10" Type="http://schemas.openxmlformats.org/officeDocument/2006/relationships/image" Target="../media/image39.svg"/><Relationship Id="rId4" Type="http://schemas.openxmlformats.org/officeDocument/2006/relationships/image" Target="../media/image45.svg"/><Relationship Id="rId9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svg"/><Relationship Id="rId7" Type="http://schemas.openxmlformats.org/officeDocument/2006/relationships/image" Target="../media/image39.svg"/><Relationship Id="rId12" Type="http://schemas.openxmlformats.org/officeDocument/2006/relationships/hyperlink" Target="https://trends.rbc.ru/trend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svg"/><Relationship Id="rId11" Type="http://schemas.openxmlformats.org/officeDocument/2006/relationships/hyperlink" Target="https://nextcloud.rbc.ru/s/yo88G23opmiNjFy" TargetMode="External"/><Relationship Id="rId5" Type="http://schemas.openxmlformats.org/officeDocument/2006/relationships/image" Target="../media/image50.svg"/><Relationship Id="rId10" Type="http://schemas.openxmlformats.org/officeDocument/2006/relationships/image" Target="../media/image37.svg"/><Relationship Id="rId4" Type="http://schemas.openxmlformats.org/officeDocument/2006/relationships/image" Target="../media/image49.svg"/><Relationship Id="rId9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5" Type="http://schemas.openxmlformats.org/officeDocument/2006/relationships/image" Target="../media/image52.svg"/><Relationship Id="rId4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3.sv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4" Type="http://schemas.openxmlformats.org/officeDocument/2006/relationships/image" Target="../media/image54.svg"/><Relationship Id="rId9" Type="http://schemas.openxmlformats.org/officeDocument/2006/relationships/hyperlink" Target="https://t.me/rbc_new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59.png"/><Relationship Id="rId7" Type="http://schemas.openxmlformats.org/officeDocument/2006/relationships/image" Target="../media/image6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57.svg"/><Relationship Id="rId4" Type="http://schemas.openxmlformats.org/officeDocument/2006/relationships/image" Target="../media/image60.svg"/><Relationship Id="rId9" Type="http://schemas.openxmlformats.org/officeDocument/2006/relationships/image" Target="../media/image6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5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66.png"/><Relationship Id="rId7" Type="http://schemas.openxmlformats.org/officeDocument/2006/relationships/image" Target="../media/image6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svg"/><Relationship Id="rId4" Type="http://schemas.openxmlformats.org/officeDocument/2006/relationships/image" Target="../media/image36.svg"/><Relationship Id="rId9" Type="http://schemas.openxmlformats.org/officeDocument/2006/relationships/hyperlink" Target="https://specialists.ru/?t=finansy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specialists.ru/tanakan-vsemu-golova/" TargetMode="External"/><Relationship Id="rId3" Type="http://schemas.openxmlformats.org/officeDocument/2006/relationships/image" Target="../media/image71.png"/><Relationship Id="rId7" Type="http://schemas.openxmlformats.org/officeDocument/2006/relationships/hyperlink" Target="https://stopvirus.rbc.ru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svg"/><Relationship Id="rId5" Type="http://schemas.openxmlformats.org/officeDocument/2006/relationships/image" Target="../media/image36.sv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stada-healthcheck.rbc.ru/" TargetMode="External"/><Relationship Id="rId3" Type="http://schemas.openxmlformats.org/officeDocument/2006/relationships/image" Target="../media/image74.png"/><Relationship Id="rId7" Type="http://schemas.openxmlformats.org/officeDocument/2006/relationships/hyperlink" Target="http://healthinvitro.rbc.ru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svg"/><Relationship Id="rId5" Type="http://schemas.openxmlformats.org/officeDocument/2006/relationships/image" Target="../media/image36.sv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IzY1G1rFY0M" TargetMode="External"/><Relationship Id="rId3" Type="http://schemas.openxmlformats.org/officeDocument/2006/relationships/image" Target="../media/image76.png"/><Relationship Id="rId7" Type="http://schemas.openxmlformats.org/officeDocument/2006/relationships/hyperlink" Target="https://www.youtube.com/watch?v=Q81vlQULLN4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svg"/><Relationship Id="rId5" Type="http://schemas.openxmlformats.org/officeDocument/2006/relationships/image" Target="../media/image36.svg"/><Relationship Id="rId4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5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svg"/><Relationship Id="rId4" Type="http://schemas.openxmlformats.org/officeDocument/2006/relationships/image" Target="../media/image3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7" Type="http://schemas.openxmlformats.org/officeDocument/2006/relationships/hyperlink" Target="https://pik.rbc.ru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36.sv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svg"/><Relationship Id="rId7" Type="http://schemas.openxmlformats.org/officeDocument/2006/relationships/hyperlink" Target="http://mypain.pink.rbc.r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79.svg"/><Relationship Id="rId4" Type="http://schemas.openxmlformats.org/officeDocument/2006/relationships/image" Target="../media/image3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7" Type="http://schemas.openxmlformats.org/officeDocument/2006/relationships/hyperlink" Target="https://memini.rbc.r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36.svg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5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svg"/><Relationship Id="rId3" Type="http://schemas.openxmlformats.org/officeDocument/2006/relationships/image" Target="../media/image87.svg"/><Relationship Id="rId7" Type="http://schemas.openxmlformats.org/officeDocument/2006/relationships/image" Target="../media/image91.png"/><Relationship Id="rId12" Type="http://schemas.openxmlformats.org/officeDocument/2006/relationships/image" Target="../media/image96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svg"/><Relationship Id="rId11" Type="http://schemas.openxmlformats.org/officeDocument/2006/relationships/image" Target="../media/image95.jpeg"/><Relationship Id="rId5" Type="http://schemas.openxmlformats.org/officeDocument/2006/relationships/image" Target="../media/image89.svg"/><Relationship Id="rId10" Type="http://schemas.openxmlformats.org/officeDocument/2006/relationships/image" Target="../media/image94.jpeg"/><Relationship Id="rId4" Type="http://schemas.openxmlformats.org/officeDocument/2006/relationships/image" Target="../media/image88.svg"/><Relationship Id="rId9" Type="http://schemas.openxmlformats.org/officeDocument/2006/relationships/image" Target="../media/image93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97.svg"/><Relationship Id="rId7" Type="http://schemas.openxmlformats.org/officeDocument/2006/relationships/image" Target="../media/image96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jpeg"/><Relationship Id="rId5" Type="http://schemas.openxmlformats.org/officeDocument/2006/relationships/image" Target="../media/image99.png"/><Relationship Id="rId10" Type="http://schemas.openxmlformats.org/officeDocument/2006/relationships/hyperlink" Target="https://nextcloud.rbc.ru/s/jSabf5r7JacF3Hp" TargetMode="External"/><Relationship Id="rId4" Type="http://schemas.openxmlformats.org/officeDocument/2006/relationships/image" Target="../media/image98.png"/><Relationship Id="rId9" Type="http://schemas.openxmlformats.org/officeDocument/2006/relationships/hyperlink" Target="https://nextcloud.rbc.ru/s/NLNn5kzbmgMb9sy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en5rgkWtpFqwAfm" TargetMode="External"/><Relationship Id="rId3" Type="http://schemas.openxmlformats.org/officeDocument/2006/relationships/image" Target="../media/image100.svg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MedLB2LayY2JskC" TargetMode="External"/><Relationship Id="rId3" Type="http://schemas.openxmlformats.org/officeDocument/2006/relationships/image" Target="../media/image102.svg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104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svg"/><Relationship Id="rId3" Type="http://schemas.openxmlformats.org/officeDocument/2006/relationships/image" Target="../media/image105.svg"/><Relationship Id="rId7" Type="http://schemas.openxmlformats.org/officeDocument/2006/relationships/image" Target="../media/image107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106.svg"/><Relationship Id="rId10" Type="http://schemas.openxmlformats.org/officeDocument/2006/relationships/hyperlink" Target="https://docs.google.com/spreadsheets/d/1VW5mzlqjzQIoJHmpzjazPi6lYLnFQWk9EI-NYdc5fX4/edit?gid=104358263#gid=104358263" TargetMode="External"/><Relationship Id="rId4" Type="http://schemas.openxmlformats.org/officeDocument/2006/relationships/image" Target="../media/image96.svg"/><Relationship Id="rId9" Type="http://schemas.openxmlformats.org/officeDocument/2006/relationships/hyperlink" Target="https://nextcloud.rbc.ru/s/7pmnaYM97wfxASR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105.svg"/><Relationship Id="rId4" Type="http://schemas.openxmlformats.org/officeDocument/2006/relationships/image" Target="../media/image110.png"/><Relationship Id="rId9" Type="http://schemas.openxmlformats.org/officeDocument/2006/relationships/image" Target="../media/image96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gRjXwrRaTq2ZGFy" TargetMode="External"/><Relationship Id="rId3" Type="http://schemas.openxmlformats.org/officeDocument/2006/relationships/image" Target="../media/image96.svg"/><Relationship Id="rId7" Type="http://schemas.openxmlformats.org/officeDocument/2006/relationships/image" Target="../media/image108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6.png"/><Relationship Id="rId4" Type="http://schemas.openxmlformats.org/officeDocument/2006/relationships/image" Target="../media/image105.svg"/><Relationship Id="rId9" Type="http://schemas.openxmlformats.org/officeDocument/2006/relationships/hyperlink" Target="https://docs.google.com/spreadsheets/d/1VW5mzlqjzQIoJHmpzjazPi6lYLnFQWk9EI-NYdc5fX4/edit?gid=0#gid=0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5.png"/><Relationship Id="rId4" Type="http://schemas.openxmlformats.org/officeDocument/2006/relationships/image" Target="../media/image105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BERw4LwaK53yBaC" TargetMode="External"/><Relationship Id="rId3" Type="http://schemas.openxmlformats.org/officeDocument/2006/relationships/image" Target="../media/image96.svg"/><Relationship Id="rId7" Type="http://schemas.openxmlformats.org/officeDocument/2006/relationships/image" Target="../media/image117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5" Type="http://schemas.openxmlformats.org/officeDocument/2006/relationships/image" Target="../media/image116.png"/><Relationship Id="rId4" Type="http://schemas.openxmlformats.org/officeDocument/2006/relationships/image" Target="../media/image105.svg"/><Relationship Id="rId9" Type="http://schemas.openxmlformats.org/officeDocument/2006/relationships/hyperlink" Target="https://docs.google.com/spreadsheets/d/1VW5mzlqjzQIoJHmpzjazPi6lYLnFQWk9EI-NYdc5fX4/edit?gid=1235514688#gid=1235514688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05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svg"/><Relationship Id="rId3" Type="http://schemas.openxmlformats.org/officeDocument/2006/relationships/image" Target="../media/image119.svg"/><Relationship Id="rId7" Type="http://schemas.openxmlformats.org/officeDocument/2006/relationships/image" Target="../media/image123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svg"/><Relationship Id="rId11" Type="http://schemas.openxmlformats.org/officeDocument/2006/relationships/image" Target="../media/image105.svg"/><Relationship Id="rId5" Type="http://schemas.openxmlformats.org/officeDocument/2006/relationships/image" Target="../media/image121.svg"/><Relationship Id="rId10" Type="http://schemas.openxmlformats.org/officeDocument/2006/relationships/image" Target="../media/image96.svg"/><Relationship Id="rId4" Type="http://schemas.openxmlformats.org/officeDocument/2006/relationships/image" Target="../media/image120.svg"/><Relationship Id="rId9" Type="http://schemas.openxmlformats.org/officeDocument/2006/relationships/image" Target="../media/image125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104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8GjLEmz3E3Dw3dY" TargetMode="External"/><Relationship Id="rId3" Type="http://schemas.openxmlformats.org/officeDocument/2006/relationships/image" Target="../media/image126.svg"/><Relationship Id="rId7" Type="http://schemas.openxmlformats.org/officeDocument/2006/relationships/image" Target="../media/image96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svg"/><Relationship Id="rId5" Type="http://schemas.openxmlformats.org/officeDocument/2006/relationships/image" Target="../media/image99.png"/><Relationship Id="rId4" Type="http://schemas.openxmlformats.org/officeDocument/2006/relationships/image" Target="../media/image1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vents.rbc.ru/%20" TargetMode="External"/><Relationship Id="rId5" Type="http://schemas.openxmlformats.org/officeDocument/2006/relationships/image" Target="../media/image128.svg"/><Relationship Id="rId4" Type="http://schemas.openxmlformats.org/officeDocument/2006/relationships/image" Target="../media/image96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DdyJ3zmGkqeAgwA" TargetMode="External"/><Relationship Id="rId3" Type="http://schemas.openxmlformats.org/officeDocument/2006/relationships/image" Target="../media/image130.svg"/><Relationship Id="rId7" Type="http://schemas.openxmlformats.org/officeDocument/2006/relationships/image" Target="../media/image128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3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xgJi39P8mPaFzJ6" TargetMode="External"/><Relationship Id="rId3" Type="http://schemas.openxmlformats.org/officeDocument/2006/relationships/image" Target="../media/image132.svg"/><Relationship Id="rId7" Type="http://schemas.openxmlformats.org/officeDocument/2006/relationships/image" Target="../media/image128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3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rEeTgbXJ5dgCy3H" TargetMode="External"/><Relationship Id="rId3" Type="http://schemas.openxmlformats.org/officeDocument/2006/relationships/image" Target="../media/image134.svg"/><Relationship Id="rId7" Type="http://schemas.openxmlformats.org/officeDocument/2006/relationships/image" Target="../media/image128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99.png"/><Relationship Id="rId4" Type="http://schemas.openxmlformats.org/officeDocument/2006/relationships/image" Target="../media/image1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svg"/><Relationship Id="rId5" Type="http://schemas.openxmlformats.org/officeDocument/2006/relationships/image" Target="../media/image136.png"/><Relationship Id="rId4" Type="http://schemas.openxmlformats.org/officeDocument/2006/relationships/image" Target="../media/image104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ooeo49rBNdDEir5" TargetMode="External"/><Relationship Id="rId3" Type="http://schemas.openxmlformats.org/officeDocument/2006/relationships/image" Target="../media/image138.svg"/><Relationship Id="rId7" Type="http://schemas.openxmlformats.org/officeDocument/2006/relationships/image" Target="../media/image96.sv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5" Type="http://schemas.openxmlformats.org/officeDocument/2006/relationships/image" Target="../media/image140.png"/><Relationship Id="rId4" Type="http://schemas.openxmlformats.org/officeDocument/2006/relationships/image" Target="../media/image139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7" Type="http://schemas.openxmlformats.org/officeDocument/2006/relationships/image" Target="../media/image139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142.svg"/><Relationship Id="rId4" Type="http://schemas.openxmlformats.org/officeDocument/2006/relationships/image" Target="../media/image9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svg"/><Relationship Id="rId7" Type="http://schemas.openxmlformats.org/officeDocument/2006/relationships/image" Target="../media/image147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svg"/><Relationship Id="rId11" Type="http://schemas.openxmlformats.org/officeDocument/2006/relationships/image" Target="../media/image139.svg"/><Relationship Id="rId5" Type="http://schemas.openxmlformats.org/officeDocument/2006/relationships/image" Target="../media/image145.svg"/><Relationship Id="rId10" Type="http://schemas.openxmlformats.org/officeDocument/2006/relationships/image" Target="../media/image96.svg"/><Relationship Id="rId4" Type="http://schemas.openxmlformats.org/officeDocument/2006/relationships/image" Target="../media/image144.svg"/><Relationship Id="rId9" Type="http://schemas.openxmlformats.org/officeDocument/2006/relationships/image" Target="../media/image9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svg"/><Relationship Id="rId3" Type="http://schemas.openxmlformats.org/officeDocument/2006/relationships/image" Target="../media/image96.svg"/><Relationship Id="rId7" Type="http://schemas.openxmlformats.org/officeDocument/2006/relationships/image" Target="../media/image151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svg"/><Relationship Id="rId5" Type="http://schemas.openxmlformats.org/officeDocument/2006/relationships/image" Target="../media/image149.svg"/><Relationship Id="rId10" Type="http://schemas.openxmlformats.org/officeDocument/2006/relationships/image" Target="../media/image154.png"/><Relationship Id="rId4" Type="http://schemas.openxmlformats.org/officeDocument/2006/relationships/image" Target="../media/image139.svg"/><Relationship Id="rId9" Type="http://schemas.openxmlformats.org/officeDocument/2006/relationships/image" Target="../media/image153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ief.specialists.ru/" TargetMode="External"/><Relationship Id="rId5" Type="http://schemas.openxmlformats.org/officeDocument/2006/relationships/image" Target="../media/image137.svg"/><Relationship Id="rId4" Type="http://schemas.openxmlformats.org/officeDocument/2006/relationships/image" Target="../media/image10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0075" y="8172450"/>
            <a:ext cx="156114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Медиакит </a:t>
            </a:r>
            <a:endParaRPr lang="en-US" sz="9000" dirty="0"/>
          </a:p>
        </p:txBody>
      </p:sp>
      <p:sp>
        <p:nvSpPr>
          <p:cNvPr id="6" name="Text 1"/>
          <p:cNvSpPr/>
          <p:nvPr/>
        </p:nvSpPr>
        <p:spPr>
          <a:xfrm>
            <a:off x="666750" y="9153525"/>
            <a:ext cx="15544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37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сегмента «Фарма» </a:t>
            </a:r>
            <a:endParaRPr lang="en-US" sz="3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Rectangl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5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62700" y="5238750"/>
            <a:ext cx="5524500" cy="3724275"/>
          </a:xfrm>
          <a:prstGeom prst="rect">
            <a:avLst/>
          </a:prstGeom>
        </p:spPr>
      </p:pic>
      <p:pic>
        <p:nvPicPr>
          <p:cNvPr id="6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5238750"/>
            <a:ext cx="5524500" cy="3724275"/>
          </a:xfrm>
          <a:prstGeom prst="rect">
            <a:avLst/>
          </a:prstGeom>
        </p:spPr>
      </p:pic>
      <p:pic>
        <p:nvPicPr>
          <p:cNvPr id="7" name="Group 229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39450" y="7915275"/>
            <a:ext cx="714375" cy="714375"/>
          </a:xfrm>
          <a:prstGeom prst="rect">
            <a:avLst/>
          </a:prstGeom>
        </p:spPr>
      </p:pic>
      <p:pic>
        <p:nvPicPr>
          <p:cNvPr id="8" name="Group 22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9" name="Group 21313274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sp>
        <p:nvSpPr>
          <p:cNvPr id="10" name="31"/>
          <p:cNvSpPr/>
          <p:nvPr/>
        </p:nvSpPr>
        <p:spPr>
          <a:xfrm>
            <a:off x="666750" y="1971675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доверяют 
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ru-RU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миллион*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человек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66750" y="9420225"/>
            <a:ext cx="1584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дек.25, NRS - май.-окт.25,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13" name="TV"/>
          <p:cNvSpPr/>
          <p:nvPr/>
        </p:nvSpPr>
        <p:spPr>
          <a:xfrm>
            <a:off x="11014399" y="8104803"/>
            <a:ext cx="419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96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TV</a:t>
            </a:r>
            <a:endParaRPr lang="en-US" sz="2296" dirty="0"/>
          </a:p>
        </p:txBody>
      </p:sp>
      <p:sp>
        <p:nvSpPr>
          <p:cNvPr id="14" name="name_16"/>
          <p:cNvSpPr/>
          <p:nvPr/>
        </p:nvSpPr>
        <p:spPr>
          <a:xfrm>
            <a:off x="1143000" y="5715000"/>
            <a:ext cx="26765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5" name="default_name"/>
          <p:cNvSpPr/>
          <p:nvPr/>
        </p:nvSpPr>
        <p:spPr>
          <a:xfrm>
            <a:off x="1323975" y="6872288"/>
            <a:ext cx="15716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3312" dirty="0"/>
          </a:p>
        </p:txBody>
      </p:sp>
      <p:sp>
        <p:nvSpPr>
          <p:cNvPr id="16" name="name_14"/>
          <p:cNvSpPr/>
          <p:nvPr/>
        </p:nvSpPr>
        <p:spPr>
          <a:xfrm>
            <a:off x="6867525" y="5715000"/>
            <a:ext cx="2657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7" name="default_name"/>
          <p:cNvSpPr/>
          <p:nvPr/>
        </p:nvSpPr>
        <p:spPr>
          <a:xfrm>
            <a:off x="7048499" y="6872288"/>
            <a:ext cx="2250483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3312" dirty="0"/>
          </a:p>
        </p:txBody>
      </p:sp>
      <p:sp>
        <p:nvSpPr>
          <p:cNvPr id="18" name="name_4"/>
          <p:cNvSpPr/>
          <p:nvPr/>
        </p:nvSpPr>
        <p:spPr>
          <a:xfrm>
            <a:off x="12649200" y="5715000"/>
            <a:ext cx="215265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9" name="default_name"/>
          <p:cNvSpPr/>
          <p:nvPr/>
        </p:nvSpPr>
        <p:spPr>
          <a:xfrm>
            <a:off x="12773025" y="6872288"/>
            <a:ext cx="1533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331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8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9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1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2" name="Group 213132747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4" name="Descriptor"/>
          <p:cNvSpPr/>
          <p:nvPr/>
        </p:nvSpPr>
        <p:spPr>
          <a:xfrm>
            <a:off x="695325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Доля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статусе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** Доля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дек.25,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май-окт.25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5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 dirty="0"/>
          </a:p>
        </p:txBody>
      </p:sp>
      <p:sp>
        <p:nvSpPr>
          <p:cNvPr id="16" name="name_31"/>
          <p:cNvSpPr/>
          <p:nvPr/>
        </p:nvSpPr>
        <p:spPr>
          <a:xfrm>
            <a:off x="6686550" y="7000875"/>
            <a:ext cx="15049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7" name="Text 3"/>
          <p:cNvSpPr/>
          <p:nvPr/>
        </p:nvSpPr>
        <p:spPr>
          <a:xfrm>
            <a:off x="6686550" y="7877175"/>
            <a:ext cx="2181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 доход**</a:t>
            </a:r>
            <a:endParaRPr lang="en-US" sz="2250" dirty="0"/>
          </a:p>
        </p:txBody>
      </p:sp>
      <p:sp>
        <p:nvSpPr>
          <p:cNvPr id="18" name="name_52"/>
          <p:cNvSpPr/>
          <p:nvPr/>
        </p:nvSpPr>
        <p:spPr>
          <a:xfrm>
            <a:off x="6686550" y="4391025"/>
            <a:ext cx="16383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9" name="2555"/>
          <p:cNvSpPr/>
          <p:nvPr/>
        </p:nvSpPr>
        <p:spPr>
          <a:xfrm>
            <a:off x="6686550" y="5267325"/>
            <a:ext cx="2028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25‒55</a:t>
            </a:r>
            <a:endParaRPr lang="en-US" sz="2250" dirty="0"/>
          </a:p>
        </p:txBody>
      </p:sp>
      <p:sp>
        <p:nvSpPr>
          <p:cNvPr id="20" name="name_39"/>
          <p:cNvSpPr/>
          <p:nvPr/>
        </p:nvSpPr>
        <p:spPr>
          <a:xfrm>
            <a:off x="1123950" y="4391025"/>
            <a:ext cx="3438525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21" name="Text 7"/>
          <p:cNvSpPr/>
          <p:nvPr/>
        </p:nvSpPr>
        <p:spPr>
          <a:xfrm>
            <a:off x="1123950" y="6038850"/>
            <a:ext cx="2209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специалисты*</a:t>
            </a:r>
            <a:endParaRPr lang="en-US" sz="2250" dirty="0"/>
          </a:p>
        </p:txBody>
      </p:sp>
      <p:sp>
        <p:nvSpPr>
          <p:cNvPr id="22" name="name_49"/>
          <p:cNvSpPr/>
          <p:nvPr/>
        </p:nvSpPr>
        <p:spPr>
          <a:xfrm>
            <a:off x="12401550" y="7000875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3" name="Text 9"/>
          <p:cNvSpPr/>
          <p:nvPr/>
        </p:nvSpPr>
        <p:spPr>
          <a:xfrm>
            <a:off x="12401550" y="7877175"/>
            <a:ext cx="2895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 доход**</a:t>
            </a:r>
            <a:endParaRPr lang="en-US" sz="2250" dirty="0"/>
          </a:p>
        </p:txBody>
      </p:sp>
      <p:sp>
        <p:nvSpPr>
          <p:cNvPr id="24" name="name_4951"/>
          <p:cNvSpPr/>
          <p:nvPr/>
        </p:nvSpPr>
        <p:spPr>
          <a:xfrm>
            <a:off x="12401550" y="4391025"/>
            <a:ext cx="31577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49/51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5" name="default_name"/>
          <p:cNvSpPr/>
          <p:nvPr/>
        </p:nvSpPr>
        <p:spPr>
          <a:xfrm>
            <a:off x="12401550" y="526732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 dirty="0"/>
          </a:p>
        </p:txBody>
      </p:sp>
      <p:sp>
        <p:nvSpPr>
          <p:cNvPr id="26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2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4591050"/>
            <a:ext cx="16954500" cy="372427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Поведение аудитории</a:t>
            </a:r>
            <a:endParaRPr lang="en-US" sz="8850" dirty="0"/>
          </a:p>
        </p:txBody>
      </p:sp>
      <p:sp>
        <p:nvSpPr>
          <p:cNvPr id="6" name="name_18"/>
          <p:cNvSpPr/>
          <p:nvPr/>
        </p:nvSpPr>
        <p:spPr>
          <a:xfrm>
            <a:off x="5157788" y="5988030"/>
            <a:ext cx="3028950" cy="93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7" name="2025"/>
          <p:cNvSpPr/>
          <p:nvPr/>
        </p:nvSpPr>
        <p:spPr>
          <a:xfrm>
            <a:off x="8682038" y="6181725"/>
            <a:ext cx="44672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планируют больше внимания уделить здоровью в 2025 году</a:t>
            </a:r>
            <a:endParaRPr lang="en-US" sz="2250" dirty="0"/>
          </a:p>
        </p:txBody>
      </p:sp>
      <p:sp>
        <p:nvSpPr>
          <p:cNvPr id="8" name="Descriptor"/>
          <p:cNvSpPr/>
          <p:nvPr/>
        </p:nvSpPr>
        <p:spPr>
          <a:xfrm>
            <a:off x="695325" y="9324975"/>
            <a:ext cx="1694497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Опрос аудитории РБК (сайт, соцсети и телеграм-канал) по итогам 2024 года, доли от ответивших на вопросы
</a:t>
            </a:r>
            <a:endParaRPr lang="en-US" sz="1500" dirty="0"/>
          </a:p>
        </p:txBody>
      </p:sp>
      <p:sp>
        <p:nvSpPr>
          <p:cNvPr id="9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1242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7510462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«Фарма»</a:t>
            </a:r>
            <a:endParaRPr lang="en-US" sz="23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625" y="666750"/>
            <a:ext cx="15716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sp>
        <p:nvSpPr>
          <p:cNvPr id="8" name="name_23"/>
          <p:cNvSpPr/>
          <p:nvPr/>
        </p:nvSpPr>
        <p:spPr>
          <a:xfrm>
            <a:off x="9725025" y="5057775"/>
            <a:ext cx="737235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9" name="Descriptor"/>
          <p:cNvSpPr/>
          <p:nvPr/>
        </p:nvSpPr>
        <p:spPr>
          <a:xfrm>
            <a:off x="695325" y="9705975"/>
            <a:ext cx="164020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2025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571500" y="1971675"/>
            <a:ext cx="167830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 dirty="0"/>
          </a:p>
        </p:txBody>
      </p:sp>
      <p:sp>
        <p:nvSpPr>
          <p:cNvPr id="11" name="default_name"/>
          <p:cNvSpPr/>
          <p:nvPr/>
        </p:nvSpPr>
        <p:spPr>
          <a:xfrm>
            <a:off x="163258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9725025" y="6543675"/>
            <a:ext cx="501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 dirty="0"/>
          </a:p>
        </p:txBody>
      </p:sp>
      <p:sp>
        <p:nvSpPr>
          <p:cNvPr id="13" name="name_174"/>
          <p:cNvSpPr/>
          <p:nvPr/>
        </p:nvSpPr>
        <p:spPr>
          <a:xfrm>
            <a:off x="1143000" y="5057775"/>
            <a:ext cx="7013448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90,7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14" name="Text 6"/>
          <p:cNvSpPr/>
          <p:nvPr/>
        </p:nvSpPr>
        <p:spPr>
          <a:xfrm>
            <a:off x="1276350" y="6543675"/>
            <a:ext cx="49053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498157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«Фарма»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2576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Frame 213132751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164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31520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 отдельных компаниях и региональных проектах.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Главное условие —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актуальность инфоповодов.</a:t>
            </a:r>
            <a:endParaRPr lang="en-US" sz="1950" dirty="0"/>
          </a:p>
        </p:txBody>
      </p:sp>
      <p:sp>
        <p:nvSpPr>
          <p:cNvPr id="12" name="name_17"/>
          <p:cNvSpPr/>
          <p:nvPr/>
        </p:nvSpPr>
        <p:spPr>
          <a:xfrm>
            <a:off x="968239" y="7570217"/>
            <a:ext cx="263511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name_10"/>
          <p:cNvSpPr/>
          <p:nvPr/>
        </p:nvSpPr>
        <p:spPr>
          <a:xfrm>
            <a:off x="5273539" y="7570217"/>
            <a:ext cx="2626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4"/>
          <p:cNvSpPr/>
          <p:nvPr/>
        </p:nvSpPr>
        <p:spPr>
          <a:xfrm>
            <a:off x="1000125" y="8399338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5" name="Text 5"/>
          <p:cNvSpPr/>
          <p:nvPr/>
        </p:nvSpPr>
        <p:spPr>
          <a:xfrm>
            <a:off x="5318764" y="8399338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Lif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Life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Гид по досугу и развлечениям, который помогает отвлечься от негативных новостей и эффективно планировать свободное время.
Проект о том, как поиграть, поесть, потратить, погулять, почитать, посмотреть, полистать, заняться собой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разобраться.</a:t>
            </a:r>
            <a:endParaRPr lang="en-US" sz="1950" dirty="0"/>
          </a:p>
        </p:txBody>
      </p:sp>
      <p:sp>
        <p:nvSpPr>
          <p:cNvPr id="12" name="name_131"/>
          <p:cNvSpPr/>
          <p:nvPr/>
        </p:nvSpPr>
        <p:spPr>
          <a:xfrm>
            <a:off x="968239" y="7570217"/>
            <a:ext cx="277798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590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89"/>
          <p:cNvSpPr/>
          <p:nvPr/>
        </p:nvSpPr>
        <p:spPr>
          <a:xfrm>
            <a:off x="5273538" y="7570217"/>
            <a:ext cx="276224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7622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1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6000" dirty="0"/>
          </a:p>
        </p:txBody>
      </p:sp>
      <p:sp>
        <p:nvSpPr>
          <p:cNvPr id="11" name="-       100 brand safety      -"/>
          <p:cNvSpPr/>
          <p:nvPr/>
        </p:nvSpPr>
        <p:spPr>
          <a:xfrm>
            <a:off x="1181100" y="3848100"/>
            <a:ext cx="74104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Персональный куратор в мире вещей и впечатлений. Помогает читателям формировать собственный стиль жизни и быть в курсе самых важных лайфстайл-трендов.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Живет за пределами геополитической повестки. Обеспечивает 100% brand safety нашим партнерам.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Стиль стратегически курирует лайфстайл-направление РБК.</a:t>
            </a:r>
            <a:endParaRPr lang="en-US" sz="1800" dirty="0"/>
          </a:p>
        </p:txBody>
      </p:sp>
      <p:sp>
        <p:nvSpPr>
          <p:cNvPr id="12" name="name_34"/>
          <p:cNvSpPr/>
          <p:nvPr/>
        </p:nvSpPr>
        <p:spPr>
          <a:xfrm>
            <a:off x="968238" y="7570217"/>
            <a:ext cx="24288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2,5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4"/>
          <p:cNvSpPr/>
          <p:nvPr/>
        </p:nvSpPr>
        <p:spPr>
          <a:xfrm>
            <a:off x="5273539" y="7570217"/>
            <a:ext cx="249160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1,8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4825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6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7" name="Frame 2131327518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172325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науке, технологиях </a:t>
            </a:r>
            <a:br/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будущем.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«РБК Тренды» объясняют мир и происходящие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рассказываем максимально просто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делая мир в целом понятнее, а компании — ближе к читателю.</a:t>
            </a:r>
            <a:endParaRPr lang="en-US" sz="1800" dirty="0"/>
          </a:p>
        </p:txBody>
      </p:sp>
      <p:sp>
        <p:nvSpPr>
          <p:cNvPr id="12" name="name_30"/>
          <p:cNvSpPr/>
          <p:nvPr/>
        </p:nvSpPr>
        <p:spPr>
          <a:xfrm>
            <a:off x="968239" y="7570217"/>
            <a:ext cx="277798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0"/>
          <p:cNvSpPr/>
          <p:nvPr/>
        </p:nvSpPr>
        <p:spPr>
          <a:xfrm>
            <a:off x="5273538" y="7570217"/>
            <a:ext cx="294943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581775"/>
            <a:ext cx="49815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«Фарма»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2576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819149" y="9691687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9" name="TG-"/>
          <p:cNvSpPr/>
          <p:nvPr/>
        </p:nvSpPr>
        <p:spPr>
          <a:xfrm>
            <a:off x="666750" y="197167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 dirty="0"/>
          </a:p>
        </p:txBody>
      </p:sp>
      <p:sp>
        <p:nvSpPr>
          <p:cNvPr id="10" name="name_573 913"/>
          <p:cNvSpPr/>
          <p:nvPr/>
        </p:nvSpPr>
        <p:spPr>
          <a:xfrm>
            <a:off x="1143000" y="5057775"/>
            <a:ext cx="61341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907 000</a:t>
            </a:r>
            <a:endParaRPr lang="en-US" sz="11250" dirty="0"/>
          </a:p>
        </p:txBody>
      </p:sp>
      <p:sp>
        <p:nvSpPr>
          <p:cNvPr id="11" name="Text 3"/>
          <p:cNvSpPr/>
          <p:nvPr/>
        </p:nvSpPr>
        <p:spPr>
          <a:xfrm>
            <a:off x="1143000" y="6457950"/>
            <a:ext cx="41338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 dirty="0"/>
          </a:p>
        </p:txBody>
      </p:sp>
      <p:sp>
        <p:nvSpPr>
          <p:cNvPr id="12" name="name_100 000"/>
          <p:cNvSpPr/>
          <p:nvPr/>
        </p:nvSpPr>
        <p:spPr>
          <a:xfrm>
            <a:off x="9725025" y="5057775"/>
            <a:ext cx="73152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~100 000</a:t>
            </a:r>
            <a:endParaRPr lang="en-US" sz="11250" dirty="0"/>
          </a:p>
        </p:txBody>
      </p:sp>
      <p:sp>
        <p:nvSpPr>
          <p:cNvPr id="13" name="Text 5"/>
          <p:cNvSpPr/>
          <p:nvPr/>
        </p:nvSpPr>
        <p:spPr>
          <a:xfrm>
            <a:off x="9725025" y="64579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</a:t>
            </a:r>
            <a:endParaRPr lang="en-US" sz="3840" dirty="0"/>
          </a:p>
        </p:txBody>
      </p:sp>
      <p:sp>
        <p:nvSpPr>
          <p:cNvPr id="14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5" name="Text 7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86307DD-5772-E90C-2299-0DD6D0A65207}"/>
              </a:ext>
            </a:extLst>
          </p:cNvPr>
          <p:cNvSpPr/>
          <p:nvPr/>
        </p:nvSpPr>
        <p:spPr>
          <a:xfrm>
            <a:off x="9725025" y="7127024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прогноз по охвату </a:t>
            </a:r>
            <a:br>
              <a:rPr lang="ru-RU" sz="3000" dirty="0"/>
            </a:br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рекламного поста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pic>
        <p:nvPicPr>
          <p:cNvPr id="4" name="Frame 213132752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6954500" cy="5029200"/>
          </a:xfrm>
          <a:prstGeom prst="rect">
            <a:avLst/>
          </a:prstGeom>
        </p:spPr>
      </p:pic>
      <p:sp>
        <p:nvSpPr>
          <p:cNvPr id="5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6" name="TG"/>
          <p:cNvSpPr/>
          <p:nvPr/>
        </p:nvSpPr>
        <p:spPr>
          <a:xfrm>
            <a:off x="695325" y="1971675"/>
            <a:ext cx="16944975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разделы в TG</a:t>
            </a:r>
            <a:endParaRPr lang="en-US" sz="8850" dirty="0"/>
          </a:p>
        </p:txBody>
      </p:sp>
      <p:sp>
        <p:nvSpPr>
          <p:cNvPr id="7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8" name="Text 3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9" name="name_18 000"/>
          <p:cNvSpPr/>
          <p:nvPr/>
        </p:nvSpPr>
        <p:spPr>
          <a:xfrm>
            <a:off x="1123950" y="4391025"/>
            <a:ext cx="46291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22,3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6000" dirty="0"/>
          </a:p>
        </p:txBody>
      </p:sp>
      <p:sp>
        <p:nvSpPr>
          <p:cNvPr id="10" name="default_name"/>
          <p:cNvSpPr/>
          <p:nvPr/>
        </p:nvSpPr>
        <p:spPr>
          <a:xfrm>
            <a:off x="1123950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1" name="Life rbc_life"/>
          <p:cNvSpPr/>
          <p:nvPr/>
        </p:nvSpPr>
        <p:spPr>
          <a:xfrm>
            <a:off x="1123950" y="833437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   @rbc_life </a:t>
            </a:r>
            <a:endParaRPr lang="en-US" sz="1875" dirty="0"/>
          </a:p>
        </p:txBody>
      </p:sp>
      <p:sp>
        <p:nvSpPr>
          <p:cNvPr id="12" name="name_9110"/>
          <p:cNvSpPr/>
          <p:nvPr/>
        </p:nvSpPr>
        <p:spPr>
          <a:xfrm>
            <a:off x="6858000" y="4410075"/>
            <a:ext cx="46291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15,9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6000" dirty="0"/>
          </a:p>
        </p:txBody>
      </p:sp>
      <p:sp>
        <p:nvSpPr>
          <p:cNvPr id="13" name="default_name"/>
          <p:cNvSpPr/>
          <p:nvPr/>
        </p:nvSpPr>
        <p:spPr>
          <a:xfrm>
            <a:off x="6858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4" name="rbcstyle"/>
          <p:cNvSpPr/>
          <p:nvPr/>
        </p:nvSpPr>
        <p:spPr>
          <a:xfrm>
            <a:off x="7010400" y="7781925"/>
            <a:ext cx="4229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«РБК Стиль»@rbcstyle </a:t>
            </a:r>
            <a:endParaRPr lang="en-US" sz="1875" dirty="0"/>
          </a:p>
        </p:txBody>
      </p:sp>
      <p:sp>
        <p:nvSpPr>
          <p:cNvPr id="15" name="name_26 427"/>
          <p:cNvSpPr/>
          <p:nvPr/>
        </p:nvSpPr>
        <p:spPr>
          <a:xfrm>
            <a:off x="12553950" y="4391025"/>
            <a:ext cx="46291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31,8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6000" dirty="0"/>
          </a:p>
        </p:txBody>
      </p:sp>
      <p:sp>
        <p:nvSpPr>
          <p:cNvPr id="16" name="default_name"/>
          <p:cNvSpPr/>
          <p:nvPr/>
        </p:nvSpPr>
        <p:spPr>
          <a:xfrm>
            <a:off x="12553950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rbc_trends"/>
          <p:cNvSpPr/>
          <p:nvPr/>
        </p:nvSpPr>
        <p:spPr>
          <a:xfrm>
            <a:off x="12553950" y="833437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«РБК Тренды»  @rbc_trends </a:t>
            </a:r>
            <a:endParaRPr lang="en-US" sz="18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name_1040"/>
          <p:cNvSpPr/>
          <p:nvPr/>
        </p:nvSpPr>
        <p:spPr>
          <a:xfrm>
            <a:off x="1143000" y="4410075"/>
            <a:ext cx="4762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 dirty="0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 dirty="0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 dirty="0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 dirty="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498157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Креативные 
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«Фарма»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2576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11075" y="666750"/>
            <a:ext cx="5210175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621125" y="5353050"/>
            <a:ext cx="714375" cy="714375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7962900"/>
            <a:ext cx="714375" cy="714375"/>
          </a:xfrm>
          <a:prstGeom prst="rect">
            <a:avLst/>
          </a:prstGeom>
        </p:spPr>
      </p:pic>
      <p:sp>
        <p:nvSpPr>
          <p:cNvPr id="9" name="360  - -  PR-"/>
          <p:cNvSpPr/>
          <p:nvPr/>
        </p:nvSpPr>
        <p:spPr>
          <a:xfrm>
            <a:off x="1104900" y="4371975"/>
            <a:ext cx="1059180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Коммуникационное агентство, которое реализует проекты любой сложности: годовая кампания 360, серия офлайн-мероприятий, перфоманс-маркетинг или PR-активация.
Работает по принципу «одного окна»: все запросы клиента проходят через одно контактное лицо — от разработки креативной концепции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ее воплощения.</a:t>
            </a:r>
            <a:endParaRPr lang="en-US" sz="2325" dirty="0"/>
          </a:p>
        </p:txBody>
      </p:sp>
      <p:sp>
        <p:nvSpPr>
          <p:cNvPr id="10" name="Text 1"/>
          <p:cNvSpPr/>
          <p:nvPr/>
        </p:nvSpPr>
        <p:spPr>
          <a:xfrm>
            <a:off x="1095375" y="8201025"/>
            <a:ext cx="24288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 dirty="0"/>
          </a:p>
        </p:txBody>
      </p:sp>
      <p:sp>
        <p:nvSpPr>
          <p:cNvPr id="1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 dirty="0"/>
          </a:p>
        </p:txBody>
      </p:sp>
      <p:sp>
        <p:nvSpPr>
          <p:cNvPr id="12" name="Specialists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Specialists</a:t>
            </a:r>
            <a:endParaRPr lang="en-US" sz="8850" dirty="0"/>
          </a:p>
        </p:txBody>
      </p:sp>
      <p:sp>
        <p:nvSpPr>
          <p:cNvPr id="13" name="default_name"/>
          <p:cNvSpPr/>
          <p:nvPr/>
        </p:nvSpPr>
        <p:spPr>
          <a:xfrm>
            <a:off x="126873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5"/>
          <p:cNvSpPr/>
          <p:nvPr/>
        </p:nvSpPr>
        <p:spPr>
          <a:xfrm>
            <a:off x="144399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5" name="name_1400"/>
          <p:cNvSpPr/>
          <p:nvPr/>
        </p:nvSpPr>
        <p:spPr>
          <a:xfrm>
            <a:off x="12534900" y="69723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1400</a:t>
            </a:r>
            <a:endParaRPr lang="en-US" sz="7500" dirty="0"/>
          </a:p>
        </p:txBody>
      </p:sp>
      <p:sp>
        <p:nvSpPr>
          <p:cNvPr id="16" name="2024"/>
          <p:cNvSpPr/>
          <p:nvPr/>
        </p:nvSpPr>
        <p:spPr>
          <a:xfrm>
            <a:off x="12534900" y="78486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коммерческих проектов
за 2024 год</a:t>
            </a:r>
            <a:endParaRPr lang="en-US" sz="2250" dirty="0"/>
          </a:p>
        </p:txBody>
      </p:sp>
      <p:sp>
        <p:nvSpPr>
          <p:cNvPr id="17" name="name_200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&gt;2000</a:t>
            </a:r>
            <a:endParaRPr lang="en-US" sz="7500" dirty="0"/>
          </a:p>
        </p:txBody>
      </p:sp>
      <p:sp>
        <p:nvSpPr>
          <p:cNvPr id="18" name="2024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пресейлов в 2024 году</a:t>
            </a:r>
            <a:endParaRPr lang="en-US" sz="2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0625" y="5895975"/>
            <a:ext cx="758190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«Завод Медсинтез»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донести до аудитории, что «Триазавирин» воздействует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причину заболевания — вирусы.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проекте объяснили, как вирусы воздействуют на организм, рассказали о современных методах терапии и подчеркнули эффективность «Триазавирина» в борьбе с гриппом и ОРВИ.
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-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«Танакан»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объяснить, с какими трудностями сталкивается мозг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современных условиях.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помощью лендинга с таймлайном раскрыли, как менялись способности мозга в разные эпохи. Упомянули «Танакан» и рассказали, как он помогает справляться с нагрузками диджитал-эпохи.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INVITRO    INVITRO             -       INVITRO"/>
          <p:cNvSpPr/>
          <p:nvPr/>
        </p:nvSpPr>
        <p:spPr>
          <a:xfrm>
            <a:off x="11906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INVITRO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рассказать, как INVITRO помогает следить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женским здоровьем.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формате материала с карточками и чек-листом подчеркнули важность своевременной профилактики и роль INVITRO в поддержке женского здоровья.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STADA   STADA               10             STADA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STADA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 STADA как эксперта в области постковидного синдрома и заботы о здоровье.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проекте из 10 материалов раскрыли тему постковидного периода, предложив варианты заботы о себе и упомянув STADA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качественный бренд для поддержания здоровья.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06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«Софарма»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 эффективность «Табекса» в лечении никотиновой зависимости. 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рассказали, как устроена «химия» принятия решений: обработка информации, ловушки мозга и способы их преодоления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помощью «Табекса».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Ipsen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Ipsen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повысить осведомленность о фитопрепарате «Танакан», улучшающем работу мозга.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серия роликов с ведущими РБК, где они рассказали,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справляются с трудностями при подготовке к эфиру и как «Танакан» помогает в решении ежедневных задач.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498157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Нестандартные креативные 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710363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«Фарма»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2576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  <p:sp>
        <p:nvSpPr>
          <p:cNvPr id="8" name="Tele2  t2"/>
          <p:cNvSpPr/>
          <p:nvPr/>
        </p:nvSpPr>
        <p:spPr>
          <a:xfrm>
            <a:off x="1190625" y="3581400"/>
            <a:ext cx="74580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Ярко представить ребрендинг Tele2 в t2</a:t>
            </a:r>
            <a:endParaRPr lang="en-US" sz="2100" dirty="0"/>
          </a:p>
        </p:txBody>
      </p:sp>
      <p:sp>
        <p:nvSpPr>
          <p:cNvPr id="9" name="Tele2"/>
          <p:cNvSpPr/>
          <p:nvPr/>
        </p:nvSpPr>
        <p:spPr>
          <a:xfrm>
            <a:off x="1200150" y="3000375"/>
            <a:ext cx="52863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Tele2</a:t>
            </a:r>
            <a:endParaRPr lang="en-US" sz="2100" dirty="0"/>
          </a:p>
        </p:txBody>
      </p:sp>
      <p:sp>
        <p:nvSpPr>
          <p:cNvPr id="10" name="t2"/>
          <p:cNvSpPr/>
          <p:nvPr/>
        </p:nvSpPr>
        <p:spPr>
          <a:xfrm>
            <a:off x="1200150" y="4095750"/>
            <a:ext cx="7439025" cy="3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625"/>
              </a:lnSpc>
              <a:buSzPct val="100000"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Масштабная кампания на всех медиаплощадках РБК:</a:t>
            </a:r>
            <a:endParaRPr lang="en-US" sz="2100" dirty="0"/>
          </a:p>
        </p:txBody>
      </p:sp>
      <p:sp>
        <p:nvSpPr>
          <p:cNvPr id="11" name="t2">
            <a:extLst>
              <a:ext uri="{FF2B5EF4-FFF2-40B4-BE49-F238E27FC236}">
                <a16:creationId xmlns:a16="http://schemas.microsoft.com/office/drawing/2014/main" id="{B2906DC7-8B1F-2FA7-A276-C06FC3AAB762}"/>
              </a:ext>
            </a:extLst>
          </p:cNvPr>
          <p:cNvSpPr/>
          <p:nvPr/>
        </p:nvSpPr>
        <p:spPr>
          <a:xfrm>
            <a:off x="1200150" y="5010150"/>
            <a:ext cx="7439025" cy="3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625"/>
              </a:lnSpc>
              <a:buSzPct val="100000"/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Интернет</a:t>
            </a:r>
            <a: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Виджет «Обратный отсчёт», анимированный </a:t>
            </a:r>
            <a:r>
              <a:rPr lang="ru-RU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дудл</a:t>
            </a:r>
            <a: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превращающий логотип РБК </a:t>
            </a:r>
            <a:br>
              <a:rPr lang="ru-RU" sz="2400" dirty="0"/>
            </a:br>
            <a: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t2, </a:t>
            </a:r>
            <a: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промоматериалы на главной странице.
</a:t>
            </a:r>
            <a:r>
              <a:rPr lang="ru-RU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Телеканал</a:t>
            </a:r>
            <a: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Рекламный ролик в стиле новостного выпуска и анимация в рекламных блоках.
</a:t>
            </a:r>
            <a:r>
              <a:rPr lang="ru-RU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Пресса</a:t>
            </a:r>
            <a: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Суперобложка и </a:t>
            </a:r>
            <a:r>
              <a:rPr lang="ru-RU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семиполосный</a:t>
            </a:r>
            <a: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брендинг</a:t>
            </a:r>
            <a:br>
              <a:rPr lang="ru-RU" sz="2400" dirty="0"/>
            </a:br>
            <a: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слоганом «Тот самый ребрендинг».</a:t>
            </a:r>
            <a:endParaRPr lang="en-US" sz="2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digital-"/>
          <p:cNvSpPr/>
          <p:nvPr/>
        </p:nvSpPr>
        <p:spPr>
          <a:xfrm>
            <a:off x="1200150" y="2628900"/>
            <a:ext cx="7343775" cy="3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ПИК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продвижение жилых комплексов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квартир от ПИК.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годовой проект в формате digital-витрины.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лендинге размещались подборки квартир, статьи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ЖК и интерактивные элементы: калькулятор, промоблоки, брендированная кнопка.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обновлялся ежемесячно, дополнялся баннерной рекламой и анонсами на главной странице РБК и в разделе РБК Недвижимость.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Frame 2131327522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7" name="Text 1"/>
          <p:cNvSpPr/>
          <p:nvPr/>
        </p:nvSpPr>
        <p:spPr>
          <a:xfrm>
            <a:off x="1200150" y="2628900"/>
            <a:ext cx="7343775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«Дексалгин»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расширить территорию знания о бренде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 женщин.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интерактивный лендинг с хештегами — ключевыми словами, которые ассоциируются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различными проблемами. Хештеги вели на статьи, помогающие разобратьсяв наболевшем вопросе. Главная страница включала видеозаставку — коллаж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интегрированной упаковкой «Дексалгина». </a:t>
            </a:r>
            <a:endParaRPr lang="en-US" sz="2100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Memini                -  -"/>
          <p:cNvSpPr/>
          <p:nvPr/>
        </p:nvSpPr>
        <p:spPr>
          <a:xfrm>
            <a:off x="1200150" y="2628900"/>
            <a:ext cx="7343775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Memini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повысить осведомленность аудитории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деменциии научить эффективно взаимодействовать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людьми с этим недугом.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игра-инструкция и чек-листы, обучающие пользователей правильно и бережно реагировать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эксцентричное поведение людей с деменцией.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1242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7510462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«Фарма»</a:t>
            </a:r>
            <a:endParaRPr lang="en-US" sz="2336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7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8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pic>
        <p:nvPicPr>
          <p:cNvPr id="9" name="image 110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20275" y="8334375"/>
            <a:ext cx="7115175" cy="333375"/>
          </a:xfrm>
          <a:prstGeom prst="rect">
            <a:avLst/>
          </a:prstGeom>
        </p:spPr>
      </p:pic>
      <p:pic>
        <p:nvPicPr>
          <p:cNvPr id="10" name="Newsbar 1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 РБК</a:t>
            </a:r>
            <a:endParaRPr lang="en-US" sz="6000" dirty="0"/>
          </a:p>
        </p:txBody>
      </p:sp>
      <p:sp>
        <p:nvSpPr>
          <p:cNvPr id="13" name="name_144"/>
          <p:cNvSpPr/>
          <p:nvPr/>
        </p:nvSpPr>
        <p:spPr>
          <a:xfrm>
            <a:off x="968238" y="7465442"/>
            <a:ext cx="29622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2"/>
          <p:cNvSpPr/>
          <p:nvPr/>
        </p:nvSpPr>
        <p:spPr>
          <a:xfrm>
            <a:off x="968239" y="8217917"/>
            <a:ext cx="2238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500" dirty="0"/>
          </a:p>
        </p:txBody>
      </p:sp>
      <p:sp>
        <p:nvSpPr>
          <p:cNvPr id="15" name="name_23"/>
          <p:cNvSpPr/>
          <p:nvPr/>
        </p:nvSpPr>
        <p:spPr>
          <a:xfrm>
            <a:off x="5273539" y="7465442"/>
            <a:ext cx="307988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минуты</a:t>
            </a:r>
            <a:endParaRPr lang="en-US" sz="6750" dirty="0"/>
          </a:p>
        </p:txBody>
      </p:sp>
      <p:sp>
        <p:nvSpPr>
          <p:cNvPr id="16" name="Text 4"/>
          <p:cNvSpPr/>
          <p:nvPr/>
        </p:nvSpPr>
        <p:spPr>
          <a:xfrm>
            <a:off x="5273539" y="8217917"/>
            <a:ext cx="2343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500" dirty="0"/>
          </a:p>
        </p:txBody>
      </p:sp>
      <p:sp>
        <p:nvSpPr>
          <p:cNvPr id="17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0+), декабрь 2025</a:t>
            </a:r>
            <a:endParaRPr lang="en-US" sz="1500" dirty="0"/>
          </a:p>
        </p:txBody>
      </p:sp>
      <p:sp>
        <p:nvSpPr>
          <p:cNvPr id="18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  <p:sp>
        <p:nvSpPr>
          <p:cNvPr id="19" name="PR-"/>
          <p:cNvSpPr/>
          <p:nvPr/>
        </p:nvSpPr>
        <p:spPr>
          <a:xfrm>
            <a:off x="1181100" y="3848100"/>
            <a:ext cx="71723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Деловой канал о главных событиях в экономике, финансах и бизнесе.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можем интегрировать клиента в редакционные материалы. А также создать контент, точно отвечающий задачам бизнеса. Для этого у нас есть разные PR-форматы и спецпроекты.</a:t>
            </a:r>
            <a:endParaRPr lang="en-US" sz="2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Newsbar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форматы</a:t>
            </a:r>
            <a:endParaRPr lang="en-US" sz="6000" dirty="0"/>
          </a:p>
        </p:txBody>
      </p:sp>
      <p:sp>
        <p:nvSpPr>
          <p:cNvPr id="9" name="L-"/>
          <p:cNvSpPr/>
          <p:nvPr/>
        </p:nvSpPr>
        <p:spPr>
          <a:xfrm>
            <a:off x="1181100" y="3933825"/>
            <a:ext cx="7248525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Редакция телеканала РБК каждый день рассказывает о главных событиях в бизнесе, инвестициях и трендах. 
Интеграция в них — эффективный способ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брендов рассказать о себе аудитории РБК.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L-борды, баннеры, виджеты и другие варианты.</a:t>
            </a:r>
            <a:endParaRPr lang="en-US" sz="2325" dirty="0"/>
          </a:p>
        </p:txBody>
      </p:sp>
      <p:sp>
        <p:nvSpPr>
          <p:cNvPr id="10" name="Text 2"/>
          <p:cNvSpPr/>
          <p:nvPr/>
        </p:nvSpPr>
        <p:spPr>
          <a:xfrm>
            <a:off x="1200150" y="8155298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все редакционные форматы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5372100" y="8155298"/>
            <a:ext cx="15335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интеграции </a:t>
            </a:r>
            <a:endParaRPr lang="en-US" sz="2124" dirty="0"/>
          </a:p>
        </p:txBody>
      </p:sp>
      <p:sp>
        <p:nvSpPr>
          <p:cNvPr id="12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58674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PR-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8" name="PR-"/>
          <p:cNvSpPr/>
          <p:nvPr/>
        </p:nvSpPr>
        <p:spPr>
          <a:xfrm>
            <a:off x="1181100" y="3933825"/>
            <a:ext cx="7277100" cy="45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есть программы, которые легко справляются с любыми задачами бренда — от имиджевых до коммерческих. </a:t>
            </a:r>
            <a:br/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 выглядят как часть редакционного контента, поэтому аудитория не воспринимает 
их как рекламу.
Мы разбираемся в целях клиента, а потом подбираем формат, который их идеально решает.</a:t>
            </a:r>
            <a:endParaRPr lang="en-US" sz="2325" dirty="0"/>
          </a:p>
        </p:txBody>
      </p:sp>
      <p:sp>
        <p:nvSpPr>
          <p:cNvPr id="9" name="PR-"/>
          <p:cNvSpPr/>
          <p:nvPr/>
        </p:nvSpPr>
        <p:spPr>
          <a:xfrm>
            <a:off x="1200150" y="8155298"/>
            <a:ext cx="2914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PR-форматы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спецпроектов</a:t>
            </a:r>
            <a:endParaRPr lang="en-US" sz="6000" dirty="0"/>
          </a:p>
        </p:txBody>
      </p:sp>
      <p:sp>
        <p:nvSpPr>
          <p:cNvPr id="8" name="60"/>
          <p:cNvSpPr/>
          <p:nvPr/>
        </p:nvSpPr>
        <p:spPr>
          <a:xfrm>
            <a:off x="1181100" y="3848100"/>
            <a:ext cx="7277100" cy="3524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Кастомные видео, где в центре внимания клиент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его ключевое сообщение. Каждый проект разрабатывается с учетом специфики бренда, включает органичные интеграции или нативные упоминания.
Мы подбираем форматы, темы и спикеров, чтобы достичь поставленных целей. Среди таких форматов — «Узнать за 60 секунд», «Карточки», «Блоги РБК», «В теме», «Короче».</a:t>
            </a:r>
            <a:endParaRPr lang="en-US" sz="2325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4419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форматы спецпроектов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1242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Пресса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7510462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«Фарма»</a:t>
            </a:r>
            <a:endParaRPr lang="en-US" sz="2336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1104900" y="4371975"/>
            <a:ext cx="1059180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Самый популярный деловой ежедневник страны, лидер по аудитории в сегменте ежедневных деловых изданий.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 и экономика, новости и аналитика, политика и общество — все, из чего складывается информационная повестка дня.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5" name="name_5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7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5"/>
            <a:ext cx="4067175" cy="7943850"/>
          </a:xfrm>
          <a:prstGeom prst="rect">
            <a:avLst/>
          </a:prstGeom>
        </p:spPr>
      </p:pic>
      <p:pic>
        <p:nvPicPr>
          <p:cNvPr id="3" name="Снимок экрана 2025-02-10 в 16.23.4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5"/>
            <a:ext cx="5924550" cy="7934325"/>
          </a:xfrm>
          <a:prstGeom prst="rect">
            <a:avLst/>
          </a:prstGeom>
        </p:spPr>
      </p:pic>
      <p:pic>
        <p:nvPicPr>
          <p:cNvPr id="4" name="Снимок экрана 2025-02-10 в 16.24.4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5" cy="7943850"/>
          </a:xfrm>
          <a:prstGeom prst="rect">
            <a:avLst/>
          </a:prstGeom>
        </p:spPr>
      </p:pic>
      <p:pic>
        <p:nvPicPr>
          <p:cNvPr id="5" name="Снимок экрана 2025-02-10 в 16.25.0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5"/>
            <a:ext cx="4067175" cy="7943850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pic>
        <p:nvPicPr>
          <p:cNvPr id="8" name="Group 213132733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66749" y="9610725"/>
            <a:ext cx="16430626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 </a:t>
            </a:r>
            <a:b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Москва, население 16+), май - октябрь 2025</a:t>
            </a:r>
            <a:endParaRPr lang="en-US" sz="1500" dirty="0"/>
          </a:p>
        </p:txBody>
      </p:sp>
      <p:sp>
        <p:nvSpPr>
          <p:cNvPr id="11" name="2025"/>
          <p:cNvSpPr/>
          <p:nvPr/>
        </p:nvSpPr>
        <p:spPr>
          <a:xfrm>
            <a:off x="1104900" y="4371975"/>
            <a:ext cx="105918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Печатная версия будущего, которую можно держать в руках. Здесь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 найдете глубокую аналитику, интервью с лидерами индустрии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трендовые исследования. Все, чтобы понять, как события влияют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рынок и жизнь. Выходит раз в два месяца.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Ключевая концепция обложек в 2025 году: визуальная эстетика шрифтового дизайна и каллиграфии. Тексты, будь то цитаты, афоризмы или ключевые мысли, будут отражать темы выпусков.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default_nam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</a:t>
            </a:r>
            <a:endParaRPr lang="en-US" sz="8850" dirty="0"/>
          </a:p>
        </p:txBody>
      </p:sp>
      <p:sp>
        <p:nvSpPr>
          <p:cNvPr id="15" name="name_487 0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6" name="AIR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</a:t>
            </a:r>
            <a:endParaRPr lang="en-US" sz="2250" dirty="0"/>
          </a:p>
        </p:txBody>
      </p:sp>
      <p:sp>
        <p:nvSpPr>
          <p:cNvPr id="17" name="name_3 726 600"/>
          <p:cNvSpPr/>
          <p:nvPr/>
        </p:nvSpPr>
        <p:spPr>
          <a:xfrm>
            <a:off x="12534900" y="4533900"/>
            <a:ext cx="4838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701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8" name="AIR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</a:t>
            </a:r>
            <a:endParaRPr lang="en-US" sz="2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Frame 213132740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247900"/>
            <a:ext cx="18288000" cy="7286625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752850"/>
            <a:ext cx="8820150" cy="54673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8" name="Text 1"/>
          <p:cNvSpPr/>
          <p:nvPr/>
        </p:nvSpPr>
        <p:spPr>
          <a:xfrm>
            <a:off x="1104900" y="4371975"/>
            <a:ext cx="75247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Путеводитель в мире моды, культуры, путешествий и искусства.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 Стиль — это идеальный способ показать «иную» сторону компании и ее ценности, причем сделать это максимально эстетично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визуально, в лучших традициях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качественного глянца.</a:t>
            </a:r>
            <a:endParaRPr lang="en-US" sz="2400" dirty="0"/>
          </a:p>
        </p:txBody>
      </p:sp>
      <p:sp>
        <p:nvSpPr>
          <p:cNvPr id="9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0" name="Text 3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1" name="Text 4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88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477125"/>
          </a:xfrm>
          <a:prstGeom prst="rect">
            <a:avLst/>
          </a:prstGeom>
        </p:spPr>
      </p:pic>
      <p:pic>
        <p:nvPicPr>
          <p:cNvPr id="3" name="Rectangle 261042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4" name="Rectangle 2610420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343275"/>
            <a:ext cx="8382000" cy="3076575"/>
          </a:xfrm>
          <a:prstGeom prst="rect">
            <a:avLst/>
          </a:prstGeom>
        </p:spPr>
      </p:pic>
      <p:sp>
        <p:nvSpPr>
          <p:cNvPr id="3" name="Rectangle 18"/>
          <p:cNvSpPr/>
          <p:nvPr/>
        </p:nvSpPr>
        <p:spPr>
          <a:xfrm>
            <a:off x="9253538" y="3290888"/>
            <a:ext cx="8353425" cy="3048000"/>
          </a:xfrm>
          <a:prstGeom prst="roundRect">
            <a:avLst>
              <a:gd name="adj" fmla="val 15156"/>
            </a:avLst>
          </a:prstGeom>
          <a:solidFill>
            <a:srgbClr val="F5F5F5"/>
          </a:solidFill>
          <a:ln w="28575">
            <a:solidFill>
              <a:srgbClr val="72C8AB"/>
            </a:solidFill>
            <a:prstDash val="solid"/>
          </a:ln>
        </p:spPr>
      </p:sp>
      <p:pic>
        <p:nvPicPr>
          <p:cNvPr id="4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6543675"/>
            <a:ext cx="8382000" cy="3076575"/>
          </a:xfrm>
          <a:prstGeom prst="rect">
            <a:avLst/>
          </a:prstGeom>
        </p:spPr>
      </p:pic>
      <p:pic>
        <p:nvPicPr>
          <p:cNvPr id="5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6543675"/>
            <a:ext cx="8382000" cy="3076575"/>
          </a:xfrm>
          <a:prstGeom prst="rect">
            <a:avLst/>
          </a:prstGeom>
        </p:spPr>
      </p:pic>
      <p:pic>
        <p:nvPicPr>
          <p:cNvPr id="6" name="Frame 213132748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15500" y="4581525"/>
            <a:ext cx="6820580" cy="1314450"/>
          </a:xfrm>
          <a:prstGeom prst="rect">
            <a:avLst/>
          </a:prstGeom>
        </p:spPr>
      </p:pic>
      <p:pic>
        <p:nvPicPr>
          <p:cNvPr id="7" name="Frame 213132748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43000" y="4581525"/>
            <a:ext cx="6820580" cy="1314450"/>
          </a:xfrm>
          <a:prstGeom prst="rect">
            <a:avLst/>
          </a:prstGeom>
        </p:spPr>
      </p:pic>
      <p:pic>
        <p:nvPicPr>
          <p:cNvPr id="8" name="Frame 213132749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5500" y="8048625"/>
            <a:ext cx="6820580" cy="1104900"/>
          </a:xfrm>
          <a:prstGeom prst="rect">
            <a:avLst/>
          </a:prstGeom>
        </p:spPr>
      </p:pic>
      <p:pic>
        <p:nvPicPr>
          <p:cNvPr id="9" name="Frame 21313274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43000" y="8048625"/>
            <a:ext cx="6820580" cy="110490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1143000" y="3743325"/>
            <a:ext cx="2209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9715500" y="3743325"/>
            <a:ext cx="36385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endParaRPr lang="en-US" sz="2250" dirty="0"/>
          </a:p>
        </p:txBody>
      </p:sp>
      <p:sp>
        <p:nvSpPr>
          <p:cNvPr id="14" name="Descriptor"/>
          <p:cNvSpPr/>
          <p:nvPr/>
        </p:nvSpPr>
        <p:spPr>
          <a:xfrm>
            <a:off x="97155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5" name="Descriptor"/>
          <p:cNvSpPr/>
          <p:nvPr/>
        </p:nvSpPr>
        <p:spPr>
          <a:xfrm>
            <a:off x="97155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6" name="Descriptor"/>
          <p:cNvSpPr/>
          <p:nvPr/>
        </p:nvSpPr>
        <p:spPr>
          <a:xfrm>
            <a:off x="97155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17" name="Descriptor"/>
          <p:cNvSpPr/>
          <p:nvPr/>
        </p:nvSpPr>
        <p:spPr>
          <a:xfrm>
            <a:off x="11430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8" name="Descriptor"/>
          <p:cNvSpPr/>
          <p:nvPr/>
        </p:nvSpPr>
        <p:spPr>
          <a:xfrm>
            <a:off x="11430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9" name="Descriptor"/>
          <p:cNvSpPr/>
          <p:nvPr/>
        </p:nvSpPr>
        <p:spPr>
          <a:xfrm>
            <a:off x="11430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0" name="Descriptor"/>
          <p:cNvSpPr/>
          <p:nvPr/>
        </p:nvSpPr>
        <p:spPr>
          <a:xfrm>
            <a:off x="8162925" y="4543425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5%</a:t>
            </a:r>
            <a:endParaRPr lang="en-US" sz="1275" dirty="0"/>
          </a:p>
        </p:txBody>
      </p:sp>
      <p:sp>
        <p:nvSpPr>
          <p:cNvPr id="21" name="Descriptor"/>
          <p:cNvSpPr/>
          <p:nvPr/>
        </p:nvSpPr>
        <p:spPr>
          <a:xfrm>
            <a:off x="8162925" y="50387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89%</a:t>
            </a:r>
            <a:endParaRPr lang="en-US" sz="1275" dirty="0"/>
          </a:p>
        </p:txBody>
      </p:sp>
      <p:sp>
        <p:nvSpPr>
          <p:cNvPr id="22" name="Descriptor"/>
          <p:cNvSpPr/>
          <p:nvPr/>
        </p:nvSpPr>
        <p:spPr>
          <a:xfrm>
            <a:off x="8162925" y="55340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Дистрибуция прессы</a:t>
            </a:r>
            <a:endParaRPr lang="en-US" sz="6000" dirty="0"/>
          </a:p>
        </p:txBody>
      </p:sp>
      <p:sp>
        <p:nvSpPr>
          <p:cNvPr id="24" name="Descriptor"/>
          <p:cNvSpPr/>
          <p:nvPr/>
        </p:nvSpPr>
        <p:spPr>
          <a:xfrm>
            <a:off x="11430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газеты)</a:t>
            </a:r>
            <a:endParaRPr lang="en-US" sz="2250" dirty="0"/>
          </a:p>
        </p:txBody>
      </p:sp>
      <p:sp>
        <p:nvSpPr>
          <p:cNvPr id="25" name="Descriptor"/>
          <p:cNvSpPr/>
          <p:nvPr/>
        </p:nvSpPr>
        <p:spPr>
          <a:xfrm>
            <a:off x="97155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журнала)</a:t>
            </a:r>
            <a:endParaRPr lang="en-US" sz="2250" dirty="0"/>
          </a:p>
        </p:txBody>
      </p:sp>
      <p:sp>
        <p:nvSpPr>
          <p:cNvPr id="26" name="Descriptor"/>
          <p:cNvSpPr/>
          <p:nvPr/>
        </p:nvSpPr>
        <p:spPr>
          <a:xfrm>
            <a:off x="97155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27" name="Descriptor"/>
          <p:cNvSpPr/>
          <p:nvPr/>
        </p:nvSpPr>
        <p:spPr>
          <a:xfrm>
            <a:off x="97155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28" name="Descriptor"/>
          <p:cNvSpPr/>
          <p:nvPr/>
        </p:nvSpPr>
        <p:spPr>
          <a:xfrm>
            <a:off x="97155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9" name="Descriptor"/>
          <p:cNvSpPr/>
          <p:nvPr/>
        </p:nvSpPr>
        <p:spPr>
          <a:xfrm>
            <a:off x="11430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30" name="Descriptor"/>
          <p:cNvSpPr/>
          <p:nvPr/>
        </p:nvSpPr>
        <p:spPr>
          <a:xfrm>
            <a:off x="11430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31" name="Descriptor"/>
          <p:cNvSpPr/>
          <p:nvPr/>
        </p:nvSpPr>
        <p:spPr>
          <a:xfrm>
            <a:off x="11430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32" name="Descriptor"/>
          <p:cNvSpPr/>
          <p:nvPr/>
        </p:nvSpPr>
        <p:spPr>
          <a:xfrm>
            <a:off x="16735425" y="801052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78%</a:t>
            </a:r>
            <a:endParaRPr lang="en-US" sz="1275" dirty="0"/>
          </a:p>
        </p:txBody>
      </p:sp>
      <p:sp>
        <p:nvSpPr>
          <p:cNvPr id="33" name="Descriptor"/>
          <p:cNvSpPr/>
          <p:nvPr/>
        </p:nvSpPr>
        <p:spPr>
          <a:xfrm>
            <a:off x="8162925" y="8020050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7%</a:t>
            </a:r>
            <a:endParaRPr lang="en-US" sz="1275" dirty="0"/>
          </a:p>
        </p:txBody>
      </p:sp>
      <p:sp>
        <p:nvSpPr>
          <p:cNvPr id="34" name="Descriptor"/>
          <p:cNvSpPr/>
          <p:nvPr/>
        </p:nvSpPr>
        <p:spPr>
          <a:xfrm>
            <a:off x="16735425" y="85058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  <p:sp>
        <p:nvSpPr>
          <p:cNvPr id="35" name="Descriptor"/>
          <p:cNvSpPr/>
          <p:nvPr/>
        </p:nvSpPr>
        <p:spPr>
          <a:xfrm>
            <a:off x="8162925" y="85058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84%</a:t>
            </a:r>
            <a:endParaRPr lang="en-US" sz="1275" dirty="0"/>
          </a:p>
        </p:txBody>
      </p:sp>
      <p:sp>
        <p:nvSpPr>
          <p:cNvPr id="36" name="Descriptor"/>
          <p:cNvSpPr/>
          <p:nvPr/>
        </p:nvSpPr>
        <p:spPr>
          <a:xfrm>
            <a:off x="167354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7" name="Descriptor"/>
          <p:cNvSpPr/>
          <p:nvPr/>
        </p:nvSpPr>
        <p:spPr>
          <a:xfrm>
            <a:off x="81629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8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39" name="Descriptor"/>
          <p:cNvSpPr/>
          <p:nvPr/>
        </p:nvSpPr>
        <p:spPr>
          <a:xfrm>
            <a:off x="16735425" y="4543425"/>
            <a:ext cx="34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47%</a:t>
            </a:r>
            <a:endParaRPr lang="en-US" sz="1275" dirty="0"/>
          </a:p>
        </p:txBody>
      </p:sp>
      <p:sp>
        <p:nvSpPr>
          <p:cNvPr id="40" name="Descriptor"/>
          <p:cNvSpPr/>
          <p:nvPr/>
        </p:nvSpPr>
        <p:spPr>
          <a:xfrm>
            <a:off x="16735425" y="5048250"/>
            <a:ext cx="37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40%</a:t>
            </a:r>
            <a:endParaRPr lang="en-US" sz="1275" dirty="0"/>
          </a:p>
        </p:txBody>
      </p:sp>
      <p:sp>
        <p:nvSpPr>
          <p:cNvPr id="41" name="Descriptor"/>
          <p:cNvSpPr/>
          <p:nvPr/>
        </p:nvSpPr>
        <p:spPr>
          <a:xfrm>
            <a:off x="16735425" y="55340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1242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7510462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«Фарма»</a:t>
            </a:r>
            <a:endParaRPr lang="en-US" sz="2336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-       800                         52  7"/>
          <p:cNvSpPr/>
          <p:nvPr/>
        </p:nvSpPr>
        <p:spPr>
          <a:xfrm>
            <a:off x="1181100" y="3743325"/>
            <a:ext cx="7277100" cy="3667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Собственная площадка РБК для форумов, конференций, бизнес-завтраков и других мероприятий.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Пространство рассчитано на 800 гостей, с тремя залами, зоной регистрации и местом для выставок.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есть все для проведения мероприятий: от видеоэкранов и проекторов до телесуфлеров и радиомикрофонов.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Адрес: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Космодамианская наб, 52, стр. 7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Центр событий РБК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информация о площадке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0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1695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5" name="2025"/>
          <p:cNvSpPr/>
          <p:nvPr/>
        </p:nvSpPr>
        <p:spPr>
          <a:xfrm>
            <a:off x="666750" y="1971675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Ключевые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95325" y="3086100"/>
            <a:ext cx="142684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год РБК проводит отраслевые мероприятия в Центре событий.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Актуальное расписание смотрите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 ссылке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</a:t>
            </a:r>
            <a:endParaRPr lang="en-US" sz="2100" dirty="0"/>
          </a:p>
        </p:txBody>
      </p:sp>
      <p:sp>
        <p:nvSpPr>
          <p:cNvPr id="7" name="default_name"/>
          <p:cNvSpPr/>
          <p:nvPr/>
        </p:nvSpPr>
        <p:spPr>
          <a:xfrm>
            <a:off x="1028700" y="4943475"/>
            <a:ext cx="11144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8" name="Capital Markets"/>
          <p:cNvSpPr/>
          <p:nvPr/>
        </p:nvSpPr>
        <p:spPr>
          <a:xfrm>
            <a:off x="1028700" y="5781675"/>
            <a:ext cx="2800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</a:t>
            </a:r>
            <a:endParaRPr lang="en-US" sz="3000" dirty="0"/>
          </a:p>
        </p:txBody>
      </p:sp>
      <p:sp>
        <p:nvSpPr>
          <p:cNvPr id="9" name="default_name"/>
          <p:cNvSpPr/>
          <p:nvPr/>
        </p:nvSpPr>
        <p:spPr>
          <a:xfrm>
            <a:off x="5314950" y="4943475"/>
            <a:ext cx="981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10" name="Tech"/>
          <p:cNvSpPr/>
          <p:nvPr/>
        </p:nvSpPr>
        <p:spPr>
          <a:xfrm>
            <a:off x="5314950" y="5781675"/>
            <a:ext cx="1666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Tech</a:t>
            </a:r>
            <a:endParaRPr lang="en-US" sz="3000" dirty="0"/>
          </a:p>
        </p:txBody>
      </p:sp>
      <p:sp>
        <p:nvSpPr>
          <p:cNvPr id="11" name="default_name"/>
          <p:cNvSpPr/>
          <p:nvPr/>
        </p:nvSpPr>
        <p:spPr>
          <a:xfrm>
            <a:off x="9601200" y="4943475"/>
            <a:ext cx="8763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12" name="HR- ESG-"/>
          <p:cNvSpPr/>
          <p:nvPr/>
        </p:nvSpPr>
        <p:spPr>
          <a:xfrm>
            <a:off x="9601200" y="5781675"/>
            <a:ext cx="260985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HR-форум
ESG-конгресс</a:t>
            </a:r>
            <a:endParaRPr lang="en-US" sz="3000" dirty="0"/>
          </a:p>
        </p:txBody>
      </p:sp>
      <p:sp>
        <p:nvSpPr>
          <p:cNvPr id="13" name="default_name"/>
          <p:cNvSpPr/>
          <p:nvPr/>
        </p:nvSpPr>
        <p:spPr>
          <a:xfrm>
            <a:off x="13887450" y="4943475"/>
            <a:ext cx="1000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14" name="Text 9"/>
          <p:cNvSpPr/>
          <p:nvPr/>
        </p:nvSpPr>
        <p:spPr>
          <a:xfrm>
            <a:off x="13887450" y="5781675"/>
            <a:ext cx="3248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Новая экономика</a:t>
            </a:r>
            <a:endParaRPr lang="en-US" sz="3000" dirty="0"/>
          </a:p>
        </p:txBody>
      </p:sp>
      <p:sp>
        <p:nvSpPr>
          <p:cNvPr id="15" name="-"/>
          <p:cNvSpPr/>
          <p:nvPr/>
        </p:nvSpPr>
        <p:spPr>
          <a:xfrm>
            <a:off x="1028700" y="7553325"/>
            <a:ext cx="1809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февраль-март</a:t>
            </a:r>
            <a:endParaRPr lang="en-US" sz="1875" dirty="0"/>
          </a:p>
        </p:txBody>
      </p:sp>
      <p:sp>
        <p:nvSpPr>
          <p:cNvPr id="16" name="-"/>
          <p:cNvSpPr/>
          <p:nvPr/>
        </p:nvSpPr>
        <p:spPr>
          <a:xfrm>
            <a:off x="10287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Крипто-викенд РБК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5314950" y="7553325"/>
            <a:ext cx="609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март</a:t>
            </a:r>
            <a:endParaRPr lang="en-US" sz="1875" dirty="0"/>
          </a:p>
        </p:txBody>
      </p:sp>
      <p:sp>
        <p:nvSpPr>
          <p:cNvPr id="18" name="Text 13"/>
          <p:cNvSpPr/>
          <p:nvPr/>
        </p:nvSpPr>
        <p:spPr>
          <a:xfrm>
            <a:off x="5314950" y="8391525"/>
            <a:ext cx="20764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Спорт</a:t>
            </a:r>
            <a:endParaRPr lang="en-US" sz="3000" dirty="0"/>
          </a:p>
        </p:txBody>
      </p:sp>
      <p:sp>
        <p:nvSpPr>
          <p:cNvPr id="19" name="default_name"/>
          <p:cNvSpPr/>
          <p:nvPr/>
        </p:nvSpPr>
        <p:spPr>
          <a:xfrm>
            <a:off x="9601200" y="7553325"/>
            <a:ext cx="8667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апрель </a:t>
            </a:r>
            <a:endParaRPr lang="en-US" sz="1875" dirty="0"/>
          </a:p>
        </p:txBody>
      </p:sp>
      <p:sp>
        <p:nvSpPr>
          <p:cNvPr id="20" name="Text 15"/>
          <p:cNvSpPr/>
          <p:nvPr/>
        </p:nvSpPr>
        <p:spPr>
          <a:xfrm>
            <a:off x="96012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 форум</a:t>
            </a:r>
            <a:endParaRPr lang="en-US" sz="3000" dirty="0"/>
          </a:p>
        </p:txBody>
      </p:sp>
      <p:sp>
        <p:nvSpPr>
          <p:cNvPr id="2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Публичные мероприятия</a:t>
            </a:r>
            <a:endParaRPr lang="en-US" sz="6000" dirty="0"/>
          </a:p>
        </p:txBody>
      </p:sp>
      <p:sp>
        <p:nvSpPr>
          <p:cNvPr id="8" name="Weekend"/>
          <p:cNvSpPr/>
          <p:nvPr/>
        </p:nvSpPr>
        <p:spPr>
          <a:xfrm>
            <a:off x="1181100" y="3743325"/>
            <a:ext cx="7324725" cy="442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События, которые доступны широкой аудитории.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встречаются любители и профессионалы, чтобы обсудить актуальные темы.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Инвест Weekend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мероприятие для частных инвесторов, как начинающих, так и опытных. Обсуждаем стратегии, делимся свежими идеями и общаемся с топовыми экспертами и ведущими РБК Инвестиций. 
</a:t>
            </a:r>
            <a:r>
              <a:rPr lang="en-US" sz="1950" b="1" dirty="0">
                <a:solidFill>
                  <a:srgbClr val="303030"/>
                </a:solidFill>
                <a:latin typeface="Graphik RBC LC Bold" pitchFamily="34" charset="0"/>
                <a:ea typeface="Graphik RBC LC Bold" pitchFamily="34" charset="-122"/>
                <a:cs typeface="Graphik RBC LC Bold" pitchFamily="34" charset="-120"/>
              </a:rPr>
              <a:t>Предпринимательский класс —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площадка, где опытные предприниматели делятся реальными кейсами, стратегиями, инсайтами, а участники задают им вопросы, обсуждают проблемы и вызовы в своем бизнесе.  
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Детали 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читайте тут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190875"/>
            <a:ext cx="8820150" cy="59436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181100" y="3743325"/>
            <a:ext cx="7277100" cy="478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участвует в крупных деловых форумах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стендами, студиями или собственными сессиями, усиливая информационное присутствие событий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на площадке, так и в СМИ.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Где РБК — генеральный информационный партнер?
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О возможности интеграции в подобные мероприятия можно прочитать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здесь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1181100" y="6010275"/>
            <a:ext cx="7372350" cy="230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
ВЭФ 
«Иннопром»</a:t>
            </a:r>
            <a:endParaRPr lang="en-US" sz="21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 с партнерством РБК</a:t>
            </a:r>
            <a:endParaRPr lang="en-US" sz="6000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- public talk"/>
          <p:cNvSpPr/>
          <p:nvPr/>
        </p:nvSpPr>
        <p:spPr>
          <a:xfrm>
            <a:off x="1181100" y="3743325"/>
            <a:ext cx="7277100" cy="2695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организует под клиента мероприятия любых форматов: бизнес-завтраки, public talk, форумы, интенсивы и другие.
Мы помогаем на каждом этапе — от разработки идеи до ее реализации. Выступаем как организатор или модератор деловой программы. 
</a:t>
            </a:r>
            <a:endParaRPr lang="en-US" sz="2100" dirty="0"/>
          </a:p>
        </p:txBody>
      </p:sp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 TV Index Plus (Россия 0+, население 4+), сен.24
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Мероприятия под клиента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00150" y="8096250"/>
            <a:ext cx="64389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событиях под клиента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519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7381875"/>
            <a:ext cx="86963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42975" y="7510462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«Фарма»</a:t>
            </a:r>
            <a:endParaRPr lang="en-US" sz="2336" dirty="0"/>
          </a:p>
        </p:txBody>
      </p:sp>
      <p:sp>
        <p:nvSpPr>
          <p:cNvPr id="7" name="- 360"/>
          <p:cNvSpPr/>
          <p:nvPr/>
        </p:nvSpPr>
        <p:spPr>
          <a:xfrm>
            <a:off x="666750" y="8420100"/>
            <a:ext cx="87915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Pro                         -"/>
          <p:cNvSpPr/>
          <p:nvPr/>
        </p:nvSpPr>
        <p:spPr>
          <a:xfrm>
            <a:off x="1181100" y="3743325"/>
            <a:ext cx="7277100" cy="410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статьи, программы на телеканале, рейтинги и исследования, фото- и видеосъемки.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 dirty="0"/>
          </a:p>
        </p:txBody>
      </p:sp>
      <p:sp>
        <p:nvSpPr>
          <p:cNvPr id="9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0" name="Text 3"/>
          <p:cNvSpPr/>
          <p:nvPr/>
        </p:nvSpPr>
        <p:spPr>
          <a:xfrm>
            <a:off x="1200150" y="8229600"/>
            <a:ext cx="64389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супербоулах</a:t>
            </a:r>
            <a:endParaRPr lang="en-US" sz="2124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4" name="Frame 21313275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Внутренняя дистрибуция</a:t>
            </a:r>
            <a:endParaRPr lang="en-US" sz="6000" dirty="0"/>
          </a:p>
        </p:txBody>
      </p:sp>
      <p:sp>
        <p:nvSpPr>
          <p:cNvPr id="8" name="-"/>
          <p:cNvSpPr/>
          <p:nvPr/>
        </p:nvSpPr>
        <p:spPr>
          <a:xfrm>
            <a:off x="971550" y="3581400"/>
            <a:ext cx="2076450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Кросс-анонсы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тематических площадках (кнопки, брендирование,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материалов)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3829050" y="3581400"/>
            <a:ext cx="213360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витрины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материалами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РБК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6686550" y="3581400"/>
            <a:ext cx="16478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Видеоанонсы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
(соцсети)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971550" y="6524625"/>
            <a:ext cx="196215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
и новостных РБК
</a:t>
            </a:r>
            <a:endParaRPr lang="en-US" sz="1800" dirty="0"/>
          </a:p>
        </p:txBody>
      </p:sp>
      <p:sp>
        <p:nvSpPr>
          <p:cNvPr id="12" name="-"/>
          <p:cNvSpPr/>
          <p:nvPr/>
        </p:nvSpPr>
        <p:spPr>
          <a:xfrm>
            <a:off x="3829050" y="6524625"/>
            <a:ext cx="22955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
в журнале, газете, телеграм-каналах
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6686550" y="6524625"/>
            <a:ext cx="16478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Баннеры 
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</a:t>
            </a:r>
            <a:endParaRPr lang="en-US" sz="1800" dirty="0"/>
          </a:p>
        </p:txBody>
      </p:sp>
      <p:sp>
        <p:nvSpPr>
          <p:cNvPr id="14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2667000" cy="274320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4250" y="3276600"/>
            <a:ext cx="2667000" cy="2743200"/>
          </a:xfrm>
          <a:prstGeom prst="rect">
            <a:avLst/>
          </a:prstGeom>
        </p:spPr>
      </p:pic>
      <p:pic>
        <p:nvPicPr>
          <p:cNvPr id="4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3276600"/>
            <a:ext cx="2667000" cy="274320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19825"/>
            <a:ext cx="2667000" cy="2743200"/>
          </a:xfrm>
          <a:prstGeom prst="rect">
            <a:avLst/>
          </a:prstGeom>
        </p:spPr>
      </p:pic>
      <p:pic>
        <p:nvPicPr>
          <p:cNvPr id="6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6219825"/>
            <a:ext cx="2667000" cy="27432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9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Внешняя дистрибуция</a:t>
            </a:r>
            <a:endParaRPr lang="en-US" sz="6000" dirty="0"/>
          </a:p>
        </p:txBody>
      </p:sp>
      <p:sp>
        <p:nvSpPr>
          <p:cNvPr id="12" name="indoor outdoor"/>
          <p:cNvSpPr/>
          <p:nvPr/>
        </p:nvSpPr>
        <p:spPr>
          <a:xfrm>
            <a:off x="3829050" y="6543675"/>
            <a:ext cx="2286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Наружная реклама (indoor, outdoor)</a:t>
            </a:r>
            <a:endParaRPr lang="en-US" sz="1800" dirty="0"/>
          </a:p>
        </p:txBody>
      </p:sp>
      <p:sp>
        <p:nvSpPr>
          <p:cNvPr id="13" name="Text 2"/>
          <p:cNvSpPr/>
          <p:nvPr/>
        </p:nvSpPr>
        <p:spPr>
          <a:xfrm>
            <a:off x="1009650" y="3571875"/>
            <a:ext cx="216217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 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спецпроекты (например,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специальный напиток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кофейне / мерч)</a:t>
            </a:r>
            <a:endParaRPr lang="en-US" sz="1800" dirty="0"/>
          </a:p>
        </p:txBody>
      </p:sp>
      <p:sp>
        <p:nvSpPr>
          <p:cNvPr id="14" name="-"/>
          <p:cNvSpPr/>
          <p:nvPr/>
        </p:nvSpPr>
        <p:spPr>
          <a:xfrm>
            <a:off x="3829050" y="3571875"/>
            <a:ext cx="22860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соцсетях (телеграм-каналы, инфлюенсеры, блогеры, новые медиа)</a:t>
            </a:r>
            <a:endParaRPr lang="en-US" sz="1800" dirty="0"/>
          </a:p>
        </p:txBody>
      </p:sp>
      <p:sp>
        <p:nvSpPr>
          <p:cNvPr id="15" name="Text 4"/>
          <p:cNvSpPr/>
          <p:nvPr/>
        </p:nvSpPr>
        <p:spPr>
          <a:xfrm>
            <a:off x="1009650" y="6543675"/>
            <a:ext cx="25336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классических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endParaRPr lang="en-US" sz="1800" dirty="0"/>
          </a:p>
        </p:txBody>
      </p:sp>
      <p:sp>
        <p:nvSpPr>
          <p:cNvPr id="16" name="Text 5"/>
          <p:cNvSpPr/>
          <p:nvPr/>
        </p:nvSpPr>
        <p:spPr>
          <a:xfrm>
            <a:off x="6686550" y="3571875"/>
            <a:ext cx="20193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Сюжеты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мероприятии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телеканалах</a:t>
            </a:r>
            <a:endParaRPr lang="en-US" sz="1800" dirty="0"/>
          </a:p>
        </p:txBody>
      </p:sp>
      <p:sp>
        <p:nvSpPr>
          <p:cNvPr id="17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Rectangl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5524500" cy="5686425"/>
          </a:xfrm>
          <a:prstGeom prst="rect">
            <a:avLst/>
          </a:prstGeom>
        </p:spPr>
      </p:pic>
      <p:pic>
        <p:nvPicPr>
          <p:cNvPr id="5" name="Rectangl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276600"/>
            <a:ext cx="5524500" cy="568642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pic>
        <p:nvPicPr>
          <p:cNvPr id="7" name="1-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05825" y="3752850"/>
            <a:ext cx="1276350" cy="1276350"/>
          </a:xfrm>
          <a:prstGeom prst="rect">
            <a:avLst/>
          </a:prstGeom>
        </p:spPr>
      </p:pic>
      <p:pic>
        <p:nvPicPr>
          <p:cNvPr id="9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371725" y="3743325"/>
            <a:ext cx="2114551" cy="1285875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супербоулов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3" name="-         100   1000"/>
          <p:cNvSpPr/>
          <p:nvPr/>
        </p:nvSpPr>
        <p:spPr>
          <a:xfrm>
            <a:off x="1019175" y="5457825"/>
            <a:ext cx="5114925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
</a:t>
            </a:r>
            <a:endParaRPr lang="en-US" sz="1725" dirty="0"/>
          </a:p>
        </p:txBody>
      </p:sp>
      <p:sp>
        <p:nvSpPr>
          <p:cNvPr id="14" name="A-list"/>
          <p:cNvSpPr/>
          <p:nvPr/>
        </p:nvSpPr>
        <p:spPr>
          <a:xfrm>
            <a:off x="6772275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
</a:t>
            </a:r>
            <a:endParaRPr lang="en-US" sz="1875" dirty="0"/>
          </a:p>
        </p:txBody>
      </p:sp>
      <p:sp>
        <p:nvSpPr>
          <p:cNvPr id="17" name="Fashion Review    - -">
            <a:extLst>
              <a:ext uri="{FF2B5EF4-FFF2-40B4-BE49-F238E27FC236}">
                <a16:creationId xmlns:a16="http://schemas.microsoft.com/office/drawing/2014/main" id="{BD04EDA1-DEDF-BCB8-480C-DFACA8980189}"/>
              </a:ext>
            </a:extLst>
          </p:cNvPr>
          <p:cNvSpPr/>
          <p:nvPr/>
        </p:nvSpPr>
        <p:spPr>
          <a:xfrm>
            <a:off x="12439650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комплексного благополучия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стратегии улучшения качества жизни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всех площадках, каждая из них раскрывает ее через собственную экспертизу.  Кульминация — масштабное мероприятие, посвященное </a:t>
            </a: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wellbeing-</a:t>
            </a: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индустрии и ее участникам. </a:t>
            </a:r>
            <a:endParaRPr lang="en-US" sz="1875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EC394B4-FD56-0010-FF47-039C7246B0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38539" y="3806348"/>
            <a:ext cx="3381620" cy="109902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895850"/>
            <a:ext cx="98298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
Заполните </a:t>
            </a:r>
            <a:r>
              <a:rPr lang="en-US" sz="6000" u="sng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2779</Words>
  <Application>Microsoft Macintosh PowerPoint</Application>
  <PresentationFormat>Произвольный</PresentationFormat>
  <Paragraphs>376</Paragraphs>
  <Slides>50</Slides>
  <Notes>50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8" baseType="lpstr">
      <vt:lpstr>Arial</vt:lpstr>
      <vt:lpstr>Graphik RBC LC Bold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8</cp:revision>
  <dcterms:created xsi:type="dcterms:W3CDTF">2026-04-23T10:29:25Z</dcterms:created>
  <dcterms:modified xsi:type="dcterms:W3CDTF">2026-07-03T11:25:11Z</dcterms:modified>
</cp:coreProperties>
</file>