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308" r:id="rId3"/>
    <p:sldId id="323" r:id="rId4"/>
    <p:sldId id="259" r:id="rId5"/>
    <p:sldId id="260" r:id="rId6"/>
    <p:sldId id="31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24" r:id="rId16"/>
    <p:sldId id="271" r:id="rId17"/>
    <p:sldId id="314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12" r:id="rId30"/>
    <p:sldId id="285" r:id="rId31"/>
    <p:sldId id="286" r:id="rId32"/>
    <p:sldId id="287" r:id="rId33"/>
    <p:sldId id="288" r:id="rId34"/>
    <p:sldId id="313" r:id="rId35"/>
    <p:sldId id="290" r:id="rId36"/>
    <p:sldId id="289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75A641-FA0C-9FC4-A1C6-FA120F5DEB95}" name="Алишина Юлия" initials="ЮА" userId="S::jualishina@rbc.ru::77acabaf-95c1-41ec-8fe1-8848712085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55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256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8/10/relationships/authors" Target="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078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18" Type="http://schemas.openxmlformats.org/officeDocument/2006/relationships/image" Target="../media/image26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1.svg"/><Relationship Id="rId17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5" Type="http://schemas.openxmlformats.org/officeDocument/2006/relationships/image" Target="../media/image4.svg"/><Relationship Id="rId10" Type="http://schemas.openxmlformats.org/officeDocument/2006/relationships/image" Target="../media/image19.svg"/><Relationship Id="rId19" Type="http://schemas.openxmlformats.org/officeDocument/2006/relationships/image" Target="../media/image5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1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36.sv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hyperlink" Target="https://nextcloud.rbc.ru/s/Ha98AA6KwDXRGcE" TargetMode="External"/><Relationship Id="rId3" Type="http://schemas.openxmlformats.org/officeDocument/2006/relationships/image" Target="../media/image37.sv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svg"/><Relationship Id="rId14" Type="http://schemas.openxmlformats.org/officeDocument/2006/relationships/hyperlink" Target="https://style.rbc.ru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hyperlink" Target="https://www.rbc.ru/life" TargetMode="External"/><Relationship Id="rId3" Type="http://schemas.openxmlformats.org/officeDocument/2006/relationships/image" Target="../media/image47.svg"/><Relationship Id="rId7" Type="http://schemas.openxmlformats.org/officeDocument/2006/relationships/image" Target="../media/image51.pn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45.svg"/><Relationship Id="rId5" Type="http://schemas.openxmlformats.org/officeDocument/2006/relationships/image" Target="../media/image49.svg"/><Relationship Id="rId10" Type="http://schemas.openxmlformats.org/officeDocument/2006/relationships/image" Target="../media/image44.svg"/><Relationship Id="rId4" Type="http://schemas.openxmlformats.org/officeDocument/2006/relationships/image" Target="../media/image48.svg"/><Relationship Id="rId9" Type="http://schemas.openxmlformats.org/officeDocument/2006/relationships/image" Target="../media/image43.svg"/><Relationship Id="rId14" Type="http://schemas.openxmlformats.org/officeDocument/2006/relationships/hyperlink" Target="https://nextcloud.rbc.ru/s/xdbT96x5pJCN4oG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hyperlink" Target="https://nextcloud.rbc.ru/s/yo88G23opmiNjFy" TargetMode="External"/><Relationship Id="rId3" Type="http://schemas.openxmlformats.org/officeDocument/2006/relationships/image" Target="../media/image53.svg"/><Relationship Id="rId7" Type="http://schemas.openxmlformats.org/officeDocument/2006/relationships/image" Target="../media/image46.svg"/><Relationship Id="rId12" Type="http://schemas.openxmlformats.org/officeDocument/2006/relationships/image" Target="../media/image4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11" Type="http://schemas.openxmlformats.org/officeDocument/2006/relationships/image" Target="../media/image43.svg"/><Relationship Id="rId5" Type="http://schemas.openxmlformats.org/officeDocument/2006/relationships/image" Target="../media/image55.svg"/><Relationship Id="rId10" Type="http://schemas.openxmlformats.org/officeDocument/2006/relationships/image" Target="../media/image56.png"/><Relationship Id="rId4" Type="http://schemas.openxmlformats.org/officeDocument/2006/relationships/image" Target="../media/image54.svg"/><Relationship Id="rId9" Type="http://schemas.openxmlformats.org/officeDocument/2006/relationships/image" Target="../media/image41.png"/><Relationship Id="rId14" Type="http://schemas.openxmlformats.org/officeDocument/2006/relationships/hyperlink" Target="https://trends.rbc.ru/trend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hyperlink" Target="https://nextcloud.rbc.ru/s/NxN88oyJoGog7z7" TargetMode="External"/><Relationship Id="rId3" Type="http://schemas.openxmlformats.org/officeDocument/2006/relationships/image" Target="../media/image57.svg"/><Relationship Id="rId7" Type="http://schemas.openxmlformats.org/officeDocument/2006/relationships/image" Target="../media/image40.pn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11" Type="http://schemas.openxmlformats.org/officeDocument/2006/relationships/image" Target="../media/image45.svg"/><Relationship Id="rId5" Type="http://schemas.openxmlformats.org/officeDocument/2006/relationships/image" Target="../media/image59.svg"/><Relationship Id="rId10" Type="http://schemas.openxmlformats.org/officeDocument/2006/relationships/image" Target="../media/image44.svg"/><Relationship Id="rId4" Type="http://schemas.openxmlformats.org/officeDocument/2006/relationships/image" Target="../media/image58.svg"/><Relationship Id="rId9" Type="http://schemas.openxmlformats.org/officeDocument/2006/relationships/image" Target="../media/image4.svg"/><Relationship Id="rId14" Type="http://schemas.openxmlformats.org/officeDocument/2006/relationships/hyperlink" Target="https://www.rbc.ru/win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hyperlink" Target="https://nextcloud.rbc.ru/s/eeWDs6z9zHQow9b%20" TargetMode="External"/><Relationship Id="rId3" Type="http://schemas.openxmlformats.org/officeDocument/2006/relationships/image" Target="../media/image61.sv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63.png"/><Relationship Id="rId10" Type="http://schemas.openxmlformats.org/officeDocument/2006/relationships/image" Target="../media/image44.svg"/><Relationship Id="rId4" Type="http://schemas.openxmlformats.org/officeDocument/2006/relationships/image" Target="../media/image62.svg"/><Relationship Id="rId9" Type="http://schemas.openxmlformats.org/officeDocument/2006/relationships/image" Target="../media/image4.svg"/><Relationship Id="rId14" Type="http://schemas.openxmlformats.org/officeDocument/2006/relationships/hyperlink" Target="https://www.autonews.ru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65.svg"/><Relationship Id="rId7" Type="http://schemas.openxmlformats.org/officeDocument/2006/relationships/image" Target="../media/image43.svg"/><Relationship Id="rId12" Type="http://schemas.openxmlformats.org/officeDocument/2006/relationships/hyperlink" Target="https://www.rbc.ru/industri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hyperlink" Target="https://nextcloud.rbc.ru/s/obxBZjSG3apEF7e" TargetMode="External"/><Relationship Id="rId5" Type="http://schemas.openxmlformats.org/officeDocument/2006/relationships/image" Target="../media/image67.svg"/><Relationship Id="rId10" Type="http://schemas.openxmlformats.org/officeDocument/2006/relationships/image" Target="../media/image46.svg"/><Relationship Id="rId4" Type="http://schemas.openxmlformats.org/officeDocument/2006/relationships/image" Target="../media/image66.svg"/><Relationship Id="rId9" Type="http://schemas.openxmlformats.org/officeDocument/2006/relationships/image" Target="../media/image4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sv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svg"/><Relationship Id="rId11" Type="http://schemas.openxmlformats.org/officeDocument/2006/relationships/hyperlink" Target="https://t.me/rbc_news" TargetMode="External"/><Relationship Id="rId5" Type="http://schemas.openxmlformats.org/officeDocument/2006/relationships/image" Target="../media/image73.svg"/><Relationship Id="rId10" Type="http://schemas.openxmlformats.org/officeDocument/2006/relationships/image" Target="../media/image77.svg"/><Relationship Id="rId4" Type="http://schemas.openxmlformats.org/officeDocument/2006/relationships/image" Target="../media/image72.svg"/><Relationship Id="rId9" Type="http://schemas.openxmlformats.org/officeDocument/2006/relationships/image" Target="../media/image4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8.sv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svg"/><Relationship Id="rId5" Type="http://schemas.openxmlformats.org/officeDocument/2006/relationships/image" Target="../media/image43.svg"/><Relationship Id="rId10" Type="http://schemas.openxmlformats.org/officeDocument/2006/relationships/image" Target="../media/image83.png"/><Relationship Id="rId4" Type="http://schemas.openxmlformats.org/officeDocument/2006/relationships/image" Target="../media/image79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77.svg"/><Relationship Id="rId4" Type="http://schemas.openxmlformats.org/officeDocument/2006/relationships/image" Target="../media/image85.svg"/><Relationship Id="rId9" Type="http://schemas.openxmlformats.org/officeDocument/2006/relationships/image" Target="../media/image9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91.svg"/><Relationship Id="rId4" Type="http://schemas.openxmlformats.org/officeDocument/2006/relationships/image" Target="../media/image6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5" Type="http://schemas.openxmlformats.org/officeDocument/2006/relationships/image" Target="../media/image93.svg"/><Relationship Id="rId10" Type="http://schemas.openxmlformats.org/officeDocument/2006/relationships/hyperlink" Target="https://specialists.ru/?t=finansy" TargetMode="External"/><Relationship Id="rId4" Type="http://schemas.openxmlformats.org/officeDocument/2006/relationships/image" Target="../media/image43.svg"/><Relationship Id="rId9" Type="http://schemas.openxmlformats.org/officeDocument/2006/relationships/image" Target="../media/image9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sber-art.style.rbc.ru/" TargetMode="External"/><Relationship Id="rId3" Type="http://schemas.openxmlformats.org/officeDocument/2006/relationships/image" Target="../media/image98.png"/><Relationship Id="rId7" Type="http://schemas.openxmlformats.org/officeDocument/2006/relationships/hyperlink" Target="https://taxidriver.rbc.r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43.svg"/><Relationship Id="rId4" Type="http://schemas.openxmlformats.org/officeDocument/2006/relationships/image" Target="../media/image9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sma.style.rbc.ru/" TargetMode="External"/><Relationship Id="rId3" Type="http://schemas.openxmlformats.org/officeDocument/2006/relationships/image" Target="../media/image101.png"/><Relationship Id="rId7" Type="http://schemas.openxmlformats.org/officeDocument/2006/relationships/hyperlink" Target="https://mts-travel.style.rbc.ru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43.svg"/><Relationship Id="rId4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henderson-skolkovo.style.rbc.ru/" TargetMode="External"/><Relationship Id="rId3" Type="http://schemas.openxmlformats.org/officeDocument/2006/relationships/image" Target="../media/image103.png"/><Relationship Id="rId7" Type="http://schemas.openxmlformats.org/officeDocument/2006/relationships/hyperlink" Target="https://www.youtube.com/watch?v=pQwZRPk3qR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105.svg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91.svg"/><Relationship Id="rId4" Type="http://schemas.openxmlformats.org/officeDocument/2006/relationships/image" Target="../media/image10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svg"/><Relationship Id="rId4" Type="http://schemas.openxmlformats.org/officeDocument/2006/relationships/image" Target="../media/image10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5" Type="http://schemas.openxmlformats.org/officeDocument/2006/relationships/image" Target="../media/image105.svg"/><Relationship Id="rId4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hyperlink" Target="https://fisher.rbc.ru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5" Type="http://schemas.openxmlformats.org/officeDocument/2006/relationships/image" Target="../media/image105.svg"/><Relationship Id="rId4" Type="http://schemas.openxmlformats.org/officeDocument/2006/relationships/image" Target="../media/image1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svg"/><Relationship Id="rId7" Type="http://schemas.openxmlformats.org/officeDocument/2006/relationships/hyperlink" Target="http://shchukin.style.rbc.ru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5" Type="http://schemas.openxmlformats.org/officeDocument/2006/relationships/image" Target="../media/image116.svg"/><Relationship Id="rId4" Type="http://schemas.openxmlformats.org/officeDocument/2006/relationships/image" Target="../media/image1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118.svg"/><Relationship Id="rId4" Type="http://schemas.openxmlformats.org/officeDocument/2006/relationships/image" Target="../media/image11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jpeg"/><Relationship Id="rId3" Type="http://schemas.openxmlformats.org/officeDocument/2006/relationships/image" Target="../media/image119.svg"/><Relationship Id="rId7" Type="http://schemas.openxmlformats.org/officeDocument/2006/relationships/image" Target="../media/image123.png"/><Relationship Id="rId12" Type="http://schemas.openxmlformats.org/officeDocument/2006/relationships/image" Target="../media/image1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svg"/><Relationship Id="rId11" Type="http://schemas.openxmlformats.org/officeDocument/2006/relationships/image" Target="../media/image127.svg"/><Relationship Id="rId5" Type="http://schemas.openxmlformats.org/officeDocument/2006/relationships/image" Target="../media/image121.svg"/><Relationship Id="rId10" Type="http://schemas.openxmlformats.org/officeDocument/2006/relationships/image" Target="../media/image126.svg"/><Relationship Id="rId4" Type="http://schemas.openxmlformats.org/officeDocument/2006/relationships/image" Target="../media/image120.svg"/><Relationship Id="rId9" Type="http://schemas.openxmlformats.org/officeDocument/2006/relationships/image" Target="../media/image125.png"/><Relationship Id="rId14" Type="http://schemas.openxmlformats.org/officeDocument/2006/relationships/image" Target="../media/image1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NLNn5kzbmgMb9sy" TargetMode="External"/><Relationship Id="rId3" Type="http://schemas.openxmlformats.org/officeDocument/2006/relationships/image" Target="../media/image130.svg"/><Relationship Id="rId7" Type="http://schemas.openxmlformats.org/officeDocument/2006/relationships/image" Target="../media/image127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svg"/><Relationship Id="rId5" Type="http://schemas.openxmlformats.org/officeDocument/2006/relationships/image" Target="../media/image129.jpeg"/><Relationship Id="rId4" Type="http://schemas.openxmlformats.org/officeDocument/2006/relationships/image" Target="../media/image131.png"/><Relationship Id="rId9" Type="http://schemas.openxmlformats.org/officeDocument/2006/relationships/hyperlink" Target="https://nextcloud.rbc.ru/s/jSabf5r7JacF3Hp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svg"/><Relationship Id="rId7" Type="http://schemas.openxmlformats.org/officeDocument/2006/relationships/hyperlink" Target="https://nextcloud.rbc.ru/s/en5rgkWtpFqwAf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5" Type="http://schemas.openxmlformats.org/officeDocument/2006/relationships/image" Target="../media/image116.svg"/><Relationship Id="rId4" Type="http://schemas.openxmlformats.org/officeDocument/2006/relationships/image" Target="../media/image1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svg"/><Relationship Id="rId7" Type="http://schemas.openxmlformats.org/officeDocument/2006/relationships/hyperlink" Target="https://nextcloud.rbc.ru/s/MedLB2LayY2JskC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5" Type="http://schemas.openxmlformats.org/officeDocument/2006/relationships/image" Target="../media/image116.svg"/><Relationship Id="rId4" Type="http://schemas.openxmlformats.org/officeDocument/2006/relationships/image" Target="../media/image1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136.svg"/><Relationship Id="rId4" Type="http://schemas.openxmlformats.org/officeDocument/2006/relationships/image" Target="../media/image117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svg"/><Relationship Id="rId3" Type="http://schemas.openxmlformats.org/officeDocument/2006/relationships/image" Target="../media/image137.sv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png"/><Relationship Id="rId11" Type="http://schemas.openxmlformats.org/officeDocument/2006/relationships/hyperlink" Target="https://docs.google.com/spreadsheets/d/1VW5mzlqjzQIoJHmpzjazPi6lYLnFQWk9EI-NYdc5fX4/edit?gid=104358263#gid=104358263" TargetMode="External"/><Relationship Id="rId5" Type="http://schemas.openxmlformats.org/officeDocument/2006/relationships/image" Target="../media/image138.svg"/><Relationship Id="rId10" Type="http://schemas.openxmlformats.org/officeDocument/2006/relationships/hyperlink" Target="https://nextcloud.rbc.ru/s/7pmnaYM97wfxASR" TargetMode="External"/><Relationship Id="rId4" Type="http://schemas.openxmlformats.org/officeDocument/2006/relationships/image" Target="../media/image116.svg"/><Relationship Id="rId9" Type="http://schemas.openxmlformats.org/officeDocument/2006/relationships/image" Target="../media/image142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10" Type="http://schemas.openxmlformats.org/officeDocument/2006/relationships/image" Target="../media/image137.svg"/><Relationship Id="rId4" Type="http://schemas.openxmlformats.org/officeDocument/2006/relationships/image" Target="../media/image144.png"/><Relationship Id="rId9" Type="http://schemas.openxmlformats.org/officeDocument/2006/relationships/image" Target="../media/image1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svg"/><Relationship Id="rId3" Type="http://schemas.openxmlformats.org/officeDocument/2006/relationships/image" Target="../media/image116.sv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10" Type="http://schemas.openxmlformats.org/officeDocument/2006/relationships/hyperlink" Target="https://docs.google.com/spreadsheets/d/1VW5mzlqjzQIoJHmpzjazPi6lYLnFQWk9EI-NYdc5fX4/edit?gid=0#gid=0" TargetMode="External"/><Relationship Id="rId4" Type="http://schemas.openxmlformats.org/officeDocument/2006/relationships/image" Target="../media/image137.svg"/><Relationship Id="rId9" Type="http://schemas.openxmlformats.org/officeDocument/2006/relationships/hyperlink" Target="https://nextcloud.rbc.ru/s/gRjXwrRaTq2ZGFy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2.png"/><Relationship Id="rId4" Type="http://schemas.openxmlformats.org/officeDocument/2006/relationships/image" Target="../media/image137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spreadsheets/d/1VW5mzlqjzQIoJHmpzjazPi6lYLnFQWk9EI-NYdc5fX4/edit?gid=1235514688#gid=1235514688" TargetMode="External"/><Relationship Id="rId3" Type="http://schemas.openxmlformats.org/officeDocument/2006/relationships/image" Target="../media/image116.svg"/><Relationship Id="rId7" Type="http://schemas.openxmlformats.org/officeDocument/2006/relationships/hyperlink" Target="https://nextcloud.rbc.ru/s/BERw4LwaK53yBaC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svg"/><Relationship Id="rId5" Type="http://schemas.openxmlformats.org/officeDocument/2006/relationships/image" Target="../media/image153.png"/><Relationship Id="rId4" Type="http://schemas.openxmlformats.org/officeDocument/2006/relationships/image" Target="../media/image13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37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sv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svg"/><Relationship Id="rId3" Type="http://schemas.openxmlformats.org/officeDocument/2006/relationships/image" Target="../media/image156.svg"/><Relationship Id="rId7" Type="http://schemas.openxmlformats.org/officeDocument/2006/relationships/image" Target="../media/image160.svg"/><Relationship Id="rId12" Type="http://schemas.openxmlformats.org/officeDocument/2006/relationships/image" Target="../media/image137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9.svg"/><Relationship Id="rId11" Type="http://schemas.openxmlformats.org/officeDocument/2006/relationships/image" Target="../media/image116.svg"/><Relationship Id="rId5" Type="http://schemas.openxmlformats.org/officeDocument/2006/relationships/image" Target="../media/image158.svg"/><Relationship Id="rId10" Type="http://schemas.openxmlformats.org/officeDocument/2006/relationships/image" Target="../media/image163.svg"/><Relationship Id="rId4" Type="http://schemas.openxmlformats.org/officeDocument/2006/relationships/image" Target="../media/image157.svg"/><Relationship Id="rId9" Type="http://schemas.openxmlformats.org/officeDocument/2006/relationships/image" Target="../media/image16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11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svg"/><Relationship Id="rId7" Type="http://schemas.openxmlformats.org/officeDocument/2006/relationships/hyperlink" Target="https://nextcloud.rbc.ru/s/8GjLEmz3E3Dw3dY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svg"/><Relationship Id="rId5" Type="http://schemas.openxmlformats.org/officeDocument/2006/relationships/image" Target="../media/image166.svg"/><Relationship Id="rId4" Type="http://schemas.openxmlformats.org/officeDocument/2006/relationships/image" Target="../media/image16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sv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vents.rbc.ru/%20" TargetMode="External"/><Relationship Id="rId5" Type="http://schemas.openxmlformats.org/officeDocument/2006/relationships/image" Target="../media/image166.svg"/><Relationship Id="rId4" Type="http://schemas.openxmlformats.org/officeDocument/2006/relationships/image" Target="../media/image116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svg"/><Relationship Id="rId7" Type="http://schemas.openxmlformats.org/officeDocument/2006/relationships/hyperlink" Target="https://nextcloud.rbc.ru/s/DdyJ3zmGkqeAgwA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svg"/><Relationship Id="rId5" Type="http://schemas.openxmlformats.org/officeDocument/2006/relationships/image" Target="../media/image116.svg"/><Relationship Id="rId4" Type="http://schemas.openxmlformats.org/officeDocument/2006/relationships/image" Target="../media/image1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svg"/><Relationship Id="rId7" Type="http://schemas.openxmlformats.org/officeDocument/2006/relationships/hyperlink" Target="https://nextcloud.rbc.ru/s/xgJi39P8mPaFzJ6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svg"/><Relationship Id="rId5" Type="http://schemas.openxmlformats.org/officeDocument/2006/relationships/image" Target="../media/image116.svg"/><Relationship Id="rId4" Type="http://schemas.openxmlformats.org/officeDocument/2006/relationships/image" Target="../media/image1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svg"/><Relationship Id="rId7" Type="http://schemas.openxmlformats.org/officeDocument/2006/relationships/hyperlink" Target="https://nextcloud.rbc.ru/s/rEeTgbXJ5dgCy3H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svg"/><Relationship Id="rId5" Type="http://schemas.openxmlformats.org/officeDocument/2006/relationships/image" Target="../media/image116.svg"/><Relationship Id="rId4" Type="http://schemas.openxmlformats.org/officeDocument/2006/relationships/image" Target="../media/image17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5.svg"/><Relationship Id="rId5" Type="http://schemas.openxmlformats.org/officeDocument/2006/relationships/image" Target="../media/image174.png"/><Relationship Id="rId4" Type="http://schemas.openxmlformats.org/officeDocument/2006/relationships/image" Target="../media/image117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svg"/><Relationship Id="rId7" Type="http://schemas.openxmlformats.org/officeDocument/2006/relationships/hyperlink" Target="https://nextcloud.rbc.ru/s/ooeo49rBNdDEir5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svg"/><Relationship Id="rId5" Type="http://schemas.openxmlformats.org/officeDocument/2006/relationships/image" Target="../media/image178.png"/><Relationship Id="rId4" Type="http://schemas.openxmlformats.org/officeDocument/2006/relationships/image" Target="../media/image177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7.svg"/><Relationship Id="rId5" Type="http://schemas.openxmlformats.org/officeDocument/2006/relationships/image" Target="../media/image116.svg"/><Relationship Id="rId4" Type="http://schemas.openxmlformats.org/officeDocument/2006/relationships/image" Target="../media/image180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svg"/><Relationship Id="rId7" Type="http://schemas.openxmlformats.org/officeDocument/2006/relationships/image" Target="../media/image185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svg"/><Relationship Id="rId5" Type="http://schemas.openxmlformats.org/officeDocument/2006/relationships/image" Target="../media/image183.svg"/><Relationship Id="rId10" Type="http://schemas.openxmlformats.org/officeDocument/2006/relationships/image" Target="../media/image177.svg"/><Relationship Id="rId4" Type="http://schemas.openxmlformats.org/officeDocument/2006/relationships/image" Target="../media/image182.svg"/><Relationship Id="rId9" Type="http://schemas.openxmlformats.org/officeDocument/2006/relationships/image" Target="../media/image116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svg"/><Relationship Id="rId3" Type="http://schemas.openxmlformats.org/officeDocument/2006/relationships/image" Target="../media/image116.svg"/><Relationship Id="rId7" Type="http://schemas.openxmlformats.org/officeDocument/2006/relationships/image" Target="../media/image189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8.svg"/><Relationship Id="rId5" Type="http://schemas.openxmlformats.org/officeDocument/2006/relationships/image" Target="../media/image187.svg"/><Relationship Id="rId10" Type="http://schemas.openxmlformats.org/officeDocument/2006/relationships/image" Target="../media/image192.png"/><Relationship Id="rId4" Type="http://schemas.openxmlformats.org/officeDocument/2006/relationships/image" Target="../media/image177.svg"/><Relationship Id="rId9" Type="http://schemas.openxmlformats.org/officeDocument/2006/relationships/image" Target="../media/image191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ief.specialists.ru/" TargetMode="External"/><Relationship Id="rId5" Type="http://schemas.openxmlformats.org/officeDocument/2006/relationships/image" Target="../media/image175.svg"/><Relationship Id="rId4" Type="http://schemas.openxmlformats.org/officeDocument/2006/relationships/image" Target="../media/image1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Lifestyle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«Lifestyle»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ru-RU" sz="8850" dirty="0">
                <a:solidFill>
                  <a:srgbClr val="48B792"/>
                </a:solidFill>
                <a:latin typeface="Graphik RBC LC Medium" pitchFamily="34" charset="0"/>
                <a:ea typeface="Graphik RBC LC Semibold" pitchFamily="34" charset="-122"/>
                <a:cs typeface="Graphik RBC LC Medium" pitchFamily="34" charset="-120"/>
              </a:rPr>
              <a:t>33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холдинга рассчитана с учётом пересечения разных медиа
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авг.25,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мар.-июл.25, Россия 0+. Расчёт аудитории холдинга основан на экспертной оценке с использованием данных исследования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75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9051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ru-RU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</a:t>
            </a:r>
            <a:r>
              <a:rPr lang="en-US" sz="48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97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</a:t>
            </a:r>
            <a:r>
              <a:rPr lang="ru-RU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</a:t>
            </a:r>
            <a:r>
              <a:rPr lang="en-US" sz="48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6848475" y="6872288"/>
            <a:ext cx="2295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97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97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Frame 2131327418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86550" y="7000875"/>
            <a:ext cx="2162175" cy="1562100"/>
          </a:xfrm>
          <a:prstGeom prst="rect">
            <a:avLst/>
          </a:prstGeom>
        </p:spPr>
      </p:pic>
      <p:pic>
        <p:nvPicPr>
          <p:cNvPr id="8" name="Frame 2131327420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686550" y="4391025"/>
            <a:ext cx="2209800" cy="1219200"/>
          </a:xfrm>
          <a:prstGeom prst="rect">
            <a:avLst/>
          </a:prstGeom>
        </p:spPr>
      </p:pic>
      <p:pic>
        <p:nvPicPr>
          <p:cNvPr id="9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10" name="Frame 2131327422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123950" y="4391025"/>
            <a:ext cx="3667125" cy="2333625"/>
          </a:xfrm>
          <a:prstGeom prst="rect">
            <a:avLst/>
          </a:prstGeom>
        </p:spPr>
      </p:pic>
      <p:pic>
        <p:nvPicPr>
          <p:cNvPr id="11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12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3" name="Frame 2131327416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2401550" y="7000875"/>
            <a:ext cx="2247900" cy="1219200"/>
          </a:xfrm>
          <a:prstGeom prst="rect">
            <a:avLst/>
          </a:prstGeom>
        </p:spPr>
      </p:pic>
      <p:pic>
        <p:nvPicPr>
          <p:cNvPr id="1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5" name="Frame 2131327414" descr="preencoded.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12401550" y="4391025"/>
            <a:ext cx="4019550" cy="1219200"/>
          </a:xfrm>
          <a:prstGeom prst="rect">
            <a:avLst/>
          </a:prstGeom>
        </p:spPr>
      </p:pic>
      <p:pic>
        <p:nvPicPr>
          <p:cNvPr id="16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7" name="Group 2131327470" descr="preencoded.pn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8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9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ru-RU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Данные </a:t>
            </a:r>
            <a:r>
              <a:rPr lang="en-US" sz="1600" dirty="0" err="1">
                <a:effectLst/>
                <a:latin typeface="Aptos"/>
                <a:ea typeface="Aptos"/>
                <a:cs typeface="Times New Roman" panose="02020603050405020304" pitchFamily="18" charset="0"/>
              </a:rPr>
              <a:t>Mediascope</a:t>
            </a:r>
            <a:r>
              <a:rPr lang="ru-RU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</a:t>
            </a:r>
            <a:r>
              <a:rPr lang="en-US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Cross Web</a:t>
            </a:r>
            <a:r>
              <a:rPr lang="ru-RU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, </a:t>
            </a:r>
            <a:r>
              <a:rPr lang="en-US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TV Index Plus </a:t>
            </a:r>
            <a:r>
              <a:rPr lang="ru-RU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– авг.25, </a:t>
            </a:r>
            <a:r>
              <a:rPr lang="en-US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NRS </a:t>
            </a:r>
            <a:r>
              <a:rPr lang="ru-RU" sz="16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– мар.-июл.25, Россия 0+</a:t>
            </a:r>
            <a:endParaRPr lang="en-US" sz="1500" dirty="0"/>
          </a:p>
        </p:txBody>
      </p:sp>
      <p:sp>
        <p:nvSpPr>
          <p:cNvPr id="20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21" name="name_31"/>
          <p:cNvSpPr/>
          <p:nvPr/>
        </p:nvSpPr>
        <p:spPr>
          <a:xfrm>
            <a:off x="6686550" y="7000875"/>
            <a:ext cx="16383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37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2" name="Text 3"/>
          <p:cNvSpPr/>
          <p:nvPr/>
        </p:nvSpPr>
        <p:spPr>
          <a:xfrm>
            <a:off x="6686550" y="800905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 err="1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dirty="0" err="1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 dirty="0"/>
          </a:p>
        </p:txBody>
      </p:sp>
      <p:sp>
        <p:nvSpPr>
          <p:cNvPr id="23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47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4" name="2555"/>
          <p:cNvSpPr/>
          <p:nvPr/>
        </p:nvSpPr>
        <p:spPr>
          <a:xfrm>
            <a:off x="6686550" y="539920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5" name="name_39"/>
          <p:cNvSpPr/>
          <p:nvPr/>
        </p:nvSpPr>
        <p:spPr>
          <a:xfrm>
            <a:off x="1123950" y="4809493"/>
            <a:ext cx="3438525" cy="525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50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43</a:t>
            </a:r>
            <a:r>
              <a:rPr lang="en-US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6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 dirty="0"/>
            </a:br>
            <a:r>
              <a:rPr lang="en-US" sz="225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</a:t>
            </a:r>
            <a:r>
              <a:rPr lang="en-US" sz="2250" dirty="0" err="1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специалисты</a:t>
            </a:r>
            <a:endParaRPr lang="en-US" sz="2250" dirty="0"/>
          </a:p>
        </p:txBody>
      </p:sp>
      <p:sp>
        <p:nvSpPr>
          <p:cNvPr id="27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</a:t>
            </a:r>
            <a:r>
              <a:rPr lang="en-US" sz="37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8" name="Text 9"/>
          <p:cNvSpPr/>
          <p:nvPr/>
        </p:nvSpPr>
        <p:spPr>
          <a:xfrm>
            <a:off x="12401550" y="800905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 err="1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</a:t>
            </a:r>
            <a:r>
              <a:rPr lang="en-US" sz="225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dirty="0" err="1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 dirty="0"/>
          </a:p>
        </p:txBody>
      </p:sp>
      <p:sp>
        <p:nvSpPr>
          <p:cNvPr id="29" name="name_4951"/>
          <p:cNvSpPr/>
          <p:nvPr/>
        </p:nvSpPr>
        <p:spPr>
          <a:xfrm>
            <a:off x="12401549" y="4391025"/>
            <a:ext cx="374482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</a:t>
            </a:r>
            <a:r>
              <a:rPr lang="en-US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/5</a:t>
            </a:r>
            <a:r>
              <a:rPr lang="ru-RU" sz="750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30" name="default_name"/>
          <p:cNvSpPr/>
          <p:nvPr/>
        </p:nvSpPr>
        <p:spPr>
          <a:xfrm>
            <a:off x="12401550" y="539920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31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213132750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6750" y="4581525"/>
            <a:ext cx="16983075" cy="4381500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Интересы аудитории</a:t>
            </a:r>
            <a:endParaRPr lang="en-US" sz="8850" dirty="0"/>
          </a:p>
        </p:txBody>
      </p:sp>
      <p:sp>
        <p:nvSpPr>
          <p:cNvPr id="6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долгосрочные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интересы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авг.25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7" name="name_86"/>
          <p:cNvSpPr/>
          <p:nvPr/>
        </p:nvSpPr>
        <p:spPr>
          <a:xfrm>
            <a:off x="1123950" y="5366484"/>
            <a:ext cx="3086100" cy="51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8" name="Text 3"/>
          <p:cNvSpPr/>
          <p:nvPr/>
        </p:nvSpPr>
        <p:spPr>
          <a:xfrm>
            <a:off x="1123950" y="6553200"/>
            <a:ext cx="2886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развлечения и досуг</a:t>
            </a:r>
            <a:endParaRPr lang="en-US" sz="2250" dirty="0"/>
          </a:p>
        </p:txBody>
      </p:sp>
      <p:sp>
        <p:nvSpPr>
          <p:cNvPr id="9" name="affinityindex"/>
          <p:cNvSpPr/>
          <p:nvPr/>
        </p:nvSpPr>
        <p:spPr>
          <a:xfrm>
            <a:off x="372427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>
              <a:rPr dirty="0"/>
            </a:b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0" name="name_275"/>
          <p:cNvSpPr/>
          <p:nvPr/>
        </p:nvSpPr>
        <p:spPr>
          <a:xfrm>
            <a:off x="3758059" y="7864089"/>
            <a:ext cx="1020189" cy="759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353</a:t>
            </a:r>
            <a:endParaRPr lang="en-US" sz="2250" dirty="0"/>
          </a:p>
        </p:txBody>
      </p:sp>
      <p:sp>
        <p:nvSpPr>
          <p:cNvPr id="11" name="name_46"/>
          <p:cNvSpPr/>
          <p:nvPr/>
        </p:nvSpPr>
        <p:spPr>
          <a:xfrm>
            <a:off x="5410200" y="5406119"/>
            <a:ext cx="2952750" cy="51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59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3500" dirty="0"/>
          </a:p>
        </p:txBody>
      </p:sp>
      <p:sp>
        <p:nvSpPr>
          <p:cNvPr id="12" name="Text 7"/>
          <p:cNvSpPr/>
          <p:nvPr/>
        </p:nvSpPr>
        <p:spPr>
          <a:xfrm>
            <a:off x="5410200" y="6553200"/>
            <a:ext cx="2952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отдых и путешествия</a:t>
            </a:r>
            <a:endParaRPr lang="en-US" sz="2250" dirty="0"/>
          </a:p>
        </p:txBody>
      </p:sp>
      <p:sp>
        <p:nvSpPr>
          <p:cNvPr id="13" name="affinityindex"/>
          <p:cNvSpPr/>
          <p:nvPr/>
        </p:nvSpPr>
        <p:spPr>
          <a:xfrm>
            <a:off x="801052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>
              <a:rPr dirty="0"/>
            </a:b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4" name="name_135"/>
          <p:cNvSpPr/>
          <p:nvPr/>
        </p:nvSpPr>
        <p:spPr>
          <a:xfrm>
            <a:off x="8090216" y="7864089"/>
            <a:ext cx="821884" cy="759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144</a:t>
            </a:r>
            <a:endParaRPr lang="en-US" sz="2250" dirty="0"/>
          </a:p>
        </p:txBody>
      </p:sp>
      <p:sp>
        <p:nvSpPr>
          <p:cNvPr id="15" name="name_40"/>
          <p:cNvSpPr/>
          <p:nvPr/>
        </p:nvSpPr>
        <p:spPr>
          <a:xfrm>
            <a:off x="9696450" y="5366483"/>
            <a:ext cx="3228975" cy="57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6" name="Text 11"/>
          <p:cNvSpPr/>
          <p:nvPr/>
        </p:nvSpPr>
        <p:spPr>
          <a:xfrm>
            <a:off x="9696450" y="6553200"/>
            <a:ext cx="3686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одежда, обувь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аксессуары</a:t>
            </a:r>
            <a:endParaRPr lang="en-US" sz="2250" dirty="0"/>
          </a:p>
        </p:txBody>
      </p:sp>
      <p:sp>
        <p:nvSpPr>
          <p:cNvPr id="17" name="affinityindex"/>
          <p:cNvSpPr/>
          <p:nvPr/>
        </p:nvSpPr>
        <p:spPr>
          <a:xfrm>
            <a:off x="1229677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>
              <a:rPr dirty="0"/>
            </a:b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8" name="name_137"/>
          <p:cNvSpPr/>
          <p:nvPr/>
        </p:nvSpPr>
        <p:spPr>
          <a:xfrm>
            <a:off x="12366941" y="7864089"/>
            <a:ext cx="821884" cy="759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156</a:t>
            </a:r>
            <a:endParaRPr lang="en-US" sz="2250" dirty="0"/>
          </a:p>
        </p:txBody>
      </p:sp>
      <p:sp>
        <p:nvSpPr>
          <p:cNvPr id="19" name="name_16"/>
          <p:cNvSpPr/>
          <p:nvPr/>
        </p:nvSpPr>
        <p:spPr>
          <a:xfrm>
            <a:off x="13982700" y="5366483"/>
            <a:ext cx="2743200" cy="57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endParaRPr lang="en-US" sz="13500" dirty="0"/>
          </a:p>
        </p:txBody>
      </p:sp>
      <p:sp>
        <p:nvSpPr>
          <p:cNvPr id="20" name="Text 15"/>
          <p:cNvSpPr/>
          <p:nvPr/>
        </p:nvSpPr>
        <p:spPr>
          <a:xfrm>
            <a:off x="13982700" y="6553200"/>
            <a:ext cx="2743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красота и здоровье</a:t>
            </a:r>
            <a:endParaRPr lang="en-US" sz="2250" dirty="0"/>
          </a:p>
        </p:txBody>
      </p:sp>
      <p:sp>
        <p:nvSpPr>
          <p:cNvPr id="21" name="affinityindex"/>
          <p:cNvSpPr/>
          <p:nvPr/>
        </p:nvSpPr>
        <p:spPr>
          <a:xfrm>
            <a:off x="16583025" y="7372350"/>
            <a:ext cx="647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>
              <a:rPr dirty="0"/>
            </a:b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22" name="name_109"/>
          <p:cNvSpPr/>
          <p:nvPr/>
        </p:nvSpPr>
        <p:spPr>
          <a:xfrm>
            <a:off x="16692929" y="7864089"/>
            <a:ext cx="647700" cy="759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118</a:t>
            </a:r>
            <a:endParaRPr lang="en-US" sz="2250" dirty="0"/>
          </a:p>
        </p:txBody>
      </p:sp>
      <p:sp>
        <p:nvSpPr>
          <p:cNvPr id="23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3147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8420100"/>
            <a:ext cx="128492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Lifestyle"/>
          <p:cNvSpPr/>
          <p:nvPr/>
        </p:nvSpPr>
        <p:spPr>
          <a:xfrm>
            <a:off x="942975" y="7510462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660082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2999" y="5057775"/>
            <a:ext cx="75723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  <p:sp>
        <p:nvSpPr>
          <p:cNvPr id="15" name="Descriptor">
            <a:extLst>
              <a:ext uri="{FF2B5EF4-FFF2-40B4-BE49-F238E27FC236}">
                <a16:creationId xmlns:a16="http://schemas.microsoft.com/office/drawing/2014/main" id="{367F9C2D-E959-3A1B-959D-22F4C2E7097A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Frame 213132752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12830175" cy="23812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5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6710363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44481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666750" y="7620000"/>
            <a:ext cx="12849225" cy="13430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Frame 213132744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8239" y="7570217"/>
            <a:ext cx="2314575" cy="1057275"/>
          </a:xfrm>
          <a:prstGeom prst="rect">
            <a:avLst/>
          </a:prstGeom>
        </p:spPr>
      </p:pic>
      <p:pic>
        <p:nvPicPr>
          <p:cNvPr id="6" name="Frame 213132744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273539" y="7570217"/>
            <a:ext cx="2600325" cy="105727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3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4" name="name_34"/>
          <p:cNvSpPr/>
          <p:nvPr/>
        </p:nvSpPr>
        <p:spPr>
          <a:xfrm>
            <a:off x="9682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name_24"/>
          <p:cNvSpPr/>
          <p:nvPr/>
        </p:nvSpPr>
        <p:spPr>
          <a:xfrm>
            <a:off x="5273539" y="7570217"/>
            <a:ext cx="2219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8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9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0" name="Descriptor"/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21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Frame 2131327443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8239" y="7570217"/>
            <a:ext cx="2571750" cy="1057275"/>
          </a:xfrm>
          <a:prstGeom prst="rect">
            <a:avLst/>
          </a:prstGeom>
        </p:spPr>
      </p:pic>
      <p:pic>
        <p:nvPicPr>
          <p:cNvPr id="7" name="Frame 213132744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3539" y="7570217"/>
            <a:ext cx="2743200" cy="105727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2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4" name="name_131"/>
          <p:cNvSpPr/>
          <p:nvPr/>
        </p:nvSpPr>
        <p:spPr>
          <a:xfrm>
            <a:off x="968239" y="7570217"/>
            <a:ext cx="2590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name_89"/>
          <p:cNvSpPr/>
          <p:nvPr/>
        </p:nvSpPr>
        <p:spPr>
          <a:xfrm>
            <a:off x="5273538" y="7570217"/>
            <a:ext cx="254458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8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9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3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24" name="Descriptor">
            <a:extLst>
              <a:ext uri="{FF2B5EF4-FFF2-40B4-BE49-F238E27FC236}">
                <a16:creationId xmlns:a16="http://schemas.microsoft.com/office/drawing/2014/main" id="{B22F506D-0226-FE00-1BC6-8E4F764FE0A7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Frame 213132745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68239" y="7570217"/>
            <a:ext cx="2314575" cy="1057275"/>
          </a:xfrm>
          <a:prstGeom prst="rect">
            <a:avLst/>
          </a:prstGeom>
        </p:spPr>
      </p:pic>
      <p:pic>
        <p:nvPicPr>
          <p:cNvPr id="8" name="Frame 2131327453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273539" y="7570217"/>
            <a:ext cx="2600325" cy="105727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11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 будущем.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</a:t>
            </a:r>
            <a:r>
              <a:rPr lang="en-US" sz="1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рассказываем максимально просто</a:t>
            </a: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4" name="name_30"/>
          <p:cNvSpPr/>
          <p:nvPr/>
        </p:nvSpPr>
        <p:spPr>
          <a:xfrm>
            <a:off x="968239" y="7570217"/>
            <a:ext cx="2276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name_20"/>
          <p:cNvSpPr/>
          <p:nvPr/>
        </p:nvSpPr>
        <p:spPr>
          <a:xfrm>
            <a:off x="5273539" y="7570217"/>
            <a:ext cx="2247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8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9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3" name="Descriptor">
            <a:extLst>
              <a:ext uri="{FF2B5EF4-FFF2-40B4-BE49-F238E27FC236}">
                <a16:creationId xmlns:a16="http://schemas.microsoft.com/office/drawing/2014/main" id="{8D67B554-432C-D189-9C7A-2F1C17184A24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Frame 213132743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8239" y="7570217"/>
            <a:ext cx="2314575" cy="1057275"/>
          </a:xfrm>
          <a:prstGeom prst="rect">
            <a:avLst/>
          </a:prstGeom>
        </p:spPr>
      </p:pic>
      <p:pic>
        <p:nvPicPr>
          <p:cNvPr id="7" name="Frame 213132744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3539" y="7570217"/>
            <a:ext cx="2600325" cy="105727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Вино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Тематический проект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 российской винодельческой культуре, вине и других спиртных напитках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Платформа для тех, кто хочет глубже разобраться
в теме российского виноделия, и тех, кто ищет возможности заработать на растущем интересе
к отечественным винам.</a:t>
            </a:r>
            <a:endParaRPr lang="en-US" sz="1950" dirty="0"/>
          </a:p>
        </p:txBody>
      </p:sp>
      <p:sp>
        <p:nvSpPr>
          <p:cNvPr id="14" name="name_10"/>
          <p:cNvSpPr/>
          <p:nvPr/>
        </p:nvSpPr>
        <p:spPr>
          <a:xfrm>
            <a:off x="968239" y="7570217"/>
            <a:ext cx="261902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6" name="name_06"/>
          <p:cNvSpPr/>
          <p:nvPr/>
        </p:nvSpPr>
        <p:spPr>
          <a:xfrm>
            <a:off x="5273538" y="7570217"/>
            <a:ext cx="2600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7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8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9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3" name="Descriptor">
            <a:extLst>
              <a:ext uri="{FF2B5EF4-FFF2-40B4-BE49-F238E27FC236}">
                <a16:creationId xmlns:a16="http://schemas.microsoft.com/office/drawing/2014/main" id="{8EC35848-F5B2-B31C-2F89-7A45630080B3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5" name="Frame 213132743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8239" y="7570217"/>
            <a:ext cx="2314575" cy="1057275"/>
          </a:xfrm>
          <a:prstGeom prst="rect">
            <a:avLst/>
          </a:prstGeom>
        </p:spPr>
      </p:pic>
      <p:pic>
        <p:nvPicPr>
          <p:cNvPr id="6" name="Frame 2131327437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273539" y="7570217"/>
            <a:ext cx="2600325" cy="1057275"/>
          </a:xfrm>
          <a:prstGeom prst="rect">
            <a:avLst/>
          </a:prstGeom>
        </p:spPr>
      </p:pic>
      <p:pic>
        <p:nvPicPr>
          <p:cNvPr id="7" name="Frame 213132750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10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11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2" name="Autonews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Autonews</a:t>
            </a:r>
            <a:endParaRPr lang="en-US" sz="6000" dirty="0"/>
          </a:p>
        </p:txBody>
      </p:sp>
      <p:sp>
        <p:nvSpPr>
          <p:cNvPr id="13" name="name_36"/>
          <p:cNvSpPr/>
          <p:nvPr/>
        </p:nvSpPr>
        <p:spPr>
          <a:xfrm>
            <a:off x="968238" y="7570217"/>
            <a:ext cx="264246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4,4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name_18"/>
          <p:cNvSpPr/>
          <p:nvPr/>
        </p:nvSpPr>
        <p:spPr>
          <a:xfrm>
            <a:off x="5273539" y="7570217"/>
            <a:ext cx="2600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2,2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7" name="-"/>
          <p:cNvSpPr/>
          <p:nvPr/>
        </p:nvSpPr>
        <p:spPr>
          <a:xfrm>
            <a:off x="1181100" y="3562350"/>
            <a:ext cx="7448550" cy="2657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Самое цитируемое СМИ в автомобильной отрасли. 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с актуальными новостями на автомобильном рынке. Ориентирован на профессионалов и любителей, интересующихся новостями отрасли.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Контент площадки — обзор новых моделей, обсуждение тенденций рынка, рекомендации по выбору и уходу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авто, тест-драйвы, статьи об изменениях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законодательстве.</a:t>
            </a:r>
            <a:endParaRPr lang="en-US" sz="1950" dirty="0"/>
          </a:p>
        </p:txBody>
      </p:sp>
      <p:sp>
        <p:nvSpPr>
          <p:cNvPr id="18" name="default_name"/>
          <p:cNvSpPr/>
          <p:nvPr/>
        </p:nvSpPr>
        <p:spPr>
          <a:xfrm>
            <a:off x="1171575" y="6400800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9" name="Text 7"/>
          <p:cNvSpPr/>
          <p:nvPr/>
        </p:nvSpPr>
        <p:spPr>
          <a:xfrm>
            <a:off x="2943225" y="6400800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21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3" name="Descriptor">
            <a:extLst>
              <a:ext uri="{FF2B5EF4-FFF2-40B4-BE49-F238E27FC236}">
                <a16:creationId xmlns:a16="http://schemas.microsoft.com/office/drawing/2014/main" id="{DD77CFDD-B64E-3ED8-90AF-7FB388416CE9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 отдельных компаниях и региональных проектах.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17"/>
          <p:cNvSpPr/>
          <p:nvPr/>
        </p:nvSpPr>
        <p:spPr>
          <a:xfrm>
            <a:off x="968238" y="7570217"/>
            <a:ext cx="2327411" cy="726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1,9 </a:t>
            </a:r>
            <a:r>
              <a:rPr lang="en-US" sz="33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 dirty="0"/>
          </a:p>
        </p:txBody>
      </p:sp>
      <p:sp>
        <p:nvSpPr>
          <p:cNvPr id="13" name="name_10"/>
          <p:cNvSpPr/>
          <p:nvPr/>
        </p:nvSpPr>
        <p:spPr>
          <a:xfrm>
            <a:off x="5273539" y="7570217"/>
            <a:ext cx="2498860" cy="522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373"/>
              </a:lnSpc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3375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scriptor">
            <a:extLst>
              <a:ext uri="{FF2B5EF4-FFF2-40B4-BE49-F238E27FC236}">
                <a16:creationId xmlns:a16="http://schemas.microsoft.com/office/drawing/2014/main" id="{BD26B10C-FA6A-18D0-46A6-49B263956D8E}"/>
              </a:ext>
            </a:extLst>
          </p:cNvPr>
          <p:cNvSpPr/>
          <p:nvPr/>
        </p:nvSpPr>
        <p:spPr>
          <a:xfrm>
            <a:off x="666749" y="9349235"/>
            <a:ext cx="16430626" cy="575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734175"/>
            <a:ext cx="51720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Lifestyle"/>
          <p:cNvSpPr/>
          <p:nvPr/>
        </p:nvSpPr>
        <p:spPr>
          <a:xfrm>
            <a:off x="942975" y="6862763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448175" y="68627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Frame 2131327454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43000" y="5057775"/>
            <a:ext cx="6115050" cy="2419350"/>
          </a:xfrm>
          <a:prstGeom prst="rect">
            <a:avLst/>
          </a:prstGeom>
        </p:spPr>
      </p:pic>
      <p:pic>
        <p:nvPicPr>
          <p:cNvPr id="7" name="Frame 213132745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25025" y="5057775"/>
            <a:ext cx="7296150" cy="28765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  <p:sp>
        <p:nvSpPr>
          <p:cNvPr id="11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2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2000"/>
              </a:lnSpc>
            </a:pPr>
            <a:r>
              <a:rPr lang="ru-RU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</a:t>
            </a:r>
            <a:r>
              <a:rPr lang="ru-RU" sz="8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8000" dirty="0"/>
          </a:p>
        </p:txBody>
      </p:sp>
      <p:sp>
        <p:nvSpPr>
          <p:cNvPr id="13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4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</a:t>
            </a:r>
            <a:r>
              <a:rPr lang="ru-RU" sz="112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</a:t>
            </a:r>
            <a:r>
              <a:rPr lang="en-US" sz="112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000</a:t>
            </a:r>
            <a:endParaRPr lang="en-US" sz="11250" dirty="0"/>
          </a:p>
        </p:txBody>
      </p:sp>
      <p:sp>
        <p:nvSpPr>
          <p:cNvPr id="15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840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
</a:t>
            </a:r>
            <a:r>
              <a:rPr lang="en-US" sz="3000" i="1" dirty="0">
                <a:latin typeface="Graphik RBC LC Regular Italic"/>
                <a:ea typeface="Graphik RBC LC Regular Italic"/>
                <a:cs typeface="Graphik RBC LC Light Italic" pitchFamily="34" charset="-120"/>
              </a:rPr>
              <a:t>прогноз по охвату </a:t>
            </a:r>
            <a:br>
              <a:rPr dirty="0">
                <a:latin typeface="Graphik RBC LC Regular Italic"/>
                <a:ea typeface="Graphik RBC LC Regular Italic"/>
              </a:rPr>
            </a:br>
            <a:r>
              <a:rPr lang="en-US" sz="3000" i="1" dirty="0">
                <a:latin typeface="Graphik RBC LC Regular Italic"/>
                <a:ea typeface="Graphik RBC LC Regular Italic"/>
                <a:cs typeface="Graphik RBC LC Light Italic" pitchFamily="34" charset="-120"/>
              </a:rPr>
              <a:t>рекламного поста</a:t>
            </a:r>
            <a:endParaRPr lang="en-US" sz="3840" dirty="0">
              <a:latin typeface="Graphik RBC LC Regular Italic"/>
              <a:ea typeface="Graphik RBC LC Regular Italic"/>
            </a:endParaRPr>
          </a:p>
        </p:txBody>
      </p:sp>
      <p:sp>
        <p:nvSpPr>
          <p:cNvPr id="16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7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Frame 2131327456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43000" y="4410075"/>
            <a:ext cx="3600450" cy="14097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8" name="Bento frame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9" name="Bento frame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66749" y="9286875"/>
            <a:ext cx="16430626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endParaRPr lang="en-US" sz="1500" dirty="0"/>
          </a:p>
        </p:txBody>
      </p:sp>
      <p:sp>
        <p:nvSpPr>
          <p:cNvPr id="11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разделы в TG</a:t>
            </a:r>
            <a:endParaRPr lang="en-US" sz="8850" dirty="0"/>
          </a:p>
        </p:txBody>
      </p:sp>
      <p:sp>
        <p:nvSpPr>
          <p:cNvPr id="12" name="name_9 110"/>
          <p:cNvSpPr/>
          <p:nvPr/>
        </p:nvSpPr>
        <p:spPr>
          <a:xfrm>
            <a:off x="1142999" y="4576011"/>
            <a:ext cx="405765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05"/>
              </a:lnSpc>
            </a:pPr>
            <a:r>
              <a:rPr lang="ru-RU" sz="88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6000" dirty="0"/>
          </a:p>
        </p:txBody>
      </p:sp>
      <p:sp>
        <p:nvSpPr>
          <p:cNvPr id="13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</a:t>
            </a:r>
            <a:r>
              <a:rPr lang="ru-RU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</a:t>
            </a: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en-US" sz="3000" dirty="0"/>
          </a:p>
        </p:txBody>
      </p:sp>
      <p:sp>
        <p:nvSpPr>
          <p:cNvPr id="14" name="rbcstyle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   @rbcstyle</a:t>
            </a:r>
            <a:endParaRPr lang="en-US" sz="1875" dirty="0"/>
          </a:p>
        </p:txBody>
      </p:sp>
      <p:sp>
        <p:nvSpPr>
          <p:cNvPr id="15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6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7" name="name_18 000"/>
          <p:cNvSpPr/>
          <p:nvPr/>
        </p:nvSpPr>
        <p:spPr>
          <a:xfrm>
            <a:off x="6838950" y="4248150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05"/>
              </a:lnSpc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4000" dirty="0"/>
          </a:p>
        </p:txBody>
      </p:sp>
      <p:sp>
        <p:nvSpPr>
          <p:cNvPr id="18" name="default_name"/>
          <p:cNvSpPr/>
          <p:nvPr/>
        </p:nvSpPr>
        <p:spPr>
          <a:xfrm>
            <a:off x="6838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9" name="Life rbc_life"/>
          <p:cNvSpPr/>
          <p:nvPr/>
        </p:nvSpPr>
        <p:spPr>
          <a:xfrm>
            <a:off x="6838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 </a:t>
            </a:r>
            <a:endParaRPr lang="en-US" sz="1875" dirty="0"/>
          </a:p>
        </p:txBody>
      </p:sp>
      <p:sp>
        <p:nvSpPr>
          <p:cNvPr id="20" name="name_26 427"/>
          <p:cNvSpPr/>
          <p:nvPr/>
        </p:nvSpPr>
        <p:spPr>
          <a:xfrm>
            <a:off x="12553950" y="4248151"/>
            <a:ext cx="4629150" cy="276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05"/>
              </a:lnSpc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4000" dirty="0"/>
          </a:p>
        </p:txBody>
      </p:sp>
      <p:sp>
        <p:nvSpPr>
          <p:cNvPr id="21" name="default_name"/>
          <p:cNvSpPr/>
          <p:nvPr/>
        </p:nvSpPr>
        <p:spPr>
          <a:xfrm>
            <a:off x="12553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2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Тренды   @rbc_trends</a:t>
            </a:r>
            <a:endParaRPr lang="en-US" sz="1875" dirty="0"/>
          </a:p>
        </p:txBody>
      </p:sp>
      <p:sp>
        <p:nvSpPr>
          <p:cNvPr id="23" name="name_16 000"/>
          <p:cNvSpPr/>
          <p:nvPr/>
        </p:nvSpPr>
        <p:spPr>
          <a:xfrm>
            <a:off x="6838950" y="6858000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05"/>
              </a:lnSpc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4000" dirty="0"/>
          </a:p>
        </p:txBody>
      </p:sp>
      <p:sp>
        <p:nvSpPr>
          <p:cNvPr id="24" name="default_name"/>
          <p:cNvSpPr/>
          <p:nvPr/>
        </p:nvSpPr>
        <p:spPr>
          <a:xfrm>
            <a:off x="6838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5" name="rbc_wine"/>
          <p:cNvSpPr/>
          <p:nvPr/>
        </p:nvSpPr>
        <p:spPr>
          <a:xfrm>
            <a:off x="6838950" y="8334375"/>
            <a:ext cx="24765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Вино   @rbc_wine</a:t>
            </a:r>
            <a:endParaRPr lang="en-US" sz="1875" dirty="0"/>
          </a:p>
        </p:txBody>
      </p:sp>
      <p:sp>
        <p:nvSpPr>
          <p:cNvPr id="26" name="name_25 000"/>
          <p:cNvSpPr/>
          <p:nvPr/>
        </p:nvSpPr>
        <p:spPr>
          <a:xfrm>
            <a:off x="12553950" y="6858000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505"/>
              </a:lnSpc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36,8</a:t>
            </a:r>
            <a:r>
              <a:rPr lang="ru-RU" sz="4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4000" dirty="0"/>
          </a:p>
        </p:txBody>
      </p:sp>
      <p:sp>
        <p:nvSpPr>
          <p:cNvPr id="27" name="default_name"/>
          <p:cNvSpPr/>
          <p:nvPr/>
        </p:nvSpPr>
        <p:spPr>
          <a:xfrm>
            <a:off x="12553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8" name="Auto rbc_auto"/>
          <p:cNvSpPr/>
          <p:nvPr/>
        </p:nvSpPr>
        <p:spPr>
          <a:xfrm>
            <a:off x="12553950" y="8334375"/>
            <a:ext cx="23241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250"/>
              </a:lnSpc>
            </a:pPr>
            <a:r>
              <a:rPr lang="en-US" sz="1875" i="1" dirty="0" err="1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Autonews</a:t>
            </a: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  @anrbc</a:t>
            </a:r>
            <a:endParaRPr lang="en-US" sz="18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52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8382000" cy="23812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6710363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44481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8" name="Text 2"/>
          <p:cNvSpPr/>
          <p:nvPr/>
        </p:nvSpPr>
        <p:spPr>
          <a:xfrm>
            <a:off x="666750" y="7620000"/>
            <a:ext cx="8401050" cy="13430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«Яндекс Такси»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создать проект о профессии водителя такси. 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рассказали, как менялась профессия таксиста — от редкой услуги до удобного сервиса. Подсветили преимущества «Яндекс Такси» как комфортного способа заработка, доступного каждому.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Cosmoscow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«Сбер»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экспертизу «СберПервого» в сфере искусства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примере ярмарки Cosmoscow.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кастомный лендинг, который демонстрирует,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современное искусство становится частью повседневной жизни —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какую роль в этом играет «СберПервый».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ravel                 10               Travel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«МТС Travel»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раскрыть преимущества сервиса для бронирования отелей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всей России.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лонгрид с подборкой из 10 живописных мест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незабываемого отпуска, дополнив его фотографиями отелей, доступных для бронирования через МТС Travel.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Johnson  Johnson         -"/>
          <p:cNvSpPr/>
          <p:nvPr/>
        </p:nvSpPr>
        <p:spPr>
          <a:xfrm>
            <a:off x="97631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«Johnson &amp; Johnson»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сайте «Взрослыесма.рф», посвященном людям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спинально-мышечной атрофией.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создали проект с историями трех участников, которые, несмотря на диагноз, ведут яркую и полноценную жизнь. Через фотосессии и личные рассказы раскрыли их характеры,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мечты и увлечения.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Charuel                         Charuel"/>
          <p:cNvSpPr/>
          <p:nvPr/>
        </p:nvSpPr>
        <p:spPr>
          <a:xfrm>
            <a:off x="11906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Charuel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представить осеннюю коллекцию и подчеркнуть элегантность 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качество бренда.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ролике с Аленой Долецкой показали, как создать идеальный базовый гардероб с коллекцией Charuel, акцентируя внимание 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качестве, цветах и актуальности классики.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Henderson   -    Henderson                -                Henderson"/>
          <p:cNvSpPr/>
          <p:nvPr/>
        </p:nvSpPr>
        <p:spPr>
          <a:xfrm>
            <a:off x="9763125" y="5895975"/>
            <a:ext cx="7581900" cy="2152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en-US" sz="165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: </a:t>
            </a:r>
            <a:r>
              <a:rPr lang="en-US" sz="165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Henderson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продемонстрировать осенне-зимнюю коллекциюи показать, 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Henderson идеально дополняет образ успешного предпринимателя.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интервью с приглашенными выпускниками «Сколково» поговорили о современном бизнес-образовании, будущем бизнеса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 России и стиле как способе самовыражения. Для съемки использовали предметы из коллекции Henderson.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52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8382000" cy="23812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6710363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4448175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  <p:sp>
        <p:nvSpPr>
          <p:cNvPr id="8" name="Text 2"/>
          <p:cNvSpPr/>
          <p:nvPr/>
        </p:nvSpPr>
        <p:spPr>
          <a:xfrm>
            <a:off x="666750" y="7620000"/>
            <a:ext cx="8401050" cy="13430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Tele2     Tele2  t2                   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слоганом «Тот самый ребрендинг».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обновлялся ежемесячно, дополнялся баннерной рекламой и анонсами на главной странице РБК 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75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Moretv                             -"/>
          <p:cNvSpPr/>
          <p:nvPr/>
        </p:nvSpPr>
        <p:spPr>
          <a:xfrm>
            <a:off x="1200150" y="2628900"/>
            <a:ext cx="7343775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More.tv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анонсировать выход нового сериала «Фишер».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проект, где показали, как ИИ мог бы помочь раскрыть реальные преступления. В интерактиве пользователи угадывали антигероев по фотороботам, созданным нейросетью и художником-криминалистом.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200150" y="2628900"/>
            <a:ext cx="7343775" cy="2343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ГМИИ им. А.С. Пушкина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рассказать о выставке и вдохновить на покупку билетов в ГМИИ.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игра, в которой пользователю нужно соотнести работы художников из коллекции Сергея Щукина с цитатами о них от современников мецената.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2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8576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7510462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666750" y="8420100"/>
            <a:ext cx="412419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Frame 213132747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68239" y="7465442"/>
            <a:ext cx="2581275" cy="1209675"/>
          </a:xfrm>
          <a:prstGeom prst="rect">
            <a:avLst/>
          </a:prstGeom>
        </p:spPr>
      </p:pic>
      <p:pic>
        <p:nvPicPr>
          <p:cNvPr id="7" name="Frame 2131327472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73539" y="7465442"/>
            <a:ext cx="2724150" cy="120967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9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10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11" name="image 110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2" name="Newsbar 1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5" name="name_144"/>
          <p:cNvSpPr/>
          <p:nvPr/>
        </p:nvSpPr>
        <p:spPr>
          <a:xfrm>
            <a:off x="968239" y="7465442"/>
            <a:ext cx="26098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12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6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7" name="name_23"/>
          <p:cNvSpPr/>
          <p:nvPr/>
        </p:nvSpPr>
        <p:spPr>
          <a:xfrm>
            <a:off x="5273539" y="7465441"/>
            <a:ext cx="3296303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30</a:t>
            </a:r>
            <a:r>
              <a:rPr lang="en-US" sz="3375" dirty="0"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минуты</a:t>
            </a:r>
            <a:endParaRPr lang="en-US" sz="6750" dirty="0"/>
          </a:p>
        </p:txBody>
      </p:sp>
      <p:sp>
        <p:nvSpPr>
          <p:cNvPr id="18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kern="0" spc="59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9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(Россия 0+, население 4+), авг.25</a:t>
            </a:r>
            <a:endParaRPr lang="en-US" sz="1500" dirty="0"/>
          </a:p>
        </p:txBody>
      </p:sp>
      <p:sp>
        <p:nvSpPr>
          <p:cNvPr id="2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21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Newsbar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8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5372100" y="8155298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интеграции 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6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7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8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PR-форматы</a:t>
            </a:r>
            <a:endParaRPr lang="en-US" sz="2124" dirty="0"/>
          </a:p>
        </p:txBody>
      </p:sp>
      <p:sp>
        <p:nvSpPr>
          <p:cNvPr id="9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7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
Мы подбираем форматы, темы и спикеров, чтобы достичь поставленных целей. Среди таких форматов 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8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9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2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314700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7510462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default_name"/>
          <p:cNvSpPr/>
          <p:nvPr/>
        </p:nvSpPr>
        <p:spPr>
          <a:xfrm>
            <a:off x="666750" y="8420100"/>
            <a:ext cx="33337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(Россия 0+, население 16+), мар.-июл.25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1809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популярный деловой ежедневник страны, лидер по аудитории в сегменте ежедневных деловых изданий.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 и общество — все, из чего складывается информационная повестка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66749" y="8924925"/>
            <a:ext cx="16430626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668 200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344400" y="453390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4 701 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7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8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9" name="Text 3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0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3276600"/>
            <a:ext cx="8382000" cy="3076575"/>
          </a:xfrm>
          <a:prstGeom prst="rect">
            <a:avLst/>
          </a:prstGeom>
        </p:spPr>
      </p:pic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3147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Lifestyle"/>
          <p:cNvSpPr/>
          <p:nvPr/>
        </p:nvSpPr>
        <p:spPr>
          <a:xfrm>
            <a:off x="942975" y="7510462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6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8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о площадке</a:t>
            </a:r>
            <a:endParaRPr lang="en-US" sz="2124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50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1695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5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</a:p>
          <a:p>
            <a:pPr marL="0" indent="0" algn="l">
              <a:lnSpc>
                <a:spcPct val="100000"/>
              </a:lnSpc>
              <a:buNone/>
            </a:pP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 ссылке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
</a:t>
            </a:r>
            <a:endParaRPr lang="en-US" sz="2100" dirty="0"/>
          </a:p>
        </p:txBody>
      </p:sp>
      <p:sp>
        <p:nvSpPr>
          <p:cNvPr id="7" name="default_name"/>
          <p:cNvSpPr/>
          <p:nvPr/>
        </p:nvSpPr>
        <p:spPr>
          <a:xfrm>
            <a:off x="1028700" y="4943475"/>
            <a:ext cx="11144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8" name="Capital Markets"/>
          <p:cNvSpPr/>
          <p:nvPr/>
        </p:nvSpPr>
        <p:spPr>
          <a:xfrm>
            <a:off x="1028700" y="5781675"/>
            <a:ext cx="2800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</a:t>
            </a:r>
            <a:endParaRPr lang="en-US" sz="3000" dirty="0"/>
          </a:p>
        </p:txBody>
      </p:sp>
      <p:sp>
        <p:nvSpPr>
          <p:cNvPr id="9" name="default_name"/>
          <p:cNvSpPr/>
          <p:nvPr/>
        </p:nvSpPr>
        <p:spPr>
          <a:xfrm>
            <a:off x="5314950" y="4943475"/>
            <a:ext cx="981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0" name="Tech"/>
          <p:cNvSpPr/>
          <p:nvPr/>
        </p:nvSpPr>
        <p:spPr>
          <a:xfrm>
            <a:off x="5314950" y="5781675"/>
            <a:ext cx="1666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1" name="default_name"/>
          <p:cNvSpPr/>
          <p:nvPr/>
        </p:nvSpPr>
        <p:spPr>
          <a:xfrm>
            <a:off x="9601200" y="4943475"/>
            <a:ext cx="8763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2" name="HR- ESG-"/>
          <p:cNvSpPr/>
          <p:nvPr/>
        </p:nvSpPr>
        <p:spPr>
          <a:xfrm>
            <a:off x="9601200" y="5781675"/>
            <a:ext cx="26098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3" name="default_name"/>
          <p:cNvSpPr/>
          <p:nvPr/>
        </p:nvSpPr>
        <p:spPr>
          <a:xfrm>
            <a:off x="13887450" y="4943475"/>
            <a:ext cx="10001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4" name="Text 9"/>
          <p:cNvSpPr/>
          <p:nvPr/>
        </p:nvSpPr>
        <p:spPr>
          <a:xfrm>
            <a:off x="13887450" y="5781675"/>
            <a:ext cx="3248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5" name="-"/>
          <p:cNvSpPr/>
          <p:nvPr/>
        </p:nvSpPr>
        <p:spPr>
          <a:xfrm>
            <a:off x="1028700" y="7553325"/>
            <a:ext cx="1809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16" name="-"/>
          <p:cNvSpPr/>
          <p:nvPr/>
        </p:nvSpPr>
        <p:spPr>
          <a:xfrm>
            <a:off x="10287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РБК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5314950" y="7553325"/>
            <a:ext cx="609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18" name="Text 13"/>
          <p:cNvSpPr/>
          <p:nvPr/>
        </p:nvSpPr>
        <p:spPr>
          <a:xfrm>
            <a:off x="5314950" y="8391525"/>
            <a:ext cx="2076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9" name="default_name"/>
          <p:cNvSpPr/>
          <p:nvPr/>
        </p:nvSpPr>
        <p:spPr>
          <a:xfrm>
            <a:off x="9601200" y="7553325"/>
            <a:ext cx="8667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 </a:t>
            </a:r>
            <a:endParaRPr lang="en-US" sz="1875" dirty="0"/>
          </a:p>
        </p:txBody>
      </p:sp>
      <p:sp>
        <p:nvSpPr>
          <p:cNvPr id="20" name="Text 15"/>
          <p:cNvSpPr/>
          <p:nvPr/>
        </p:nvSpPr>
        <p:spPr>
          <a:xfrm>
            <a:off x="9601200" y="8391525"/>
            <a:ext cx="33909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форум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7" name="Weekend"/>
          <p:cNvSpPr/>
          <p:nvPr/>
        </p:nvSpPr>
        <p:spPr>
          <a:xfrm>
            <a:off x="1181100" y="3743325"/>
            <a:ext cx="7324725" cy="442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События, которые доступны широкой аудитории.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встречаются любители и профессионалы, чтобы обсудить актуальные темы.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читайте тут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195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
О возможности интеграции в подобные мероприятия можно прочитать </a:t>
            </a:r>
            <a:r>
              <a:rPr lang="en-US" sz="210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здесь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6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9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52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Lifestyle"/>
          <p:cNvSpPr/>
          <p:nvPr/>
        </p:nvSpPr>
        <p:spPr>
          <a:xfrm>
            <a:off x="942975" y="7510462"/>
            <a:ext cx="27717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«Lifestyle»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6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7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8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k group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3" name="Frame 21313275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7" name="-"/>
          <p:cNvSpPr/>
          <p:nvPr/>
        </p:nvSpPr>
        <p:spPr>
          <a:xfrm>
            <a:off x="971550" y="3581400"/>
            <a:ext cx="207645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8" name="Text 2"/>
          <p:cNvSpPr/>
          <p:nvPr/>
        </p:nvSpPr>
        <p:spPr>
          <a:xfrm>
            <a:off x="3829050" y="3581400"/>
            <a:ext cx="213360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6686550" y="3581400"/>
            <a:ext cx="16478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0" name="Text 4"/>
          <p:cNvSpPr/>
          <p:nvPr/>
        </p:nvSpPr>
        <p:spPr>
          <a:xfrm>
            <a:off x="971550" y="6524625"/>
            <a:ext cx="1962150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1" name="-"/>
          <p:cNvSpPr/>
          <p:nvPr/>
        </p:nvSpPr>
        <p:spPr>
          <a:xfrm>
            <a:off x="3829050" y="6524625"/>
            <a:ext cx="22955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6686550" y="6524625"/>
            <a:ext cx="16478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3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1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2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3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4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5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6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2F0DC19C-FA3E-ABEF-9233-DF0412AF0AB2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9179B6A-7A20-E6F1-5C43-9C8D7CAF6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895850"/>
            <a:ext cx="98298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
Заполните </a:t>
            </a:r>
            <a:r>
              <a:rPr lang="en-US" sz="6000" u="sng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2902</Words>
  <Application>Microsoft Macintosh PowerPoint</Application>
  <PresentationFormat>Произвольный</PresentationFormat>
  <Paragraphs>414</Paragraphs>
  <Slides>52</Slides>
  <Notes>52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61" baseType="lpstr">
      <vt:lpstr>Aptos</vt:lpstr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13</cp:revision>
  <dcterms:created xsi:type="dcterms:W3CDTF">2025-07-01T11:47:55Z</dcterms:created>
  <dcterms:modified xsi:type="dcterms:W3CDTF">2026-07-03T11:22:10Z</dcterms:modified>
</cp:coreProperties>
</file>