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307" r:id="rId3"/>
    <p:sldId id="308" r:id="rId4"/>
    <p:sldId id="259" r:id="rId5"/>
    <p:sldId id="260" r:id="rId6"/>
    <p:sldId id="30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10" r:id="rId15"/>
    <p:sldId id="269" r:id="rId16"/>
    <p:sldId id="316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12" r:id="rId29"/>
    <p:sldId id="284" r:id="rId30"/>
    <p:sldId id="285" r:id="rId31"/>
    <p:sldId id="286" r:id="rId32"/>
    <p:sldId id="287" r:id="rId33"/>
    <p:sldId id="313" r:id="rId34"/>
    <p:sldId id="289" r:id="rId35"/>
    <p:sldId id="314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17" r:id="rId51"/>
    <p:sldId id="306" r:id="rId5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7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636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6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34.sv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0.svg"/><Relationship Id="rId7" Type="http://schemas.openxmlformats.org/officeDocument/2006/relationships/image" Target="../media/image36.svg"/><Relationship Id="rId12" Type="http://schemas.openxmlformats.org/officeDocument/2006/relationships/hyperlink" Target="https://www.rbc.ru/quot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hyperlink" Target="https://nextcloud.rbc.ru/s/RjMFXSfazzkxi4E" TargetMode="External"/><Relationship Id="rId5" Type="http://schemas.openxmlformats.org/officeDocument/2006/relationships/image" Target="../media/image42.svg"/><Relationship Id="rId10" Type="http://schemas.openxmlformats.org/officeDocument/2006/relationships/image" Target="../media/image39.svg"/><Relationship Id="rId4" Type="http://schemas.openxmlformats.org/officeDocument/2006/relationships/image" Target="../media/image41.svg"/><Relationship Id="rId9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svg"/><Relationship Id="rId7" Type="http://schemas.openxmlformats.org/officeDocument/2006/relationships/image" Target="../media/image39.svg"/><Relationship Id="rId12" Type="http://schemas.openxmlformats.org/officeDocument/2006/relationships/hyperlink" Target="https://trends.rbc.ru/trend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11" Type="http://schemas.openxmlformats.org/officeDocument/2006/relationships/hyperlink" Target="https://nextcloud.rbc.ru/s/yo88G23opmiNjFy" TargetMode="External"/><Relationship Id="rId5" Type="http://schemas.openxmlformats.org/officeDocument/2006/relationships/image" Target="../media/image46.svg"/><Relationship Id="rId10" Type="http://schemas.openxmlformats.org/officeDocument/2006/relationships/image" Target="../media/image37.svg"/><Relationship Id="rId4" Type="http://schemas.openxmlformats.org/officeDocument/2006/relationships/image" Target="../media/image45.svg"/><Relationship Id="rId9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48.svg"/><Relationship Id="rId7" Type="http://schemas.openxmlformats.org/officeDocument/2006/relationships/image" Target="../media/image36.svg"/><Relationship Id="rId12" Type="http://schemas.openxmlformats.org/officeDocument/2006/relationships/hyperlink" Target="https://style.rbc.r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hyperlink" Target="https://nextcloud.rbc.ru/s/Ha98AA6KwDXRGcE" TargetMode="External"/><Relationship Id="rId5" Type="http://schemas.openxmlformats.org/officeDocument/2006/relationships/image" Target="../media/image50.svg"/><Relationship Id="rId10" Type="http://schemas.openxmlformats.org/officeDocument/2006/relationships/image" Target="../media/image39.svg"/><Relationship Id="rId4" Type="http://schemas.openxmlformats.org/officeDocument/2006/relationships/image" Target="../media/image49.svg"/><Relationship Id="rId9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52.svg"/><Relationship Id="rId7" Type="http://schemas.openxmlformats.org/officeDocument/2006/relationships/image" Target="../media/image36.svg"/><Relationship Id="rId12" Type="http://schemas.openxmlformats.org/officeDocument/2006/relationships/hyperlink" Target="https://nextcloud.rbc.ru/s/xdbT96x5pJCN4o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hyperlink" Target="https://www.rbc.ru/life" TargetMode="External"/><Relationship Id="rId5" Type="http://schemas.openxmlformats.org/officeDocument/2006/relationships/image" Target="../media/image54.svg"/><Relationship Id="rId10" Type="http://schemas.openxmlformats.org/officeDocument/2006/relationships/image" Target="../media/image39.svg"/><Relationship Id="rId4" Type="http://schemas.openxmlformats.org/officeDocument/2006/relationships/image" Target="../media/image53.svg"/><Relationship Id="rId9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56.svg"/><Relationship Id="rId4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7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svg"/><Relationship Id="rId5" Type="http://schemas.openxmlformats.org/officeDocument/2006/relationships/image" Target="../media/image59.svg"/><Relationship Id="rId4" Type="http://schemas.openxmlformats.org/officeDocument/2006/relationships/image" Target="../media/image58.svg"/><Relationship Id="rId9" Type="http://schemas.openxmlformats.org/officeDocument/2006/relationships/hyperlink" Target="https://t.me/rbc_new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1.svg"/><Relationship Id="rId4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5.png"/><Relationship Id="rId7" Type="http://schemas.openxmlformats.org/officeDocument/2006/relationships/image" Target="../media/image6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7.png"/><Relationship Id="rId10" Type="http://schemas.openxmlformats.org/officeDocument/2006/relationships/image" Target="../media/image71.svg"/><Relationship Id="rId4" Type="http://schemas.openxmlformats.org/officeDocument/2006/relationships/image" Target="../media/image66.svg"/><Relationship Id="rId9" Type="http://schemas.openxmlformats.org/officeDocument/2006/relationships/image" Target="../media/image7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5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2.png"/><Relationship Id="rId7" Type="http://schemas.openxmlformats.org/officeDocument/2006/relationships/image" Target="../media/image7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73.svg"/><Relationship Id="rId4" Type="http://schemas.openxmlformats.org/officeDocument/2006/relationships/image" Target="../media/image36.svg"/><Relationship Id="rId9" Type="http://schemas.openxmlformats.org/officeDocument/2006/relationships/hyperlink" Target="https://specialists.ru/?t=finansy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meeting-sberjazz.rbc.ru/" TargetMode="External"/><Relationship Id="rId3" Type="http://schemas.openxmlformats.org/officeDocument/2006/relationships/image" Target="../media/image76.png"/><Relationship Id="rId7" Type="http://schemas.openxmlformats.org/officeDocument/2006/relationships/hyperlink" Target="https://cyber-security.rbc.ru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svg"/><Relationship Id="rId5" Type="http://schemas.openxmlformats.org/officeDocument/2006/relationships/image" Target="../media/image36.svg"/><Relationship Id="rId4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travel-millennium.rbc.ru" TargetMode="External"/><Relationship Id="rId3" Type="http://schemas.openxmlformats.org/officeDocument/2006/relationships/image" Target="../media/image79.png"/><Relationship Id="rId7" Type="http://schemas.openxmlformats.org/officeDocument/2006/relationships/hyperlink" Target="https://softline.rbc.ru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svg"/><Relationship Id="rId5" Type="http://schemas.openxmlformats.org/officeDocument/2006/relationships/image" Target="../media/image36.sv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rGavoZhrciI" TargetMode="External"/><Relationship Id="rId3" Type="http://schemas.openxmlformats.org/officeDocument/2006/relationships/image" Target="../media/image81.png"/><Relationship Id="rId7" Type="http://schemas.openxmlformats.org/officeDocument/2006/relationships/hyperlink" Target="https://www.youtube.com/watch?v=5b_1x9Vyy6Q&amp;t=6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svg"/><Relationship Id="rId5" Type="http://schemas.openxmlformats.org/officeDocument/2006/relationships/image" Target="../media/image36.svg"/><Relationship Id="rId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5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svg"/><Relationship Id="rId4" Type="http://schemas.openxmlformats.org/officeDocument/2006/relationships/image" Target="../media/image3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svg"/><Relationship Id="rId5" Type="http://schemas.openxmlformats.org/officeDocument/2006/relationships/image" Target="../media/image36.sv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7" Type="http://schemas.openxmlformats.org/officeDocument/2006/relationships/hyperlink" Target="https://telecom-metropolis.rbc.ru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4.svg"/><Relationship Id="rId4" Type="http://schemas.openxmlformats.org/officeDocument/2006/relationships/image" Target="../media/image3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7" Type="http://schemas.openxmlformats.org/officeDocument/2006/relationships/hyperlink" Target="https://kaspersky-chess-xdr.rbc.ru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svg"/><Relationship Id="rId5" Type="http://schemas.openxmlformats.org/officeDocument/2006/relationships/image" Target="../media/image36.svg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92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93.svg"/><Relationship Id="rId7" Type="http://schemas.openxmlformats.org/officeDocument/2006/relationships/image" Target="../media/image97.png"/><Relationship Id="rId12" Type="http://schemas.openxmlformats.org/officeDocument/2006/relationships/image" Target="../media/image102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11" Type="http://schemas.openxmlformats.org/officeDocument/2006/relationships/image" Target="../media/image101.jpeg"/><Relationship Id="rId5" Type="http://schemas.openxmlformats.org/officeDocument/2006/relationships/image" Target="../media/image95.svg"/><Relationship Id="rId10" Type="http://schemas.openxmlformats.org/officeDocument/2006/relationships/image" Target="../media/image100.jpeg"/><Relationship Id="rId4" Type="http://schemas.openxmlformats.org/officeDocument/2006/relationships/image" Target="../media/image94.svg"/><Relationship Id="rId9" Type="http://schemas.openxmlformats.org/officeDocument/2006/relationships/image" Target="../media/image9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103.svg"/><Relationship Id="rId7" Type="http://schemas.openxmlformats.org/officeDocument/2006/relationships/image" Target="../media/image102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5" Type="http://schemas.openxmlformats.org/officeDocument/2006/relationships/image" Target="../media/image105.png"/><Relationship Id="rId10" Type="http://schemas.openxmlformats.org/officeDocument/2006/relationships/hyperlink" Target="https://nextcloud.rbc.ru/s/jSabf5r7JacF3Hp" TargetMode="External"/><Relationship Id="rId4" Type="http://schemas.openxmlformats.org/officeDocument/2006/relationships/image" Target="../media/image104.png"/><Relationship Id="rId9" Type="http://schemas.openxmlformats.org/officeDocument/2006/relationships/hyperlink" Target="https://nextcloud.rbc.ru/s/NLNn5kzbmgMb9sy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en5rgkWtpFqwAfm" TargetMode="External"/><Relationship Id="rId3" Type="http://schemas.openxmlformats.org/officeDocument/2006/relationships/image" Target="../media/image106.sv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svg"/><Relationship Id="rId5" Type="http://schemas.openxmlformats.org/officeDocument/2006/relationships/image" Target="../media/image105.png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MedLB2LayY2JskC" TargetMode="External"/><Relationship Id="rId3" Type="http://schemas.openxmlformats.org/officeDocument/2006/relationships/image" Target="../media/image108.sv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svg"/><Relationship Id="rId5" Type="http://schemas.openxmlformats.org/officeDocument/2006/relationships/image" Target="../media/image105.png"/><Relationship Id="rId4" Type="http://schemas.openxmlformats.org/officeDocument/2006/relationships/image" Target="../media/image10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92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3" Type="http://schemas.openxmlformats.org/officeDocument/2006/relationships/image" Target="../media/image110.svg"/><Relationship Id="rId7" Type="http://schemas.openxmlformats.org/officeDocument/2006/relationships/image" Target="../media/image112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111.svg"/><Relationship Id="rId10" Type="http://schemas.openxmlformats.org/officeDocument/2006/relationships/hyperlink" Target="https://docs.google.com/spreadsheets/d/1VW5mzlqjzQIoJHmpzjazPi6lYLnFQWk9EI-NYdc5fX4/edit?gid=104358263#gid=104358263" TargetMode="External"/><Relationship Id="rId4" Type="http://schemas.openxmlformats.org/officeDocument/2006/relationships/image" Target="../media/image102.svg"/><Relationship Id="rId9" Type="http://schemas.openxmlformats.org/officeDocument/2006/relationships/hyperlink" Target="https://nextcloud.rbc.ru/s/7pmnaYM97wfxASR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10" Type="http://schemas.openxmlformats.org/officeDocument/2006/relationships/image" Target="../media/image110.svg"/><Relationship Id="rId4" Type="http://schemas.openxmlformats.org/officeDocument/2006/relationships/image" Target="../media/image115.png"/><Relationship Id="rId9" Type="http://schemas.openxmlformats.org/officeDocument/2006/relationships/image" Target="../media/image102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102.svg"/><Relationship Id="rId7" Type="http://schemas.openxmlformats.org/officeDocument/2006/relationships/image" Target="../media/image113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72.png"/><Relationship Id="rId4" Type="http://schemas.openxmlformats.org/officeDocument/2006/relationships/image" Target="../media/image110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0.png"/><Relationship Id="rId4" Type="http://schemas.openxmlformats.org/officeDocument/2006/relationships/image" Target="../media/image110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BERw4LwaK53yBaC" TargetMode="External"/><Relationship Id="rId3" Type="http://schemas.openxmlformats.org/officeDocument/2006/relationships/image" Target="../media/image102.svg"/><Relationship Id="rId7" Type="http://schemas.openxmlformats.org/officeDocument/2006/relationships/image" Target="../media/image122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21.png"/><Relationship Id="rId4" Type="http://schemas.openxmlformats.org/officeDocument/2006/relationships/image" Target="../media/image110.svg"/><Relationship Id="rId9" Type="http://schemas.openxmlformats.org/officeDocument/2006/relationships/hyperlink" Target="https://docs.google.com/spreadsheets/d/1VW5mzlqjzQIoJHmpzjazPi6lYLnFQWk9EI-NYdc5fX4/edit?gid=1235514688#gid=1235514688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10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sv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124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11" Type="http://schemas.openxmlformats.org/officeDocument/2006/relationships/image" Target="../media/image110.svg"/><Relationship Id="rId5" Type="http://schemas.openxmlformats.org/officeDocument/2006/relationships/image" Target="../media/image126.svg"/><Relationship Id="rId10" Type="http://schemas.openxmlformats.org/officeDocument/2006/relationships/image" Target="../media/image102.svg"/><Relationship Id="rId4" Type="http://schemas.openxmlformats.org/officeDocument/2006/relationships/image" Target="../media/image125.svg"/><Relationship Id="rId9" Type="http://schemas.openxmlformats.org/officeDocument/2006/relationships/image" Target="../media/image130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131.svg"/><Relationship Id="rId4" Type="http://schemas.openxmlformats.org/officeDocument/2006/relationships/image" Target="../media/image92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8GjLEmz3E3Dw3dY" TargetMode="External"/><Relationship Id="rId3" Type="http://schemas.openxmlformats.org/officeDocument/2006/relationships/image" Target="../media/image132.svg"/><Relationship Id="rId7" Type="http://schemas.openxmlformats.org/officeDocument/2006/relationships/image" Target="../media/image102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svg"/><Relationship Id="rId5" Type="http://schemas.openxmlformats.org/officeDocument/2006/relationships/image" Target="../media/image105.png"/><Relationship Id="rId4" Type="http://schemas.openxmlformats.org/officeDocument/2006/relationships/image" Target="../media/image1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vents.rbc.ru/%20" TargetMode="External"/><Relationship Id="rId5" Type="http://schemas.openxmlformats.org/officeDocument/2006/relationships/image" Target="../media/image134.svg"/><Relationship Id="rId4" Type="http://schemas.openxmlformats.org/officeDocument/2006/relationships/image" Target="../media/image102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DdyJ3zmGkqeAgwA" TargetMode="External"/><Relationship Id="rId3" Type="http://schemas.openxmlformats.org/officeDocument/2006/relationships/image" Target="../media/image136.svg"/><Relationship Id="rId7" Type="http://schemas.openxmlformats.org/officeDocument/2006/relationships/image" Target="../media/image134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svg"/><Relationship Id="rId5" Type="http://schemas.openxmlformats.org/officeDocument/2006/relationships/image" Target="../media/image105.png"/><Relationship Id="rId4" Type="http://schemas.openxmlformats.org/officeDocument/2006/relationships/image" Target="../media/image13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xgJi39P8mPaFzJ6" TargetMode="External"/><Relationship Id="rId3" Type="http://schemas.openxmlformats.org/officeDocument/2006/relationships/image" Target="../media/image138.svg"/><Relationship Id="rId7" Type="http://schemas.openxmlformats.org/officeDocument/2006/relationships/image" Target="../media/image134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svg"/><Relationship Id="rId5" Type="http://schemas.openxmlformats.org/officeDocument/2006/relationships/image" Target="../media/image105.png"/><Relationship Id="rId4" Type="http://schemas.openxmlformats.org/officeDocument/2006/relationships/image" Target="../media/image13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rEeTgbXJ5dgCy3H" TargetMode="External"/><Relationship Id="rId3" Type="http://schemas.openxmlformats.org/officeDocument/2006/relationships/image" Target="../media/image140.svg"/><Relationship Id="rId7" Type="http://schemas.openxmlformats.org/officeDocument/2006/relationships/image" Target="../media/image134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svg"/><Relationship Id="rId5" Type="http://schemas.openxmlformats.org/officeDocument/2006/relationships/image" Target="../media/image105.png"/><Relationship Id="rId4" Type="http://schemas.openxmlformats.org/officeDocument/2006/relationships/image" Target="../media/image1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svg"/><Relationship Id="rId5" Type="http://schemas.openxmlformats.org/officeDocument/2006/relationships/image" Target="../media/image142.png"/><Relationship Id="rId4" Type="http://schemas.openxmlformats.org/officeDocument/2006/relationships/image" Target="../media/image92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ooeo49rBNdDEir5" TargetMode="External"/><Relationship Id="rId3" Type="http://schemas.openxmlformats.org/officeDocument/2006/relationships/image" Target="../media/image144.svg"/><Relationship Id="rId7" Type="http://schemas.openxmlformats.org/officeDocument/2006/relationships/image" Target="../media/image102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46.png"/><Relationship Id="rId4" Type="http://schemas.openxmlformats.org/officeDocument/2006/relationships/image" Target="../media/image145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45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svg"/><Relationship Id="rId5" Type="http://schemas.openxmlformats.org/officeDocument/2006/relationships/image" Target="../media/image148.svg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svg"/><Relationship Id="rId7" Type="http://schemas.openxmlformats.org/officeDocument/2006/relationships/image" Target="../media/image153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svg"/><Relationship Id="rId11" Type="http://schemas.openxmlformats.org/officeDocument/2006/relationships/image" Target="../media/image145.svg"/><Relationship Id="rId5" Type="http://schemas.openxmlformats.org/officeDocument/2006/relationships/image" Target="../media/image151.svg"/><Relationship Id="rId10" Type="http://schemas.openxmlformats.org/officeDocument/2006/relationships/image" Target="../media/image102.svg"/><Relationship Id="rId4" Type="http://schemas.openxmlformats.org/officeDocument/2006/relationships/image" Target="../media/image150.svg"/><Relationship Id="rId9" Type="http://schemas.openxmlformats.org/officeDocument/2006/relationships/image" Target="../media/image10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svg"/><Relationship Id="rId3" Type="http://schemas.openxmlformats.org/officeDocument/2006/relationships/image" Target="../media/image102.svg"/><Relationship Id="rId7" Type="http://schemas.openxmlformats.org/officeDocument/2006/relationships/image" Target="../media/image157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svg"/><Relationship Id="rId5" Type="http://schemas.openxmlformats.org/officeDocument/2006/relationships/image" Target="../media/image155.svg"/><Relationship Id="rId10" Type="http://schemas.openxmlformats.org/officeDocument/2006/relationships/image" Target="../media/image160.png"/><Relationship Id="rId4" Type="http://schemas.openxmlformats.org/officeDocument/2006/relationships/image" Target="../media/image145.svg"/><Relationship Id="rId9" Type="http://schemas.openxmlformats.org/officeDocument/2006/relationships/image" Target="../media/image15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43.svg"/><Relationship Id="rId4" Type="http://schemas.openxmlformats.org/officeDocument/2006/relationships/image" Target="../media/image9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IT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«IT и телеком»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дек.25, NRS - май.-окт.25,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6765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499" y="6872288"/>
            <a:ext cx="225048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статусе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** Доля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50" y="7000875"/>
            <a:ext cx="15049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87717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доход**</a:t>
            </a:r>
            <a:endParaRPr lang="en-US" sz="2250" dirty="0"/>
          </a:p>
        </p:txBody>
      </p:sp>
      <p:sp>
        <p:nvSpPr>
          <p:cNvPr id="18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9" name="2555"/>
          <p:cNvSpPr/>
          <p:nvPr/>
        </p:nvSpPr>
        <p:spPr>
          <a:xfrm>
            <a:off x="6686550" y="526732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391025"/>
            <a:ext cx="3438525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87717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доход**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50" y="4391025"/>
            <a:ext cx="31577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49/51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213132750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4581525"/>
            <a:ext cx="16954500" cy="3733800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Интересы аудитории</a:t>
            </a:r>
            <a:endParaRPr lang="en-US" sz="8850" dirty="0"/>
          </a:p>
        </p:txBody>
      </p:sp>
      <p:sp>
        <p:nvSpPr>
          <p:cNvPr id="6" name="Descriptor"/>
          <p:cNvSpPr/>
          <p:nvPr/>
        </p:nvSpPr>
        <p:spPr>
          <a:xfrm>
            <a:off x="695325" y="9153525"/>
            <a:ext cx="1694497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НАФИ, исследование здоровья бренда РБК, опрос (аудитория РБК, n = 500), апрель 2024
</a:t>
            </a:r>
            <a:endParaRPr lang="en-US" sz="1500" dirty="0"/>
          </a:p>
        </p:txBody>
      </p:sp>
      <p:sp>
        <p:nvSpPr>
          <p:cNvPr id="7" name="name_45"/>
          <p:cNvSpPr/>
          <p:nvPr/>
        </p:nvSpPr>
        <p:spPr>
          <a:xfrm>
            <a:off x="1123950" y="5286375"/>
            <a:ext cx="3067050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45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8" name="default_name"/>
          <p:cNvSpPr/>
          <p:nvPr/>
        </p:nvSpPr>
        <p:spPr>
          <a:xfrm>
            <a:off x="1123950" y="6553200"/>
            <a:ext cx="1600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технологии</a:t>
            </a:r>
            <a:endParaRPr lang="en-US" sz="2250" dirty="0"/>
          </a:p>
        </p:txBody>
      </p:sp>
      <p:sp>
        <p:nvSpPr>
          <p:cNvPr id="9" name="name_40"/>
          <p:cNvSpPr/>
          <p:nvPr/>
        </p:nvSpPr>
        <p:spPr>
          <a:xfrm>
            <a:off x="9696450" y="5286375"/>
            <a:ext cx="3228975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40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10" name="default_name"/>
          <p:cNvSpPr/>
          <p:nvPr/>
        </p:nvSpPr>
        <p:spPr>
          <a:xfrm>
            <a:off x="9696450" y="6553200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наука</a:t>
            </a:r>
            <a:endParaRPr lang="en-US" sz="2250" dirty="0"/>
          </a:p>
        </p:txBody>
      </p:sp>
      <p:sp>
        <p:nvSpPr>
          <p:cNvPr id="11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9243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IT"/>
          <p:cNvSpPr/>
          <p:nvPr/>
        </p:nvSpPr>
        <p:spPr>
          <a:xfrm>
            <a:off x="933450" y="7510462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5601114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668903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7816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IT"/>
          <p:cNvSpPr/>
          <p:nvPr/>
        </p:nvSpPr>
        <p:spPr>
          <a:xfrm>
            <a:off x="933450" y="6710363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50577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Frame 213132751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17"/>
          <p:cNvSpPr/>
          <p:nvPr/>
        </p:nvSpPr>
        <p:spPr>
          <a:xfrm>
            <a:off x="968238" y="7570217"/>
            <a:ext cx="31275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name_10"/>
          <p:cNvSpPr/>
          <p:nvPr/>
        </p:nvSpPr>
        <p:spPr>
          <a:xfrm>
            <a:off x="5273539" y="7570217"/>
            <a:ext cx="310846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Инвестиции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для тех, кто заботится о своих деньгах. Контент площадки — это анализ рынка и компаний, за которыми стоит следить, советы профессионалов и личный опыт частных инвесторов. 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Новости, котировки, эксплейнеры, инструкции, интервью и курсы валют — все для управления финансами.</a:t>
            </a:r>
            <a:endParaRPr lang="en-US" sz="1950" dirty="0"/>
          </a:p>
        </p:txBody>
      </p:sp>
      <p:sp>
        <p:nvSpPr>
          <p:cNvPr id="12" name="name_65"/>
          <p:cNvSpPr/>
          <p:nvPr/>
        </p:nvSpPr>
        <p:spPr>
          <a:xfrm>
            <a:off x="968239" y="7570217"/>
            <a:ext cx="2238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5,9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30"/>
          <p:cNvSpPr/>
          <p:nvPr/>
        </p:nvSpPr>
        <p:spPr>
          <a:xfrm>
            <a:off x="5273539" y="7570217"/>
            <a:ext cx="2276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Frame 213132751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2" name="name_30"/>
          <p:cNvSpPr/>
          <p:nvPr/>
        </p:nvSpPr>
        <p:spPr>
          <a:xfrm>
            <a:off x="968239" y="7570217"/>
            <a:ext cx="2624967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0"/>
          <p:cNvSpPr/>
          <p:nvPr/>
        </p:nvSpPr>
        <p:spPr>
          <a:xfrm>
            <a:off x="5273539" y="7570217"/>
            <a:ext cx="261937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1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2" name="name_34"/>
          <p:cNvSpPr/>
          <p:nvPr/>
        </p:nvSpPr>
        <p:spPr>
          <a:xfrm>
            <a:off x="968238" y="7570217"/>
            <a:ext cx="24288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2,5 </a:t>
            </a:r>
            <a:r>
              <a:rPr lang="en-US" sz="33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4"/>
          <p:cNvSpPr/>
          <p:nvPr/>
        </p:nvSpPr>
        <p:spPr>
          <a:xfrm>
            <a:off x="5273539" y="7570217"/>
            <a:ext cx="249136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Lif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2" name="name_131"/>
          <p:cNvSpPr/>
          <p:nvPr/>
        </p:nvSpPr>
        <p:spPr>
          <a:xfrm>
            <a:off x="968239" y="7570217"/>
            <a:ext cx="31275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590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89"/>
          <p:cNvSpPr/>
          <p:nvPr/>
        </p:nvSpPr>
        <p:spPr>
          <a:xfrm>
            <a:off x="5273538" y="7570217"/>
            <a:ext cx="25431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762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1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57816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IT"/>
          <p:cNvSpPr/>
          <p:nvPr/>
        </p:nvSpPr>
        <p:spPr>
          <a:xfrm>
            <a:off x="933450" y="6710363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50577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66749" y="8963025"/>
            <a:ext cx="16430626" cy="962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86307DD-5772-E90C-2299-0DD6D0A65207}"/>
              </a:ext>
            </a:extLst>
          </p:cNvPr>
          <p:cNvSpPr/>
          <p:nvPr/>
        </p:nvSpPr>
        <p:spPr>
          <a:xfrm>
            <a:off x="9725025" y="7127024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81750" y="3933825"/>
            <a:ext cx="5524500" cy="502920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 dirty="0"/>
          </a:p>
        </p:txBody>
      </p:sp>
      <p:sp>
        <p:nvSpPr>
          <p:cNvPr id="10" name="name_16 000"/>
          <p:cNvSpPr/>
          <p:nvPr/>
        </p:nvSpPr>
        <p:spPr>
          <a:xfrm>
            <a:off x="1143000" y="4410075"/>
            <a:ext cx="366712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 </a:t>
            </a:r>
            <a:r>
              <a:rPr lang="ru-RU" sz="84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8400" dirty="0"/>
          </a:p>
        </p:txBody>
      </p:sp>
      <p:sp>
        <p:nvSpPr>
          <p:cNvPr id="11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2" name="rbc_wine"/>
          <p:cNvSpPr/>
          <p:nvPr/>
        </p:nvSpPr>
        <p:spPr>
          <a:xfrm>
            <a:off x="1295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Вино   @rbc_wine</a:t>
            </a:r>
            <a:endParaRPr lang="en-US" sz="1875" dirty="0"/>
          </a:p>
        </p:txBody>
      </p:sp>
      <p:sp>
        <p:nvSpPr>
          <p:cNvPr id="13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6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5" name="name_18 000"/>
          <p:cNvSpPr/>
          <p:nvPr/>
        </p:nvSpPr>
        <p:spPr>
          <a:xfrm>
            <a:off x="6838950" y="4391025"/>
            <a:ext cx="46291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 </a:t>
            </a:r>
            <a:r>
              <a:rPr lang="ru-RU" sz="84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6838950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Life rbc_life"/>
          <p:cNvSpPr/>
          <p:nvPr/>
        </p:nvSpPr>
        <p:spPr>
          <a:xfrm>
            <a:off x="6838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 </a:t>
            </a:r>
            <a:endParaRPr lang="en-US" sz="1875" dirty="0"/>
          </a:p>
        </p:txBody>
      </p:sp>
      <p:sp>
        <p:nvSpPr>
          <p:cNvPr id="18" name="name_26 427"/>
          <p:cNvSpPr/>
          <p:nvPr/>
        </p:nvSpPr>
        <p:spPr>
          <a:xfrm>
            <a:off x="12553950" y="439102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9" name="default_name"/>
          <p:cNvSpPr/>
          <p:nvPr/>
        </p:nvSpPr>
        <p:spPr>
          <a:xfrm>
            <a:off x="12553950" y="512445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0" name="rbc_trends"/>
          <p:cNvSpPr/>
          <p:nvPr/>
        </p:nvSpPr>
        <p:spPr>
          <a:xfrm>
            <a:off x="12553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Тренды   @rbc_trends</a:t>
            </a:r>
            <a:endParaRPr lang="en-US" sz="1875" dirty="0"/>
          </a:p>
        </p:txBody>
      </p:sp>
      <p:sp>
        <p:nvSpPr>
          <p:cNvPr id="21" name="name_9 110"/>
          <p:cNvSpPr/>
          <p:nvPr/>
        </p:nvSpPr>
        <p:spPr>
          <a:xfrm>
            <a:off x="12553950" y="700087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22" name="default_name"/>
          <p:cNvSpPr/>
          <p:nvPr/>
        </p:nvSpPr>
        <p:spPr>
          <a:xfrm>
            <a:off x="12553950" y="773430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3" name="rbcstyle"/>
          <p:cNvSpPr/>
          <p:nvPr/>
        </p:nvSpPr>
        <p:spPr>
          <a:xfrm>
            <a:off x="12553950" y="8334375"/>
            <a:ext cx="24860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Стиль   @rbcstyle</a:t>
            </a:r>
            <a:endParaRPr lang="en-US" sz="18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7816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IT"/>
          <p:cNvSpPr/>
          <p:nvPr/>
        </p:nvSpPr>
        <p:spPr>
          <a:xfrm>
            <a:off x="933450" y="6710363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50577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HP    HP EliteBook                10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«HP»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показать, как HP EliteBook защищает данные с помощью аппаратных технологий.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проверили уровень осведомленности пользователей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кибербезопасности и подготовили 10 практических инструкций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защиты от ключевых угроз.
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Sber Jazz"/>
          <p:cNvSpPr/>
          <p:nvPr/>
        </p:nvSpPr>
        <p:spPr>
          <a:xfrm>
            <a:off x="9763125" y="5895975"/>
            <a:ext cx="75819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Sber Jazz — сервис для проведения видеоконференций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 «Сбера».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помочь пользователям справиться со стрессом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при видеозвонках.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интерактивный проект с психологом Еленой Новоселовой. Главная страница в формате календаря встреч вела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 тестам, где пользователи выбирали тактику общения и получали персональные рекомендации.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IT- Softline    Softline   IT-  30"/>
          <p:cNvSpPr/>
          <p:nvPr/>
        </p:nvSpPr>
        <p:spPr>
          <a:xfrm>
            <a:off x="11906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IT-компания Softline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 роль Softline в развитии IT-отрасли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30 лет на российском и международном рынках.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представили ключевые решения и услуги компании, подчеркнув ее лидерство в цифровой трансформации и информационной безопасности.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Millennium   IT-  business travel             MICE                  AI"/>
          <p:cNvSpPr/>
          <p:nvPr/>
        </p:nvSpPr>
        <p:spPr>
          <a:xfrm>
            <a:off x="97631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Millennium — инновационная IT-платформадля автоматизации business travel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технологических решениях компании в сфере организации командировок и индустрии MICE.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исследовали влияние искусственного интеллекта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человеческий капитал в бизнесе и показали, как компании могут эффективно использовать AI в своих задачах. 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-"/>
          <p:cNvSpPr/>
          <p:nvPr/>
        </p:nvSpPr>
        <p:spPr>
          <a:xfrm>
            <a:off x="11906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«Билайн»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поддержать кампанию о новогодних семейных тарифах («Теперь подарки не нужно заслуживать, их можно получать просто так!»).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юмористический ролик, в котором дети жаловались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то, что им приходится заслуживать подарки.Для проекта пригласили стендап-комика Виктора Комарова — в костюме Деда Мороза он выслушал их жалобы.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-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«Билайн»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развить кампанию «Почитай старших» (акция с дополнительным интернет-трафиком за чтение книг) на платформе РБК.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пригласили российских рэперов, которые рассказали о книгах, повлиявших на их творчество. Каждую историю дополнили атмосферным видео с визуальными отсылками к произведениям.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78167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  <p:sp>
        <p:nvSpPr>
          <p:cNvPr id="7" name="IT"/>
          <p:cNvSpPr/>
          <p:nvPr/>
        </p:nvSpPr>
        <p:spPr>
          <a:xfrm>
            <a:off x="933450" y="6710363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50577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  <p:sp>
        <p:nvSpPr>
          <p:cNvPr id="8" name="Tele2     Tele2  t2"/>
          <p:cNvSpPr/>
          <p:nvPr/>
        </p:nvSpPr>
        <p:spPr>
          <a:xfrm>
            <a:off x="1200150" y="2628900"/>
            <a:ext cx="7343775" cy="589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ярко представить ребрендинг Tele2 в t2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аудитории РБК.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9" name="t2"/>
          <p:cNvSpPr/>
          <p:nvPr/>
        </p:nvSpPr>
        <p:spPr>
          <a:xfrm>
            <a:off x="1200149" y="5048250"/>
            <a:ext cx="7343775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виджет «Обратный отсчет», анимированный дудл, превращающий логотип РБК в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 и семиполосный брендинг со слоганом «Тот самый ребрендинг».</a:t>
            </a:r>
            <a:endParaRPr lang="en-US" sz="2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обновлялся ежемесячно, дополнялся баннерной рекламой и анонсами на главной странице РБК 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Frame 213132752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7" name="-  -"/>
          <p:cNvSpPr/>
          <p:nvPr/>
        </p:nvSpPr>
        <p:spPr>
          <a:xfrm>
            <a:off x="1200150" y="2628900"/>
            <a:ext cx="7343775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Ростелеком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 инновационность «Ростелекома»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подчеркнуть преимущества компании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работодателя.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проект в виде схемы городас интерактивными пинами, ведущими к урокам курса. Материалы давали информацию о развитии телеком-отрасли, а мини-тесты помогали проверять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усвоенные знания.</a:t>
            </a:r>
            <a:endParaRPr lang="en-US" sz="2100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Kaspersky      Kaspersky Symphony XDR                           Kaspersky"/>
          <p:cNvSpPr/>
          <p:nvPr/>
        </p:nvSpPr>
        <p:spPr>
          <a:xfrm>
            <a:off x="1200150" y="2628900"/>
            <a:ext cx="7343775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Kaspersky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продуктовой линейке Kaspersky Symphony XDR для защиты бизнеса от киберугроз.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интерактивный проект с аналогиейна шахматы: пользователи отражали атаки «черных фигур» (киберугроз) и изучали линейку продуктов, где каждая фигура символизировала решениеот Kaspersky.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9243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IT"/>
          <p:cNvSpPr/>
          <p:nvPr/>
        </p:nvSpPr>
        <p:spPr>
          <a:xfrm>
            <a:off x="933450" y="7510462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name_144"/>
          <p:cNvSpPr/>
          <p:nvPr/>
        </p:nvSpPr>
        <p:spPr>
          <a:xfrm>
            <a:off x="968238" y="7465442"/>
            <a:ext cx="35085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5" name="name_23"/>
          <p:cNvSpPr/>
          <p:nvPr/>
        </p:nvSpPr>
        <p:spPr>
          <a:xfrm>
            <a:off x="5273539" y="7465442"/>
            <a:ext cx="27527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минуты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0+), декабрь 2025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19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Newsba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372100" y="8155298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интеграции 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
Мы подбираем форматы, темы и спикеров, чтобы достичь поставленных целей. Среди таких форматов 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9243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IT"/>
          <p:cNvSpPr/>
          <p:nvPr/>
        </p:nvSpPr>
        <p:spPr>
          <a:xfrm>
            <a:off x="933450" y="7510462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популярный деловой ежедневник страны, лидер по аудитории в сегменте ежедневных деловых изданий.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 и общество — все, из чего складывается информационная повестка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 </a:t>
            </a:r>
            <a:b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</a:t>
            </a:r>
            <a:endParaRPr lang="en-US" sz="150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6524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7510462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конференций, бизнес-завтраков и других мероприятий.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0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1695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5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 ссылке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28700" y="4943475"/>
            <a:ext cx="11144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8" name="Capital Markets"/>
          <p:cNvSpPr/>
          <p:nvPr/>
        </p:nvSpPr>
        <p:spPr>
          <a:xfrm>
            <a:off x="1028700" y="5781675"/>
            <a:ext cx="2800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</a:t>
            </a:r>
            <a:endParaRPr lang="en-US" sz="3000" dirty="0"/>
          </a:p>
        </p:txBody>
      </p:sp>
      <p:sp>
        <p:nvSpPr>
          <p:cNvPr id="9" name="default_name"/>
          <p:cNvSpPr/>
          <p:nvPr/>
        </p:nvSpPr>
        <p:spPr>
          <a:xfrm>
            <a:off x="5314950" y="4943475"/>
            <a:ext cx="981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0" name="Tech"/>
          <p:cNvSpPr/>
          <p:nvPr/>
        </p:nvSpPr>
        <p:spPr>
          <a:xfrm>
            <a:off x="5314950" y="5781675"/>
            <a:ext cx="1666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1" name="default_name"/>
          <p:cNvSpPr/>
          <p:nvPr/>
        </p:nvSpPr>
        <p:spPr>
          <a:xfrm>
            <a:off x="9601200" y="4943475"/>
            <a:ext cx="876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2" name="HR- ESG-"/>
          <p:cNvSpPr/>
          <p:nvPr/>
        </p:nvSpPr>
        <p:spPr>
          <a:xfrm>
            <a:off x="9601200" y="5781675"/>
            <a:ext cx="26098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3" name="default_name"/>
          <p:cNvSpPr/>
          <p:nvPr/>
        </p:nvSpPr>
        <p:spPr>
          <a:xfrm>
            <a:off x="13887450" y="4943475"/>
            <a:ext cx="1000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4" name="Text 9"/>
          <p:cNvSpPr/>
          <p:nvPr/>
        </p:nvSpPr>
        <p:spPr>
          <a:xfrm>
            <a:off x="13887450" y="5781675"/>
            <a:ext cx="3248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5" name="-"/>
          <p:cNvSpPr/>
          <p:nvPr/>
        </p:nvSpPr>
        <p:spPr>
          <a:xfrm>
            <a:off x="1028700" y="7553325"/>
            <a:ext cx="1809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16" name="-"/>
          <p:cNvSpPr/>
          <p:nvPr/>
        </p:nvSpPr>
        <p:spPr>
          <a:xfrm>
            <a:off x="10287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РБК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5314950" y="7553325"/>
            <a:ext cx="609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5314950" y="8391525"/>
            <a:ext cx="2076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9" name="default_name"/>
          <p:cNvSpPr/>
          <p:nvPr/>
        </p:nvSpPr>
        <p:spPr>
          <a:xfrm>
            <a:off x="9601200" y="7553325"/>
            <a:ext cx="8667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 </a:t>
            </a:r>
            <a:endParaRPr lang="en-US" sz="1875" dirty="0"/>
          </a:p>
        </p:txBody>
      </p:sp>
      <p:sp>
        <p:nvSpPr>
          <p:cNvPr id="20" name="Text 15"/>
          <p:cNvSpPr/>
          <p:nvPr/>
        </p:nvSpPr>
        <p:spPr>
          <a:xfrm>
            <a:off x="96012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форум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3743325"/>
            <a:ext cx="7324725" cy="442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События, которые доступны широкой аудитории.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встречаются любители и профессионалы, чтобы обсудить актуальные темы.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читайте тут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8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возможности интеграции в подобные мероприятия можно прочитать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здесь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100" dirty="0"/>
          </a:p>
        </p:txBody>
      </p:sp>
      <p:sp>
        <p:nvSpPr>
          <p:cNvPr id="10" name="Text 3"/>
          <p:cNvSpPr/>
          <p:nvPr/>
        </p:nvSpPr>
        <p:spPr>
          <a:xfrm>
            <a:off x="1181100" y="6010275"/>
            <a:ext cx="737235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</a:t>
            </a:r>
            <a:endParaRPr lang="en-US" sz="2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19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IT"/>
          <p:cNvSpPr/>
          <p:nvPr/>
        </p:nvSpPr>
        <p:spPr>
          <a:xfrm>
            <a:off x="933450" y="7510462"/>
            <a:ext cx="3390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«IT и телеком»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8" name="-"/>
          <p:cNvSpPr/>
          <p:nvPr/>
        </p:nvSpPr>
        <p:spPr>
          <a:xfrm>
            <a:off x="971550" y="3581400"/>
            <a:ext cx="207645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3829050" y="3581400"/>
            <a:ext cx="21336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6686550" y="3581400"/>
            <a:ext cx="16478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971550" y="6524625"/>
            <a:ext cx="196215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2" name="-"/>
          <p:cNvSpPr/>
          <p:nvPr/>
        </p:nvSpPr>
        <p:spPr>
          <a:xfrm>
            <a:off x="3829050" y="6524625"/>
            <a:ext cx="22955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686550" y="6524625"/>
            <a:ext cx="16478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4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5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6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7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7" name="Fashion Review    - -">
            <a:extLst>
              <a:ext uri="{FF2B5EF4-FFF2-40B4-BE49-F238E27FC236}">
                <a16:creationId xmlns:a16="http://schemas.microsoft.com/office/drawing/2014/main" id="{667AF81F-A828-4775-7362-74774CA965DD}"/>
              </a:ext>
            </a:extLst>
          </p:cNvPr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C16B91B-7E85-329C-1EB3-42F229D3B7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2901</Words>
  <Application>Microsoft Macintosh PowerPoint</Application>
  <PresentationFormat>Произвольный</PresentationFormat>
  <Paragraphs>392</Paragraphs>
  <Slides>51</Slides>
  <Notes>51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9" baseType="lpstr"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7</cp:revision>
  <dcterms:created xsi:type="dcterms:W3CDTF">2026-04-23T11:06:41Z</dcterms:created>
  <dcterms:modified xsi:type="dcterms:W3CDTF">2026-07-03T11:29:33Z</dcterms:modified>
</cp:coreProperties>
</file>