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307" r:id="rId4"/>
    <p:sldId id="259" r:id="rId5"/>
    <p:sldId id="260" r:id="rId6"/>
    <p:sldId id="261" r:id="rId7"/>
    <p:sldId id="308" r:id="rId8"/>
    <p:sldId id="263" r:id="rId9"/>
    <p:sldId id="309" r:id="rId10"/>
    <p:sldId id="265" r:id="rId11"/>
    <p:sldId id="266" r:id="rId12"/>
    <p:sldId id="267" r:id="rId13"/>
    <p:sldId id="268" r:id="rId14"/>
    <p:sldId id="269" r:id="rId15"/>
    <p:sldId id="270" r:id="rId16"/>
    <p:sldId id="316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82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19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6368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1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11" Type="http://schemas.openxmlformats.org/officeDocument/2006/relationships/image" Target="../media/image4.svg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Relationship Id="rId1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8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12" Type="http://schemas.openxmlformats.org/officeDocument/2006/relationships/hyperlink" Target="https://www.rbc.ru/industrie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hyperlink" Target="https://nextcloud.rbc.ru/s/obxBZjSG3apEF7e" TargetMode="External"/><Relationship Id="rId5" Type="http://schemas.openxmlformats.org/officeDocument/2006/relationships/image" Target="../media/image37.sv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43.svg"/><Relationship Id="rId7" Type="http://schemas.openxmlformats.org/officeDocument/2006/relationships/image" Target="../media/image39.svg"/><Relationship Id="rId12" Type="http://schemas.openxmlformats.org/officeDocument/2006/relationships/hyperlink" Target="https://www.rbc.ru/quot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hyperlink" Target="https://nextcloud.rbc.ru/s/RjMFXSfazzkxi4E" TargetMode="External"/><Relationship Id="rId5" Type="http://schemas.openxmlformats.org/officeDocument/2006/relationships/image" Target="../media/image45.svg"/><Relationship Id="rId10" Type="http://schemas.openxmlformats.org/officeDocument/2006/relationships/image" Target="../media/image47.svg"/><Relationship Id="rId4" Type="http://schemas.openxmlformats.org/officeDocument/2006/relationships/image" Target="../media/image44.svg"/><Relationship Id="rId9" Type="http://schemas.openxmlformats.org/officeDocument/2006/relationships/image" Target="../media/image4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svg"/><Relationship Id="rId7" Type="http://schemas.openxmlformats.org/officeDocument/2006/relationships/image" Target="../media/image47.svg"/><Relationship Id="rId12" Type="http://schemas.openxmlformats.org/officeDocument/2006/relationships/hyperlink" Target="https://trends.rbc.ru/trend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11" Type="http://schemas.openxmlformats.org/officeDocument/2006/relationships/hyperlink" Target="https://nextcloud.rbc.ru/s/yo88G23opmiNjFy" TargetMode="External"/><Relationship Id="rId5" Type="http://schemas.openxmlformats.org/officeDocument/2006/relationships/image" Target="../media/image50.svg"/><Relationship Id="rId10" Type="http://schemas.openxmlformats.org/officeDocument/2006/relationships/image" Target="../media/image40.svg"/><Relationship Id="rId4" Type="http://schemas.openxmlformats.org/officeDocument/2006/relationships/image" Target="../media/image49.svg"/><Relationship Id="rId9" Type="http://schemas.openxmlformats.org/officeDocument/2006/relationships/image" Target="../media/image3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svg"/><Relationship Id="rId11" Type="http://schemas.openxmlformats.org/officeDocument/2006/relationships/hyperlink" Target="https://realty.rbc.ru" TargetMode="External"/><Relationship Id="rId5" Type="http://schemas.openxmlformats.org/officeDocument/2006/relationships/image" Target="../media/image54.svg"/><Relationship Id="rId10" Type="http://schemas.openxmlformats.org/officeDocument/2006/relationships/image" Target="../media/image39.svg"/><Relationship Id="rId4" Type="http://schemas.openxmlformats.org/officeDocument/2006/relationships/image" Target="../media/image53.png"/><Relationship Id="rId9" Type="http://schemas.openxmlformats.org/officeDocument/2006/relationships/image" Target="../media/image5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svg"/><Relationship Id="rId5" Type="http://schemas.openxmlformats.org/officeDocument/2006/relationships/image" Target="../media/image33.svg"/><Relationship Id="rId4" Type="http://schemas.openxmlformats.org/officeDocument/2006/relationships/image" Target="../media/image27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60.sv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svg"/><Relationship Id="rId5" Type="http://schemas.openxmlformats.org/officeDocument/2006/relationships/image" Target="../media/image62.svg"/><Relationship Id="rId4" Type="http://schemas.openxmlformats.org/officeDocument/2006/relationships/image" Target="../media/image61.svg"/><Relationship Id="rId9" Type="http://schemas.openxmlformats.org/officeDocument/2006/relationships/hyperlink" Target="https://t.me/rbc_new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4.svg"/><Relationship Id="rId4" Type="http://schemas.openxmlformats.org/officeDocument/2006/relationships/image" Target="../media/image3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5.png"/><Relationship Id="rId7" Type="http://schemas.openxmlformats.org/officeDocument/2006/relationships/image" Target="../media/image70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9.png"/><Relationship Id="rId10" Type="http://schemas.openxmlformats.org/officeDocument/2006/relationships/image" Target="../media/image73.svg"/><Relationship Id="rId4" Type="http://schemas.openxmlformats.org/officeDocument/2006/relationships/image" Target="../media/image68.svg"/><Relationship Id="rId9" Type="http://schemas.openxmlformats.org/officeDocument/2006/relationships/image" Target="../media/image7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74.png"/><Relationship Id="rId7" Type="http://schemas.openxmlformats.org/officeDocument/2006/relationships/image" Target="../media/image76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75.svg"/><Relationship Id="rId4" Type="http://schemas.openxmlformats.org/officeDocument/2006/relationships/image" Target="../media/image39.svg"/><Relationship Id="rId9" Type="http://schemas.openxmlformats.org/officeDocument/2006/relationships/hyperlink" Target="https://specialists.ru/?t=finansy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rosatomwindenergy.rbc.ru" TargetMode="External"/><Relationship Id="rId3" Type="http://schemas.openxmlformats.org/officeDocument/2006/relationships/image" Target="../media/image78.png"/><Relationship Id="rId7" Type="http://schemas.openxmlformats.org/officeDocument/2006/relationships/hyperlink" Target="https://science.rbc.ru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svg"/><Relationship Id="rId5" Type="http://schemas.openxmlformats.org/officeDocument/2006/relationships/image" Target="../media/image39.svg"/><Relationship Id="rId4" Type="http://schemas.openxmlformats.org/officeDocument/2006/relationships/image" Target="../media/image7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rosseti.rbc.ru/" TargetMode="External"/><Relationship Id="rId3" Type="http://schemas.openxmlformats.org/officeDocument/2006/relationships/image" Target="../media/image81.png"/><Relationship Id="rId7" Type="http://schemas.openxmlformats.org/officeDocument/2006/relationships/hyperlink" Target="https://ivanovoobl.rbc.ru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svg"/><Relationship Id="rId5" Type="http://schemas.openxmlformats.org/officeDocument/2006/relationships/image" Target="../media/image39.svg"/><Relationship Id="rId4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zmsB5lJoKMk" TargetMode="External"/><Relationship Id="rId3" Type="http://schemas.openxmlformats.org/officeDocument/2006/relationships/image" Target="../media/image83.png"/><Relationship Id="rId7" Type="http://schemas.openxmlformats.org/officeDocument/2006/relationships/hyperlink" Target="https://atom75.style.rbc.ru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svg"/><Relationship Id="rId5" Type="http://schemas.openxmlformats.org/officeDocument/2006/relationships/image" Target="../media/image39.svg"/><Relationship Id="rId4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svg"/><Relationship Id="rId4" Type="http://schemas.openxmlformats.org/officeDocument/2006/relationships/image" Target="../media/image39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svg"/><Relationship Id="rId7" Type="http://schemas.openxmlformats.org/officeDocument/2006/relationships/hyperlink" Target="https://pik.rbc.ru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svg"/><Relationship Id="rId5" Type="http://schemas.openxmlformats.org/officeDocument/2006/relationships/image" Target="../media/image39.svg"/><Relationship Id="rId4" Type="http://schemas.openxmlformats.org/officeDocument/2006/relationships/image" Target="../media/image8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7" Type="http://schemas.openxmlformats.org/officeDocument/2006/relationships/hyperlink" Target="https://elga.rbc.ru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86.svg"/><Relationship Id="rId4" Type="http://schemas.openxmlformats.org/officeDocument/2006/relationships/image" Target="../media/image3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svg"/><Relationship Id="rId7" Type="http://schemas.openxmlformats.org/officeDocument/2006/relationships/hyperlink" Target="https://supervehicles.rbc.ru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svg"/><Relationship Id="rId5" Type="http://schemas.openxmlformats.org/officeDocument/2006/relationships/image" Target="../media/image39.svg"/><Relationship Id="rId4" Type="http://schemas.openxmlformats.org/officeDocument/2006/relationships/image" Target="../media/image9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94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svg"/><Relationship Id="rId3" Type="http://schemas.openxmlformats.org/officeDocument/2006/relationships/image" Target="../media/image95.svg"/><Relationship Id="rId7" Type="http://schemas.openxmlformats.org/officeDocument/2006/relationships/image" Target="../media/image99.png"/><Relationship Id="rId12" Type="http://schemas.openxmlformats.org/officeDocument/2006/relationships/image" Target="../media/image104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svg"/><Relationship Id="rId11" Type="http://schemas.openxmlformats.org/officeDocument/2006/relationships/image" Target="../media/image103.jpeg"/><Relationship Id="rId5" Type="http://schemas.openxmlformats.org/officeDocument/2006/relationships/image" Target="../media/image97.svg"/><Relationship Id="rId10" Type="http://schemas.openxmlformats.org/officeDocument/2006/relationships/image" Target="../media/image102.jpeg"/><Relationship Id="rId4" Type="http://schemas.openxmlformats.org/officeDocument/2006/relationships/image" Target="../media/image96.svg"/><Relationship Id="rId9" Type="http://schemas.openxmlformats.org/officeDocument/2006/relationships/image" Target="../media/image101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svg"/><Relationship Id="rId3" Type="http://schemas.openxmlformats.org/officeDocument/2006/relationships/image" Target="../media/image105.svg"/><Relationship Id="rId7" Type="http://schemas.openxmlformats.org/officeDocument/2006/relationships/image" Target="../media/image104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jpeg"/><Relationship Id="rId5" Type="http://schemas.openxmlformats.org/officeDocument/2006/relationships/image" Target="../media/image107.png"/><Relationship Id="rId10" Type="http://schemas.openxmlformats.org/officeDocument/2006/relationships/hyperlink" Target="https://nextcloud.rbc.ru/s/jSabf5r7JacF3Hp" TargetMode="External"/><Relationship Id="rId4" Type="http://schemas.openxmlformats.org/officeDocument/2006/relationships/image" Target="../media/image106.png"/><Relationship Id="rId9" Type="http://schemas.openxmlformats.org/officeDocument/2006/relationships/hyperlink" Target="https://nextcloud.rbc.ru/s/NLNn5kzbmgMb9sy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en5rgkWtpFqwAfm" TargetMode="External"/><Relationship Id="rId3" Type="http://schemas.openxmlformats.org/officeDocument/2006/relationships/image" Target="../media/image108.svg"/><Relationship Id="rId7" Type="http://schemas.openxmlformats.org/officeDocument/2006/relationships/image" Target="../media/image101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svg"/><Relationship Id="rId5" Type="http://schemas.openxmlformats.org/officeDocument/2006/relationships/image" Target="../media/image107.png"/><Relationship Id="rId4" Type="http://schemas.openxmlformats.org/officeDocument/2006/relationships/image" Target="../media/image10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MedLB2LayY2JskC" TargetMode="External"/><Relationship Id="rId3" Type="http://schemas.openxmlformats.org/officeDocument/2006/relationships/image" Target="../media/image110.svg"/><Relationship Id="rId7" Type="http://schemas.openxmlformats.org/officeDocument/2006/relationships/image" Target="../media/image101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svg"/><Relationship Id="rId5" Type="http://schemas.openxmlformats.org/officeDocument/2006/relationships/image" Target="../media/image107.png"/><Relationship Id="rId4" Type="http://schemas.openxmlformats.org/officeDocument/2006/relationships/image" Target="../media/image1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94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svg"/><Relationship Id="rId3" Type="http://schemas.openxmlformats.org/officeDocument/2006/relationships/image" Target="../media/image112.svg"/><Relationship Id="rId7" Type="http://schemas.openxmlformats.org/officeDocument/2006/relationships/image" Target="../media/image114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113.svg"/><Relationship Id="rId10" Type="http://schemas.openxmlformats.org/officeDocument/2006/relationships/hyperlink" Target="https://docs.google.com/spreadsheets/d/1VW5mzlqjzQIoJHmpzjazPi6lYLnFQWk9EI-NYdc5fX4/edit?gid=104358263#gid=104358263" TargetMode="External"/><Relationship Id="rId4" Type="http://schemas.openxmlformats.org/officeDocument/2006/relationships/image" Target="../media/image104.svg"/><Relationship Id="rId9" Type="http://schemas.openxmlformats.org/officeDocument/2006/relationships/hyperlink" Target="https://nextcloud.rbc.ru/s/7pmnaYM97wfxASR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10" Type="http://schemas.openxmlformats.org/officeDocument/2006/relationships/image" Target="../media/image112.svg"/><Relationship Id="rId4" Type="http://schemas.openxmlformats.org/officeDocument/2006/relationships/image" Target="../media/image117.png"/><Relationship Id="rId9" Type="http://schemas.openxmlformats.org/officeDocument/2006/relationships/image" Target="../media/image104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gRjXwrRaTq2ZGFy" TargetMode="External"/><Relationship Id="rId3" Type="http://schemas.openxmlformats.org/officeDocument/2006/relationships/image" Target="../media/image104.svg"/><Relationship Id="rId7" Type="http://schemas.openxmlformats.org/officeDocument/2006/relationships/image" Target="../media/image115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74.png"/><Relationship Id="rId4" Type="http://schemas.openxmlformats.org/officeDocument/2006/relationships/image" Target="../media/image112.svg"/><Relationship Id="rId9" Type="http://schemas.openxmlformats.org/officeDocument/2006/relationships/hyperlink" Target="https://docs.google.com/spreadsheets/d/1VW5mzlqjzQIoJHmpzjazPi6lYLnFQWk9EI-NYdc5fX4/edit?gid=0#gid=0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2.png"/><Relationship Id="rId4" Type="http://schemas.openxmlformats.org/officeDocument/2006/relationships/image" Target="../media/image112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BERw4LwaK53yBaC" TargetMode="External"/><Relationship Id="rId3" Type="http://schemas.openxmlformats.org/officeDocument/2006/relationships/image" Target="../media/image104.svg"/><Relationship Id="rId7" Type="http://schemas.openxmlformats.org/officeDocument/2006/relationships/image" Target="../media/image124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23.png"/><Relationship Id="rId4" Type="http://schemas.openxmlformats.org/officeDocument/2006/relationships/image" Target="../media/image112.svg"/><Relationship Id="rId9" Type="http://schemas.openxmlformats.org/officeDocument/2006/relationships/hyperlink" Target="https://docs.google.com/spreadsheets/d/1VW5mzlqjzQIoJHmpzjazPi6lYLnFQWk9EI-NYdc5fX4/edit?gid=1235514688#gid=1235514688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112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sv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svg"/><Relationship Id="rId3" Type="http://schemas.openxmlformats.org/officeDocument/2006/relationships/image" Target="../media/image126.svg"/><Relationship Id="rId7" Type="http://schemas.openxmlformats.org/officeDocument/2006/relationships/image" Target="../media/image130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svg"/><Relationship Id="rId11" Type="http://schemas.openxmlformats.org/officeDocument/2006/relationships/image" Target="../media/image112.svg"/><Relationship Id="rId5" Type="http://schemas.openxmlformats.org/officeDocument/2006/relationships/image" Target="../media/image128.svg"/><Relationship Id="rId10" Type="http://schemas.openxmlformats.org/officeDocument/2006/relationships/image" Target="../media/image104.svg"/><Relationship Id="rId4" Type="http://schemas.openxmlformats.org/officeDocument/2006/relationships/image" Target="../media/image127.svg"/><Relationship Id="rId9" Type="http://schemas.openxmlformats.org/officeDocument/2006/relationships/image" Target="../media/image132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94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8GjLEmz3E3Dw3dY" TargetMode="External"/><Relationship Id="rId3" Type="http://schemas.openxmlformats.org/officeDocument/2006/relationships/image" Target="../media/image133.svg"/><Relationship Id="rId7" Type="http://schemas.openxmlformats.org/officeDocument/2006/relationships/image" Target="../media/image104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svg"/><Relationship Id="rId5" Type="http://schemas.openxmlformats.org/officeDocument/2006/relationships/image" Target="../media/image107.png"/><Relationship Id="rId4" Type="http://schemas.openxmlformats.org/officeDocument/2006/relationships/image" Target="../media/image1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vents.rbc.ru/%20" TargetMode="External"/><Relationship Id="rId5" Type="http://schemas.openxmlformats.org/officeDocument/2006/relationships/image" Target="../media/image135.svg"/><Relationship Id="rId4" Type="http://schemas.openxmlformats.org/officeDocument/2006/relationships/image" Target="../media/image104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DdyJ3zmGkqeAgwA" TargetMode="External"/><Relationship Id="rId3" Type="http://schemas.openxmlformats.org/officeDocument/2006/relationships/image" Target="../media/image137.svg"/><Relationship Id="rId7" Type="http://schemas.openxmlformats.org/officeDocument/2006/relationships/image" Target="../media/image135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svg"/><Relationship Id="rId5" Type="http://schemas.openxmlformats.org/officeDocument/2006/relationships/image" Target="../media/image107.png"/><Relationship Id="rId4" Type="http://schemas.openxmlformats.org/officeDocument/2006/relationships/image" Target="../media/image13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xgJi39P8mPaFzJ6" TargetMode="External"/><Relationship Id="rId3" Type="http://schemas.openxmlformats.org/officeDocument/2006/relationships/image" Target="../media/image139.svg"/><Relationship Id="rId7" Type="http://schemas.openxmlformats.org/officeDocument/2006/relationships/image" Target="../media/image135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svg"/><Relationship Id="rId5" Type="http://schemas.openxmlformats.org/officeDocument/2006/relationships/image" Target="../media/image107.png"/><Relationship Id="rId4" Type="http://schemas.openxmlformats.org/officeDocument/2006/relationships/image" Target="../media/image1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rEeTgbXJ5dgCy3H" TargetMode="External"/><Relationship Id="rId3" Type="http://schemas.openxmlformats.org/officeDocument/2006/relationships/image" Target="../media/image141.svg"/><Relationship Id="rId7" Type="http://schemas.openxmlformats.org/officeDocument/2006/relationships/image" Target="../media/image135.sv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svg"/><Relationship Id="rId5" Type="http://schemas.openxmlformats.org/officeDocument/2006/relationships/image" Target="../media/image107.png"/><Relationship Id="rId4" Type="http://schemas.openxmlformats.org/officeDocument/2006/relationships/image" Target="../media/image1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svg"/><Relationship Id="rId5" Type="http://schemas.openxmlformats.org/officeDocument/2006/relationships/image" Target="../media/image143.png"/><Relationship Id="rId4" Type="http://schemas.openxmlformats.org/officeDocument/2006/relationships/image" Target="../media/image94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ooeo49rBNdDEir5" TargetMode="External"/><Relationship Id="rId3" Type="http://schemas.openxmlformats.org/officeDocument/2006/relationships/image" Target="../media/image145.svg"/><Relationship Id="rId7" Type="http://schemas.openxmlformats.org/officeDocument/2006/relationships/image" Target="../media/image104.sv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47.png"/><Relationship Id="rId4" Type="http://schemas.openxmlformats.org/officeDocument/2006/relationships/image" Target="../media/image146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7" Type="http://schemas.openxmlformats.org/officeDocument/2006/relationships/image" Target="../media/image146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svg"/><Relationship Id="rId5" Type="http://schemas.openxmlformats.org/officeDocument/2006/relationships/image" Target="../media/image149.svg"/><Relationship Id="rId4" Type="http://schemas.openxmlformats.org/officeDocument/2006/relationships/image" Target="../media/image10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0.svg"/><Relationship Id="rId7" Type="http://schemas.openxmlformats.org/officeDocument/2006/relationships/image" Target="../media/image154.sv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3.svg"/><Relationship Id="rId11" Type="http://schemas.openxmlformats.org/officeDocument/2006/relationships/image" Target="../media/image146.svg"/><Relationship Id="rId5" Type="http://schemas.openxmlformats.org/officeDocument/2006/relationships/image" Target="../media/image152.svg"/><Relationship Id="rId10" Type="http://schemas.openxmlformats.org/officeDocument/2006/relationships/image" Target="../media/image104.svg"/><Relationship Id="rId4" Type="http://schemas.openxmlformats.org/officeDocument/2006/relationships/image" Target="../media/image151.svg"/><Relationship Id="rId9" Type="http://schemas.openxmlformats.org/officeDocument/2006/relationships/image" Target="../media/image10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svg"/><Relationship Id="rId3" Type="http://schemas.openxmlformats.org/officeDocument/2006/relationships/image" Target="../media/image104.svg"/><Relationship Id="rId7" Type="http://schemas.openxmlformats.org/officeDocument/2006/relationships/image" Target="../media/image158.sv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.svg"/><Relationship Id="rId11" Type="http://schemas.openxmlformats.org/officeDocument/2006/relationships/image" Target="../media/image162.png"/><Relationship Id="rId5" Type="http://schemas.openxmlformats.org/officeDocument/2006/relationships/image" Target="../media/image156.svg"/><Relationship Id="rId10" Type="http://schemas.openxmlformats.org/officeDocument/2006/relationships/image" Target="../media/image161.svg"/><Relationship Id="rId4" Type="http://schemas.openxmlformats.org/officeDocument/2006/relationships/image" Target="../media/image146.svg"/><Relationship Id="rId9" Type="http://schemas.openxmlformats.org/officeDocument/2006/relationships/image" Target="../media/image16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ief.specialists.ru/" TargetMode="External"/><Relationship Id="rId5" Type="http://schemas.openxmlformats.org/officeDocument/2006/relationships/image" Target="../media/image144.svg"/><Relationship Id="rId4" Type="http://schemas.openxmlformats.org/officeDocument/2006/relationships/image" Target="../media/image9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600075" y="8172450"/>
            <a:ext cx="15611475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Медиакит </a:t>
            </a:r>
            <a:endParaRPr lang="en-US" sz="9000" dirty="0"/>
          </a:p>
        </p:txBody>
      </p:sp>
      <p:sp>
        <p:nvSpPr>
          <p:cNvPr id="6" name="Text 1"/>
          <p:cNvSpPr/>
          <p:nvPr/>
        </p:nvSpPr>
        <p:spPr>
          <a:xfrm>
            <a:off x="666750" y="9153525"/>
            <a:ext cx="155448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3750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сегмента «Промышленность и госсектор» </a:t>
            </a:r>
            <a:endParaRPr lang="en-US" sz="3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pic>
        <p:nvPicPr>
          <p:cNvPr id="4" name="Rectangl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5238750"/>
            <a:ext cx="5524500" cy="3724275"/>
          </a:xfrm>
          <a:prstGeom prst="rect">
            <a:avLst/>
          </a:prstGeom>
        </p:spPr>
      </p:pic>
      <p:pic>
        <p:nvPicPr>
          <p:cNvPr id="5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62700" y="5238750"/>
            <a:ext cx="5524500" cy="3724275"/>
          </a:xfrm>
          <a:prstGeom prst="rect">
            <a:avLst/>
          </a:prstGeom>
        </p:spPr>
      </p:pic>
      <p:pic>
        <p:nvPicPr>
          <p:cNvPr id="6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5238750"/>
            <a:ext cx="5524500" cy="3724275"/>
          </a:xfrm>
          <a:prstGeom prst="rect">
            <a:avLst/>
          </a:prstGeom>
        </p:spPr>
      </p:pic>
      <p:pic>
        <p:nvPicPr>
          <p:cNvPr id="7" name="Group 229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839450" y="7915275"/>
            <a:ext cx="714375" cy="714375"/>
          </a:xfrm>
          <a:prstGeom prst="rect">
            <a:avLst/>
          </a:prstGeom>
        </p:spPr>
      </p:pic>
      <p:pic>
        <p:nvPicPr>
          <p:cNvPr id="8" name="Group 22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9" name="Group 213132743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sp>
        <p:nvSpPr>
          <p:cNvPr id="10" name="31"/>
          <p:cNvSpPr/>
          <p:nvPr/>
        </p:nvSpPr>
        <p:spPr>
          <a:xfrm>
            <a:off x="666750" y="1971675"/>
            <a:ext cx="1697355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доверяют 
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ru-RU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миллион*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человек</a:t>
            </a:r>
            <a:endParaRPr lang="en-US" sz="8850" dirty="0"/>
          </a:p>
        </p:txBody>
      </p:sp>
      <p:sp>
        <p:nvSpPr>
          <p:cNvPr id="11" name="Descriptor"/>
          <p:cNvSpPr/>
          <p:nvPr/>
        </p:nvSpPr>
        <p:spPr>
          <a:xfrm>
            <a:off x="666750" y="9420225"/>
            <a:ext cx="1584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холдинга рассчитана с учётом пересечения разных медиа
Данные Mediascope: Cross Web, TV Index Plus - дек.25, NRS - май.-окт.25, Россия 0+. Расчёт аудитории холдинга основан на экспертной оценке с использованием данных исследования Mediascope M’Index</a:t>
            </a:r>
            <a:endParaRPr lang="en-US" sz="1500" dirty="0"/>
          </a:p>
        </p:txBody>
      </p:sp>
      <p:sp>
        <p:nvSpPr>
          <p:cNvPr id="12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  <p:sp>
        <p:nvSpPr>
          <p:cNvPr id="13" name="TV"/>
          <p:cNvSpPr/>
          <p:nvPr/>
        </p:nvSpPr>
        <p:spPr>
          <a:xfrm>
            <a:off x="11014399" y="8104803"/>
            <a:ext cx="4191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96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TV</a:t>
            </a:r>
            <a:endParaRPr lang="en-US" sz="2296" dirty="0"/>
          </a:p>
        </p:txBody>
      </p:sp>
      <p:sp>
        <p:nvSpPr>
          <p:cNvPr id="14" name="name_16"/>
          <p:cNvSpPr/>
          <p:nvPr/>
        </p:nvSpPr>
        <p:spPr>
          <a:xfrm>
            <a:off x="1143000" y="5715000"/>
            <a:ext cx="267652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5" name="default_name"/>
          <p:cNvSpPr/>
          <p:nvPr/>
        </p:nvSpPr>
        <p:spPr>
          <a:xfrm>
            <a:off x="1323975" y="6872288"/>
            <a:ext cx="15716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3312" dirty="0"/>
          </a:p>
        </p:txBody>
      </p:sp>
      <p:sp>
        <p:nvSpPr>
          <p:cNvPr id="16" name="name_14"/>
          <p:cNvSpPr/>
          <p:nvPr/>
        </p:nvSpPr>
        <p:spPr>
          <a:xfrm>
            <a:off x="6867525" y="5715000"/>
            <a:ext cx="265747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7" name="default_name"/>
          <p:cNvSpPr/>
          <p:nvPr/>
        </p:nvSpPr>
        <p:spPr>
          <a:xfrm>
            <a:off x="7048499" y="6872288"/>
            <a:ext cx="2250483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3312" dirty="0"/>
          </a:p>
        </p:txBody>
      </p:sp>
      <p:sp>
        <p:nvSpPr>
          <p:cNvPr id="18" name="name_4"/>
          <p:cNvSpPr/>
          <p:nvPr/>
        </p:nvSpPr>
        <p:spPr>
          <a:xfrm>
            <a:off x="12649200" y="5715000"/>
            <a:ext cx="215265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9" name="default_name"/>
          <p:cNvSpPr/>
          <p:nvPr/>
        </p:nvSpPr>
        <p:spPr>
          <a:xfrm>
            <a:off x="12773025" y="6872288"/>
            <a:ext cx="15335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3312" dirty="0"/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D00610AB-2EF3-C941-42D1-E81F005F9F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02974"/>
              </p:ext>
            </p:extLst>
          </p:nvPr>
        </p:nvGraphicFramePr>
        <p:xfrm>
          <a:off x="1323975" y="10429875"/>
          <a:ext cx="16973549" cy="209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73549">
                  <a:extLst>
                    <a:ext uri="{9D8B030D-6E8A-4147-A177-3AD203B41FA5}">
                      <a16:colId xmlns:a16="http://schemas.microsoft.com/office/drawing/2014/main" val="306055829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100" u="none" strike="noStrike" dirty="0">
                          <a:effectLst/>
                        </a:rPr>
                        <a:t>Данные </a:t>
                      </a:r>
                      <a:r>
                        <a:rPr lang="en" sz="1100" u="none" strike="noStrike" dirty="0" err="1">
                          <a:effectLst/>
                        </a:rPr>
                        <a:t>Mediascope</a:t>
                      </a:r>
                      <a:r>
                        <a:rPr lang="en" sz="1100" u="none" strike="noStrike" dirty="0">
                          <a:effectLst/>
                        </a:rPr>
                        <a:t>: Cross Web, TV Index Plus - </a:t>
                      </a:r>
                      <a:r>
                        <a:rPr lang="ru-RU" sz="1100" u="none" strike="noStrike" dirty="0">
                          <a:effectLst/>
                        </a:rPr>
                        <a:t>дек.25, </a:t>
                      </a:r>
                      <a:r>
                        <a:rPr lang="en" sz="1100" u="none" strike="noStrike" dirty="0">
                          <a:effectLst/>
                        </a:rPr>
                        <a:t>NRS - </a:t>
                      </a:r>
                      <a:r>
                        <a:rPr lang="ru-RU" sz="1100" u="none" strike="noStrike" dirty="0">
                          <a:effectLst/>
                        </a:rPr>
                        <a:t>май-окт.25, Россия 0+. Расчёт аудитории холдинга основан на экспертной оценке с использованием данных исследования </a:t>
                      </a:r>
                      <a:r>
                        <a:rPr lang="en" sz="1100" u="none" strike="noStrike" dirty="0" err="1">
                          <a:effectLst/>
                        </a:rPr>
                        <a:t>Mediascope</a:t>
                      </a:r>
                      <a:r>
                        <a:rPr lang="en" sz="1100" u="none" strike="noStrike" dirty="0">
                          <a:effectLst/>
                        </a:rPr>
                        <a:t> </a:t>
                      </a:r>
                      <a:r>
                        <a:rPr lang="en" sz="1100" u="none" strike="noStrike" dirty="0" err="1">
                          <a:effectLst/>
                        </a:rPr>
                        <a:t>M’Index</a:t>
                      </a:r>
                      <a:endParaRPr lang="en" sz="1100" b="0" i="1" u="none" strike="noStrike" dirty="0">
                        <a:solidFill>
                          <a:srgbClr val="5757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9647405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8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858500" y="7915275"/>
            <a:ext cx="714375" cy="714375"/>
          </a:xfrm>
          <a:prstGeom prst="rect">
            <a:avLst/>
          </a:prstGeom>
        </p:spPr>
      </p:pic>
      <p:pic>
        <p:nvPicPr>
          <p:cNvPr id="9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11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573500" y="5305425"/>
            <a:ext cx="714375" cy="714375"/>
          </a:xfrm>
          <a:prstGeom prst="rect">
            <a:avLst/>
          </a:prstGeom>
        </p:spPr>
      </p:pic>
      <p:pic>
        <p:nvPicPr>
          <p:cNvPr id="12" name="Group 2131327470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0858500" y="5305425"/>
            <a:ext cx="714375" cy="714375"/>
          </a:xfrm>
          <a:prstGeom prst="rect">
            <a:avLst/>
          </a:prstGeom>
        </p:spPr>
      </p:pic>
      <p:pic>
        <p:nvPicPr>
          <p:cNvPr id="1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14" name="Descriptor"/>
          <p:cNvSpPr/>
          <p:nvPr/>
        </p:nvSpPr>
        <p:spPr>
          <a:xfrm>
            <a:off x="695325" y="9153525"/>
            <a:ext cx="164020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Доля рассчитана среди аудитории, ответившей на вопрос о социальном статусе.
** Доля рассчитана среди аудитории, ответившей на вопрос о доходе.
Аудитория холдинга рассчитана с учётом пересечения разных медиа.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дек.25,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NRS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май-окт.25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Россия 0+. Расчёт аудитории холдинга основан на экспертной оценке с использованием данных исследования Mediascope M’Index</a:t>
            </a:r>
            <a:endParaRPr lang="en-US" sz="1500" dirty="0"/>
          </a:p>
        </p:txBody>
      </p:sp>
      <p:sp>
        <p:nvSpPr>
          <p:cNvPr id="15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Наша аудитория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 цифрах</a:t>
            </a:r>
            <a:endParaRPr lang="en-US" sz="8850" dirty="0"/>
          </a:p>
        </p:txBody>
      </p:sp>
      <p:sp>
        <p:nvSpPr>
          <p:cNvPr id="16" name="name_31"/>
          <p:cNvSpPr/>
          <p:nvPr/>
        </p:nvSpPr>
        <p:spPr>
          <a:xfrm>
            <a:off x="6686550" y="7000875"/>
            <a:ext cx="24574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7" name="Text 3"/>
          <p:cNvSpPr/>
          <p:nvPr/>
        </p:nvSpPr>
        <p:spPr>
          <a:xfrm>
            <a:off x="6686550" y="7877175"/>
            <a:ext cx="21812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 доход**</a:t>
            </a:r>
            <a:endParaRPr lang="en-US" sz="2250" dirty="0"/>
          </a:p>
        </p:txBody>
      </p:sp>
      <p:sp>
        <p:nvSpPr>
          <p:cNvPr id="18" name="name_52"/>
          <p:cNvSpPr/>
          <p:nvPr/>
        </p:nvSpPr>
        <p:spPr>
          <a:xfrm>
            <a:off x="6686550" y="4391025"/>
            <a:ext cx="16383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9" name="2555"/>
          <p:cNvSpPr/>
          <p:nvPr/>
        </p:nvSpPr>
        <p:spPr>
          <a:xfrm>
            <a:off x="6686550" y="5267325"/>
            <a:ext cx="2028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 25‒55</a:t>
            </a:r>
            <a:endParaRPr lang="en-US" sz="2250" dirty="0"/>
          </a:p>
        </p:txBody>
      </p:sp>
      <p:sp>
        <p:nvSpPr>
          <p:cNvPr id="20" name="name_39"/>
          <p:cNvSpPr/>
          <p:nvPr/>
        </p:nvSpPr>
        <p:spPr>
          <a:xfrm>
            <a:off x="1123950" y="4391025"/>
            <a:ext cx="3438525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5000" dirty="0"/>
          </a:p>
        </p:txBody>
      </p:sp>
      <p:sp>
        <p:nvSpPr>
          <p:cNvPr id="21" name="Text 7"/>
          <p:cNvSpPr/>
          <p:nvPr/>
        </p:nvSpPr>
        <p:spPr>
          <a:xfrm>
            <a:off x="1123950" y="6038850"/>
            <a:ext cx="2209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специалисты*</a:t>
            </a:r>
            <a:endParaRPr lang="en-US" sz="2250" dirty="0"/>
          </a:p>
        </p:txBody>
      </p:sp>
      <p:sp>
        <p:nvSpPr>
          <p:cNvPr id="22" name="name_49"/>
          <p:cNvSpPr/>
          <p:nvPr/>
        </p:nvSpPr>
        <p:spPr>
          <a:xfrm>
            <a:off x="12401550" y="7000875"/>
            <a:ext cx="17430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3" name="Text 9"/>
          <p:cNvSpPr/>
          <p:nvPr/>
        </p:nvSpPr>
        <p:spPr>
          <a:xfrm>
            <a:off x="12401550" y="7877175"/>
            <a:ext cx="2895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 доход**</a:t>
            </a:r>
            <a:endParaRPr lang="en-US" sz="2250" dirty="0"/>
          </a:p>
        </p:txBody>
      </p:sp>
      <p:sp>
        <p:nvSpPr>
          <p:cNvPr id="24" name="name_4951"/>
          <p:cNvSpPr/>
          <p:nvPr/>
        </p:nvSpPr>
        <p:spPr>
          <a:xfrm>
            <a:off x="12401550" y="4391025"/>
            <a:ext cx="31577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49/51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5" name="default_name"/>
          <p:cNvSpPr/>
          <p:nvPr/>
        </p:nvSpPr>
        <p:spPr>
          <a:xfrm>
            <a:off x="12401550" y="5267325"/>
            <a:ext cx="4038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 dirty="0"/>
          </a:p>
        </p:txBody>
      </p:sp>
      <p:sp>
        <p:nvSpPr>
          <p:cNvPr id="26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2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4591050"/>
            <a:ext cx="8382000" cy="3724275"/>
          </a:xfrm>
          <a:prstGeom prst="rect">
            <a:avLst/>
          </a:prstGeom>
        </p:spPr>
      </p:pic>
      <p:pic>
        <p:nvPicPr>
          <p:cNvPr id="3" name="Frame 213132752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48775" y="4591050"/>
            <a:ext cx="8372475" cy="372427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5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Поведение аудитории</a:t>
            </a:r>
            <a:endParaRPr lang="en-US" sz="8850" dirty="0"/>
          </a:p>
        </p:txBody>
      </p:sp>
      <p:sp>
        <p:nvSpPr>
          <p:cNvPr id="7" name="name_16"/>
          <p:cNvSpPr/>
          <p:nvPr/>
        </p:nvSpPr>
        <p:spPr>
          <a:xfrm>
            <a:off x="1133475" y="5057775"/>
            <a:ext cx="1828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16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9000" dirty="0"/>
          </a:p>
        </p:txBody>
      </p:sp>
      <p:sp>
        <p:nvSpPr>
          <p:cNvPr id="8" name="Text 2"/>
          <p:cNvSpPr/>
          <p:nvPr/>
        </p:nvSpPr>
        <p:spPr>
          <a:xfrm>
            <a:off x="3476625" y="5334000"/>
            <a:ext cx="44672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 зарабатывают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предпринимательстве</a:t>
            </a:r>
            <a:endParaRPr lang="en-US" sz="2250" dirty="0"/>
          </a:p>
        </p:txBody>
      </p:sp>
      <p:sp>
        <p:nvSpPr>
          <p:cNvPr id="9" name="name_70"/>
          <p:cNvSpPr/>
          <p:nvPr/>
        </p:nvSpPr>
        <p:spPr>
          <a:xfrm>
            <a:off x="9715500" y="5124450"/>
            <a:ext cx="20288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9000" dirty="0"/>
          </a:p>
        </p:txBody>
      </p:sp>
      <p:sp>
        <p:nvSpPr>
          <p:cNvPr id="10" name="2024"/>
          <p:cNvSpPr/>
          <p:nvPr/>
        </p:nvSpPr>
        <p:spPr>
          <a:xfrm>
            <a:off x="12420600" y="5145276"/>
            <a:ext cx="493395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предпринимателей из аудитории РБК в 2024 году отмечали рост или стабильность бизнеса</a:t>
            </a:r>
            <a:endParaRPr lang="en-US" sz="2250" dirty="0"/>
          </a:p>
        </p:txBody>
      </p:sp>
      <p:sp>
        <p:nvSpPr>
          <p:cNvPr id="11" name="Descriptor"/>
          <p:cNvSpPr/>
          <p:nvPr/>
        </p:nvSpPr>
        <p:spPr>
          <a:xfrm>
            <a:off x="695325" y="9324975"/>
            <a:ext cx="1694497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Опрос аудитории РБК (сайт, соцсети и телеграм-канал) по итогам 2024 года, доли от ответивших на вопросы
</a:t>
            </a:r>
            <a:endParaRPr lang="en-US" sz="1500" dirty="0"/>
          </a:p>
        </p:txBody>
      </p:sp>
      <p:sp>
        <p:nvSpPr>
          <p:cNvPr id="12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pic>
        <p:nvPicPr>
          <p:cNvPr id="4" name="Frame 2131327508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4581525"/>
            <a:ext cx="16954500" cy="372427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Анализ аудитории
</a:t>
            </a:r>
            <a:endParaRPr lang="en-US" sz="8850" dirty="0"/>
          </a:p>
        </p:txBody>
      </p:sp>
      <p:sp>
        <p:nvSpPr>
          <p:cNvPr id="6" name="Descriptor"/>
          <p:cNvSpPr/>
          <p:nvPr/>
        </p:nvSpPr>
        <p:spPr>
          <a:xfrm>
            <a:off x="695325" y="9153525"/>
            <a:ext cx="16944975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Опрос аудитории РБК (сайт, соцсети и телеграм-канал) по итогам 2024 года, доли от ответивших на вопросы
</a:t>
            </a:r>
            <a:endParaRPr lang="en-US" sz="1500" dirty="0"/>
          </a:p>
        </p:txBody>
      </p:sp>
      <p:sp>
        <p:nvSpPr>
          <p:cNvPr id="7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  <p:sp>
        <p:nvSpPr>
          <p:cNvPr id="8" name="name_22"/>
          <p:cNvSpPr/>
          <p:nvPr/>
        </p:nvSpPr>
        <p:spPr>
          <a:xfrm>
            <a:off x="1028700" y="4943475"/>
            <a:ext cx="15049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6000" dirty="0"/>
          </a:p>
        </p:txBody>
      </p:sp>
      <p:sp>
        <p:nvSpPr>
          <p:cNvPr id="9" name="Text 4"/>
          <p:cNvSpPr/>
          <p:nvPr/>
        </p:nvSpPr>
        <p:spPr>
          <a:xfrm>
            <a:off x="2895600" y="4633032"/>
            <a:ext cx="3076575" cy="11638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продажи </a:t>
            </a:r>
            <a:br>
              <a:rPr dirty="0"/>
            </a:b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розничная торговля</a:t>
            </a:r>
            <a:endParaRPr lang="en-US" sz="2250" dirty="0"/>
          </a:p>
        </p:txBody>
      </p:sp>
      <p:sp>
        <p:nvSpPr>
          <p:cNvPr id="10" name="name_10"/>
          <p:cNvSpPr/>
          <p:nvPr/>
        </p:nvSpPr>
        <p:spPr>
          <a:xfrm>
            <a:off x="6743700" y="4943475"/>
            <a:ext cx="14668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10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6000" dirty="0"/>
          </a:p>
        </p:txBody>
      </p:sp>
      <p:sp>
        <p:nvSpPr>
          <p:cNvPr id="11" name="Text 6"/>
          <p:cNvSpPr/>
          <p:nvPr/>
        </p:nvSpPr>
        <p:spPr>
          <a:xfrm>
            <a:off x="8572500" y="4633032"/>
            <a:ext cx="3057525" cy="11638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промышленность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производство</a:t>
            </a:r>
            <a:endParaRPr lang="en-US" sz="2250" dirty="0"/>
          </a:p>
        </p:txBody>
      </p:sp>
      <p:sp>
        <p:nvSpPr>
          <p:cNvPr id="12" name="name_8"/>
          <p:cNvSpPr/>
          <p:nvPr/>
        </p:nvSpPr>
        <p:spPr>
          <a:xfrm>
            <a:off x="12458700" y="4943475"/>
            <a:ext cx="109537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6000" dirty="0"/>
          </a:p>
        </p:txBody>
      </p:sp>
      <p:sp>
        <p:nvSpPr>
          <p:cNvPr id="13" name="IT"/>
          <p:cNvSpPr/>
          <p:nvPr/>
        </p:nvSpPr>
        <p:spPr>
          <a:xfrm>
            <a:off x="13916025" y="4829101"/>
            <a:ext cx="3362325" cy="428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IT и программирование</a:t>
            </a:r>
            <a:endParaRPr lang="en-US" sz="2250" dirty="0"/>
          </a:p>
        </p:txBody>
      </p:sp>
      <p:sp>
        <p:nvSpPr>
          <p:cNvPr id="14" name="name_6"/>
          <p:cNvSpPr/>
          <p:nvPr/>
        </p:nvSpPr>
        <p:spPr>
          <a:xfrm>
            <a:off x="1028700" y="6900863"/>
            <a:ext cx="110490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6000" dirty="0"/>
          </a:p>
        </p:txBody>
      </p:sp>
      <p:sp>
        <p:nvSpPr>
          <p:cNvPr id="15" name="Text 10"/>
          <p:cNvSpPr/>
          <p:nvPr/>
        </p:nvSpPr>
        <p:spPr>
          <a:xfrm>
            <a:off x="2495550" y="6590420"/>
            <a:ext cx="3057525" cy="11638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строительство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архитектура</a:t>
            </a:r>
            <a:endParaRPr lang="en-US" sz="2250" dirty="0"/>
          </a:p>
        </p:txBody>
      </p:sp>
      <p:sp>
        <p:nvSpPr>
          <p:cNvPr id="16" name="name_6"/>
          <p:cNvSpPr/>
          <p:nvPr/>
        </p:nvSpPr>
        <p:spPr>
          <a:xfrm>
            <a:off x="6743700" y="6900863"/>
            <a:ext cx="110490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6000" dirty="0"/>
          </a:p>
        </p:txBody>
      </p:sp>
      <p:sp>
        <p:nvSpPr>
          <p:cNvPr id="17" name="default_name"/>
          <p:cNvSpPr/>
          <p:nvPr/>
        </p:nvSpPr>
        <p:spPr>
          <a:xfrm>
            <a:off x="8210550" y="6786489"/>
            <a:ext cx="3057525" cy="428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недвижимость</a:t>
            </a:r>
            <a:endParaRPr lang="en-US" sz="2250" dirty="0"/>
          </a:p>
        </p:txBody>
      </p:sp>
      <p:sp>
        <p:nvSpPr>
          <p:cNvPr id="18" name="name_6"/>
          <p:cNvSpPr/>
          <p:nvPr/>
        </p:nvSpPr>
        <p:spPr>
          <a:xfrm>
            <a:off x="12458700" y="6900863"/>
            <a:ext cx="110490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6000" dirty="0"/>
          </a:p>
        </p:txBody>
      </p:sp>
      <p:sp>
        <p:nvSpPr>
          <p:cNvPr id="19" name="Text 14"/>
          <p:cNvSpPr/>
          <p:nvPr/>
        </p:nvSpPr>
        <p:spPr>
          <a:xfrm>
            <a:off x="13925550" y="6590420"/>
            <a:ext cx="3057525" cy="11638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транспорт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логистика</a:t>
            </a:r>
            <a:endParaRPr lang="en-US" sz="2250" dirty="0"/>
          </a:p>
        </p:txBody>
      </p:sp>
      <p:sp>
        <p:nvSpPr>
          <p:cNvPr id="20" name="Text 15"/>
          <p:cNvSpPr/>
          <p:nvPr/>
        </p:nvSpPr>
        <p:spPr>
          <a:xfrm>
            <a:off x="666750" y="3438525"/>
            <a:ext cx="1182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Основные сферы предпринимательской деятельности </a:t>
            </a:r>
            <a:endParaRPr lang="en-US" sz="33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65246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5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Онлайн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23925" y="7510462"/>
            <a:ext cx="601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«Промышленность и госсектор»</a:t>
            </a:r>
            <a:endParaRPr lang="en-US" sz="23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049625" y="666750"/>
            <a:ext cx="157162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7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sp>
        <p:nvSpPr>
          <p:cNvPr id="8" name="name_23"/>
          <p:cNvSpPr/>
          <p:nvPr/>
        </p:nvSpPr>
        <p:spPr>
          <a:xfrm>
            <a:off x="9725025" y="5057775"/>
            <a:ext cx="6848475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41,6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9" name="Descriptor"/>
          <p:cNvSpPr/>
          <p:nvPr/>
        </p:nvSpPr>
        <p:spPr>
          <a:xfrm>
            <a:off x="695325" y="9705975"/>
            <a:ext cx="164020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571500" y="1971675"/>
            <a:ext cx="167830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Высокие охваты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диджитала</a:t>
            </a:r>
            <a:endParaRPr lang="en-US" sz="8850" dirty="0"/>
          </a:p>
        </p:txBody>
      </p:sp>
      <p:sp>
        <p:nvSpPr>
          <p:cNvPr id="11" name="default_name"/>
          <p:cNvSpPr/>
          <p:nvPr/>
        </p:nvSpPr>
        <p:spPr>
          <a:xfrm>
            <a:off x="163258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2" name="Text 4"/>
          <p:cNvSpPr/>
          <p:nvPr/>
        </p:nvSpPr>
        <p:spPr>
          <a:xfrm>
            <a:off x="9725025" y="6543675"/>
            <a:ext cx="50101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посетителей в месяц</a:t>
            </a:r>
            <a:endParaRPr lang="en-US" sz="3840" dirty="0"/>
          </a:p>
        </p:txBody>
      </p:sp>
      <p:sp>
        <p:nvSpPr>
          <p:cNvPr id="13" name="name_174"/>
          <p:cNvSpPr/>
          <p:nvPr/>
        </p:nvSpPr>
        <p:spPr>
          <a:xfrm>
            <a:off x="1143000" y="5057775"/>
            <a:ext cx="7122459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90,7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14" name="Text 6"/>
          <p:cNvSpPr/>
          <p:nvPr/>
        </p:nvSpPr>
        <p:spPr>
          <a:xfrm>
            <a:off x="1276350" y="6543675"/>
            <a:ext cx="49053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38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83820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площадки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23925" y="6710363"/>
            <a:ext cx="601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«Промышленность и госсектор»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7658100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Frame 213132751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164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Отрасли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31520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фокусе проекта — все, что происходит в экономике и разных отраслях российского бизнеса.
Площадка рассказывает 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 отдельных компаниях и региональных проектах.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Главное условие —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актуальность инфоповодов.</a:t>
            </a:r>
            <a:endParaRPr lang="en-US" sz="1950" dirty="0"/>
          </a:p>
        </p:txBody>
      </p:sp>
      <p:sp>
        <p:nvSpPr>
          <p:cNvPr id="12" name="name_17"/>
          <p:cNvSpPr/>
          <p:nvPr/>
        </p:nvSpPr>
        <p:spPr>
          <a:xfrm>
            <a:off x="968239" y="7570217"/>
            <a:ext cx="229552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name_10"/>
          <p:cNvSpPr/>
          <p:nvPr/>
        </p:nvSpPr>
        <p:spPr>
          <a:xfrm>
            <a:off x="5273539" y="7570217"/>
            <a:ext cx="21050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4"/>
          <p:cNvSpPr/>
          <p:nvPr/>
        </p:nvSpPr>
        <p:spPr>
          <a:xfrm>
            <a:off x="1000125" y="8399338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5" name="Text 5"/>
          <p:cNvSpPr/>
          <p:nvPr/>
        </p:nvSpPr>
        <p:spPr>
          <a:xfrm>
            <a:off x="5318764" y="8399338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Инвестиции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 для тех, кто заботится о своих деньгах. Контент площадки — это анализ рынка и компаний, за которыми стоит следить, советы профессионалов и личный опыт частных инвесторов. </a:t>
            </a:r>
            <a:br/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Новости, котировки, эксплейнеры, инструкции, интервью и курсы валют — все для управления финансами.</a:t>
            </a:r>
            <a:endParaRPr lang="en-US" sz="1950" dirty="0"/>
          </a:p>
        </p:txBody>
      </p:sp>
      <p:sp>
        <p:nvSpPr>
          <p:cNvPr id="12" name="name_65"/>
          <p:cNvSpPr/>
          <p:nvPr/>
        </p:nvSpPr>
        <p:spPr>
          <a:xfrm>
            <a:off x="968239" y="7570217"/>
            <a:ext cx="22383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5,9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52500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30"/>
          <p:cNvSpPr/>
          <p:nvPr/>
        </p:nvSpPr>
        <p:spPr>
          <a:xfrm>
            <a:off x="5273539" y="7570217"/>
            <a:ext cx="24098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2,7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6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7" name="Frame 2131327518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Тренды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172325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Постоянный редакционный проект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 науке, технологиях </a:t>
            </a:r>
            <a:br/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 будущем.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«РБК Тренды» объясняют мир и происходящие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 нем события с научной и технологической точек зрения.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любым сервисом и предметом стоят исследования и тысячи часов работы умных людей — об этом мы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рассказываем максимально просто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делая мир в целом понятнее, а компании — ближе к читателю.</a:t>
            </a:r>
            <a:endParaRPr lang="en-US" sz="1800" dirty="0"/>
          </a:p>
        </p:txBody>
      </p:sp>
      <p:sp>
        <p:nvSpPr>
          <p:cNvPr id="12" name="name_30"/>
          <p:cNvSpPr/>
          <p:nvPr/>
        </p:nvSpPr>
        <p:spPr>
          <a:xfrm>
            <a:off x="968239" y="7570217"/>
            <a:ext cx="296558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0"/>
          <p:cNvSpPr/>
          <p:nvPr/>
        </p:nvSpPr>
        <p:spPr>
          <a:xfrm>
            <a:off x="5273538" y="7570217"/>
            <a:ext cx="26193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3" name="Rectangle 2610418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972050" y="7200900"/>
            <a:ext cx="4076700" cy="1771650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34375" y="8410575"/>
            <a:ext cx="381000" cy="381000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7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" y="7200900"/>
            <a:ext cx="4076700" cy="1771650"/>
          </a:xfrm>
          <a:prstGeom prst="rect">
            <a:avLst/>
          </a:prstGeom>
        </p:spPr>
      </p:pic>
      <p:pic>
        <p:nvPicPr>
          <p:cNvPr id="8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29075" y="8410575"/>
            <a:ext cx="381000" cy="381000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77350" y="3267075"/>
            <a:ext cx="8343900" cy="5695950"/>
          </a:xfrm>
          <a:prstGeom prst="rect">
            <a:avLst/>
          </a:prstGeom>
        </p:spPr>
      </p:pic>
      <p:pic>
        <p:nvPicPr>
          <p:cNvPr id="10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687175" y="666750"/>
            <a:ext cx="5876925" cy="466725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sp>
        <p:nvSpPr>
          <p:cNvPr id="12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3" name="Text 1"/>
          <p:cNvSpPr/>
          <p:nvPr/>
        </p:nvSpPr>
        <p:spPr>
          <a:xfrm>
            <a:off x="695325" y="1971675"/>
            <a:ext cx="152685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Недвижимость</a:t>
            </a:r>
            <a:endParaRPr lang="en-US" sz="6000" dirty="0"/>
          </a:p>
        </p:txBody>
      </p:sp>
      <p:sp>
        <p:nvSpPr>
          <p:cNvPr id="14" name="Text 2"/>
          <p:cNvSpPr/>
          <p:nvPr/>
        </p:nvSpPr>
        <p:spPr>
          <a:xfrm>
            <a:off x="1181100" y="3848100"/>
            <a:ext cx="7067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Самое цитируемое СМИ отрасли недвижимости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строительства. Площадка для основных участников рынка: покупателей, застройщиков, консультантов. 
Контент от экспертов отрасли: рассказываем,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что выбрать, где купить и как сэкономить.</a:t>
            </a:r>
            <a:endParaRPr lang="en-US" sz="1950" dirty="0"/>
          </a:p>
        </p:txBody>
      </p:sp>
      <p:sp>
        <p:nvSpPr>
          <p:cNvPr id="15" name="name_70"/>
          <p:cNvSpPr/>
          <p:nvPr/>
        </p:nvSpPr>
        <p:spPr>
          <a:xfrm>
            <a:off x="968238" y="7570217"/>
            <a:ext cx="275893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6,6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6" name="name_42"/>
          <p:cNvSpPr/>
          <p:nvPr/>
        </p:nvSpPr>
        <p:spPr>
          <a:xfrm>
            <a:off x="5273539" y="7570217"/>
            <a:ext cx="222885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7" name="Text 5"/>
          <p:cNvSpPr/>
          <p:nvPr/>
        </p:nvSpPr>
        <p:spPr>
          <a:xfrm>
            <a:off x="1000125" y="8370317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8" name="Text 6"/>
          <p:cNvSpPr/>
          <p:nvPr/>
        </p:nvSpPr>
        <p:spPr>
          <a:xfrm>
            <a:off x="5318764" y="8370317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9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20" name="Text 8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21" name="default_name"/>
          <p:cNvSpPr/>
          <p:nvPr/>
        </p:nvSpPr>
        <p:spPr>
          <a:xfrm>
            <a:off x="11963400" y="723900"/>
            <a:ext cx="10572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  <p:sp>
        <p:nvSpPr>
          <p:cNvPr id="22" name="Text 10"/>
          <p:cNvSpPr/>
          <p:nvPr/>
        </p:nvSpPr>
        <p:spPr>
          <a:xfrm>
            <a:off x="13763625" y="723900"/>
            <a:ext cx="35337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3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581775"/>
            <a:ext cx="8458200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сети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23925" y="6710363"/>
            <a:ext cx="6096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Сегмент «Промышленность и госсектор»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7734300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8" name="Descriptor"/>
          <p:cNvSpPr/>
          <p:nvPr/>
        </p:nvSpPr>
        <p:spPr>
          <a:xfrm>
            <a:off x="695325" y="9439275"/>
            <a:ext cx="1640205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9" name="TG-"/>
          <p:cNvSpPr/>
          <p:nvPr/>
        </p:nvSpPr>
        <p:spPr>
          <a:xfrm>
            <a:off x="666750" y="1971675"/>
            <a:ext cx="1697355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Основной TG-канал РБК</a:t>
            </a:r>
            <a:endParaRPr lang="en-US" sz="8850" dirty="0"/>
          </a:p>
        </p:txBody>
      </p:sp>
      <p:sp>
        <p:nvSpPr>
          <p:cNvPr id="10" name="name_573 913"/>
          <p:cNvSpPr/>
          <p:nvPr/>
        </p:nvSpPr>
        <p:spPr>
          <a:xfrm>
            <a:off x="1143000" y="5057775"/>
            <a:ext cx="61341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907 000</a:t>
            </a:r>
            <a:endParaRPr lang="en-US" sz="11250" dirty="0"/>
          </a:p>
        </p:txBody>
      </p:sp>
      <p:sp>
        <p:nvSpPr>
          <p:cNvPr id="11" name="Text 3"/>
          <p:cNvSpPr/>
          <p:nvPr/>
        </p:nvSpPr>
        <p:spPr>
          <a:xfrm>
            <a:off x="1143000" y="6457950"/>
            <a:ext cx="413385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подписчиков 
</a:t>
            </a:r>
            <a:r>
              <a:rPr lang="en-US" sz="3000" i="1" u="sng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РБК. Новости. Главное</a:t>
            </a:r>
            <a:endParaRPr lang="en-US" sz="3840" dirty="0"/>
          </a:p>
        </p:txBody>
      </p:sp>
      <p:sp>
        <p:nvSpPr>
          <p:cNvPr id="12" name="name_100 000"/>
          <p:cNvSpPr/>
          <p:nvPr/>
        </p:nvSpPr>
        <p:spPr>
          <a:xfrm>
            <a:off x="9725025" y="5057775"/>
            <a:ext cx="73152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~100 000</a:t>
            </a:r>
            <a:endParaRPr lang="en-US" sz="11250" dirty="0"/>
          </a:p>
        </p:txBody>
      </p:sp>
      <p:sp>
        <p:nvSpPr>
          <p:cNvPr id="13" name="Text 5"/>
          <p:cNvSpPr/>
          <p:nvPr/>
        </p:nvSpPr>
        <p:spPr>
          <a:xfrm>
            <a:off x="9725025" y="6457950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</a:t>
            </a:r>
            <a:endParaRPr lang="en-US" sz="3840" dirty="0"/>
          </a:p>
        </p:txBody>
      </p:sp>
      <p:sp>
        <p:nvSpPr>
          <p:cNvPr id="14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5" name="Text 7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84E05C7B-808E-E208-F47C-71962A1608AA}"/>
              </a:ext>
            </a:extLst>
          </p:cNvPr>
          <p:cNvSpPr/>
          <p:nvPr/>
        </p:nvSpPr>
        <p:spPr>
          <a:xfrm>
            <a:off x="9725025" y="7169150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прогноз по охвату </a:t>
            </a:r>
            <a:br>
              <a:rPr lang="ru-RU" sz="3000" dirty="0"/>
            </a:br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рекламного поста</a:t>
            </a:r>
            <a:endParaRPr lang="ru-RU" sz="3000" dirty="0"/>
          </a:p>
          <a:p>
            <a:pPr marL="0" indent="0" algn="l">
              <a:buNone/>
            </a:pP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381750" y="3933825"/>
            <a:ext cx="5524500" cy="502920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sp>
        <p:nvSpPr>
          <p:cNvPr id="8" name="Descriptor"/>
          <p:cNvSpPr/>
          <p:nvPr/>
        </p:nvSpPr>
        <p:spPr>
          <a:xfrm>
            <a:off x="695325" y="9486901"/>
            <a:ext cx="164020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9" name="TG"/>
          <p:cNvSpPr/>
          <p:nvPr/>
        </p:nvSpPr>
        <p:spPr>
          <a:xfrm>
            <a:off x="695325" y="1971675"/>
            <a:ext cx="16944975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 разделы в TG</a:t>
            </a:r>
            <a:endParaRPr lang="en-US" sz="8850" dirty="0"/>
          </a:p>
        </p:txBody>
      </p:sp>
      <p:sp>
        <p:nvSpPr>
          <p:cNvPr id="10" name="name_115 691"/>
          <p:cNvSpPr/>
          <p:nvPr/>
        </p:nvSpPr>
        <p:spPr>
          <a:xfrm>
            <a:off x="1142999" y="4505325"/>
            <a:ext cx="4631267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29,2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6000" dirty="0"/>
          </a:p>
        </p:txBody>
      </p:sp>
      <p:sp>
        <p:nvSpPr>
          <p:cNvPr id="11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2" name="RBCinvest"/>
          <p:cNvSpPr/>
          <p:nvPr/>
        </p:nvSpPr>
        <p:spPr>
          <a:xfrm>
            <a:off x="1295400" y="7781925"/>
            <a:ext cx="422910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«Сам себе инвестор»</a:t>
            </a:r>
            <a:br/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Инвестиции</a:t>
            </a:r>
            <a:br/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@RBCinvest</a:t>
            </a:r>
            <a:endParaRPr lang="en-US" sz="1875" dirty="0"/>
          </a:p>
        </p:txBody>
      </p:sp>
      <p:sp>
        <p:nvSpPr>
          <p:cNvPr id="13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4" name="Text 6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6" name="default_name"/>
          <p:cNvSpPr/>
          <p:nvPr/>
        </p:nvSpPr>
        <p:spPr>
          <a:xfrm>
            <a:off x="6838950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Life rbc_life"/>
          <p:cNvSpPr/>
          <p:nvPr/>
        </p:nvSpPr>
        <p:spPr>
          <a:xfrm>
            <a:off x="6838950" y="833437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Life   @rbc_life </a:t>
            </a:r>
            <a:endParaRPr lang="en-US" sz="1875" dirty="0"/>
          </a:p>
        </p:txBody>
      </p:sp>
      <p:sp>
        <p:nvSpPr>
          <p:cNvPr id="18" name="name_26 427"/>
          <p:cNvSpPr/>
          <p:nvPr/>
        </p:nvSpPr>
        <p:spPr>
          <a:xfrm>
            <a:off x="12553950" y="4301380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31,8 </a:t>
            </a:r>
            <a:r>
              <a:rPr lang="ru-RU" sz="4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4000" dirty="0"/>
          </a:p>
        </p:txBody>
      </p:sp>
      <p:sp>
        <p:nvSpPr>
          <p:cNvPr id="19" name="default_name"/>
          <p:cNvSpPr/>
          <p:nvPr/>
        </p:nvSpPr>
        <p:spPr>
          <a:xfrm>
            <a:off x="12553950" y="512445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0" name="rbc_trends"/>
          <p:cNvSpPr/>
          <p:nvPr/>
        </p:nvSpPr>
        <p:spPr>
          <a:xfrm>
            <a:off x="12553950" y="572452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Тренды   @rbc_trends</a:t>
            </a:r>
            <a:endParaRPr lang="en-US" sz="1875" dirty="0"/>
          </a:p>
        </p:txBody>
      </p:sp>
      <p:sp>
        <p:nvSpPr>
          <p:cNvPr id="21" name="name_30 087"/>
          <p:cNvSpPr/>
          <p:nvPr/>
        </p:nvSpPr>
        <p:spPr>
          <a:xfrm>
            <a:off x="12553950" y="6911230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45,7 </a:t>
            </a:r>
            <a:r>
              <a:rPr lang="ru-RU" sz="4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4000" dirty="0"/>
          </a:p>
        </p:txBody>
      </p:sp>
      <p:sp>
        <p:nvSpPr>
          <p:cNvPr id="22" name="default_name"/>
          <p:cNvSpPr/>
          <p:nvPr/>
        </p:nvSpPr>
        <p:spPr>
          <a:xfrm>
            <a:off x="12553950" y="773430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3" name="realty_rbc"/>
          <p:cNvSpPr/>
          <p:nvPr/>
        </p:nvSpPr>
        <p:spPr>
          <a:xfrm>
            <a:off x="12553950" y="8334375"/>
            <a:ext cx="37052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Недвижимость   @realty_rbc</a:t>
            </a:r>
            <a:endParaRPr lang="en-US" sz="1875" dirty="0"/>
          </a:p>
        </p:txBody>
      </p:sp>
      <p:sp>
        <p:nvSpPr>
          <p:cNvPr id="24" name="name_115 691">
            <a:extLst>
              <a:ext uri="{FF2B5EF4-FFF2-40B4-BE49-F238E27FC236}">
                <a16:creationId xmlns:a16="http://schemas.microsoft.com/office/drawing/2014/main" id="{AE7E9C11-B80B-3FF9-ABA3-E09B487BC2CE}"/>
              </a:ext>
            </a:extLst>
          </p:cNvPr>
          <p:cNvSpPr/>
          <p:nvPr/>
        </p:nvSpPr>
        <p:spPr>
          <a:xfrm>
            <a:off x="6838950" y="4505325"/>
            <a:ext cx="4631267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22,3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6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81750" y="3933825"/>
            <a:ext cx="5248275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820525" y="3933825"/>
            <a:ext cx="5524500" cy="5029200"/>
          </a:xfrm>
          <a:prstGeom prst="rect">
            <a:avLst/>
          </a:prstGeom>
        </p:spPr>
      </p:pic>
      <p:pic>
        <p:nvPicPr>
          <p:cNvPr id="6" name="Group 213132736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191125" y="7791450"/>
            <a:ext cx="714375" cy="714375"/>
          </a:xfrm>
          <a:prstGeom prst="rect">
            <a:avLst/>
          </a:prstGeom>
        </p:spPr>
      </p:pic>
      <p:pic>
        <p:nvPicPr>
          <p:cNvPr id="7" name="Group 21313273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648950" y="7791450"/>
            <a:ext cx="714375" cy="714375"/>
          </a:xfrm>
          <a:prstGeom prst="rect">
            <a:avLst/>
          </a:prstGeom>
        </p:spPr>
      </p:pic>
      <p:pic>
        <p:nvPicPr>
          <p:cNvPr id="8" name="Group 21313274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354425" y="7791450"/>
            <a:ext cx="714375" cy="714375"/>
          </a:xfrm>
          <a:prstGeom prst="rect">
            <a:avLst/>
          </a:prstGeom>
        </p:spPr>
      </p:pic>
      <p:pic>
        <p:nvPicPr>
          <p:cNvPr id="9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name_1040"/>
          <p:cNvSpPr/>
          <p:nvPr/>
        </p:nvSpPr>
        <p:spPr>
          <a:xfrm>
            <a:off x="1143000" y="4410075"/>
            <a:ext cx="50482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1,040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2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3" name="name_5185"/>
          <p:cNvSpPr/>
          <p:nvPr/>
        </p:nvSpPr>
        <p:spPr>
          <a:xfrm>
            <a:off x="6838950" y="4391025"/>
            <a:ext cx="47053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518,5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4" name="default_name"/>
          <p:cNvSpPr/>
          <p:nvPr/>
        </p:nvSpPr>
        <p:spPr>
          <a:xfrm>
            <a:off x="6838950" y="5343525"/>
            <a:ext cx="4581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5" name="name_2025"/>
          <p:cNvSpPr/>
          <p:nvPr/>
        </p:nvSpPr>
        <p:spPr>
          <a:xfrm>
            <a:off x="12277725" y="4391025"/>
            <a:ext cx="47910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202,5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6" name="default_name"/>
          <p:cNvSpPr/>
          <p:nvPr/>
        </p:nvSpPr>
        <p:spPr>
          <a:xfrm>
            <a:off x="12277725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6762750" y="7096125"/>
            <a:ext cx="3371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Одноклассники</a:t>
            </a:r>
            <a:endParaRPr lang="en-US" sz="3375" dirty="0"/>
          </a:p>
        </p:txBody>
      </p:sp>
      <p:sp>
        <p:nvSpPr>
          <p:cNvPr id="18" name="Text 8"/>
          <p:cNvSpPr/>
          <p:nvPr/>
        </p:nvSpPr>
        <p:spPr>
          <a:xfrm>
            <a:off x="12277725" y="7096125"/>
            <a:ext cx="2990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Канал в МАКС</a:t>
            </a:r>
            <a:endParaRPr lang="en-US" sz="3375" dirty="0"/>
          </a:p>
        </p:txBody>
      </p:sp>
      <p:sp>
        <p:nvSpPr>
          <p:cNvPr id="19" name="default_name"/>
          <p:cNvSpPr/>
          <p:nvPr/>
        </p:nvSpPr>
        <p:spPr>
          <a:xfrm>
            <a:off x="1143000" y="7096125"/>
            <a:ext cx="217170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Вконтакте</a:t>
            </a:r>
            <a:endParaRPr lang="en-US" sz="3375" dirty="0"/>
          </a:p>
        </p:txBody>
      </p:sp>
      <p:sp>
        <p:nvSpPr>
          <p:cNvPr id="20" name="Text 10"/>
          <p:cNvSpPr/>
          <p:nvPr/>
        </p:nvSpPr>
        <p:spPr>
          <a:xfrm>
            <a:off x="695325" y="1971675"/>
            <a:ext cx="169164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сети РБК</a:t>
            </a:r>
            <a:endParaRPr lang="en-US" sz="8850" dirty="0"/>
          </a:p>
        </p:txBody>
      </p:sp>
      <p:sp>
        <p:nvSpPr>
          <p:cNvPr id="21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2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83820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Креативные 
проекты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23925" y="6710363"/>
            <a:ext cx="601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«Промышленность и госсектор»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7658100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411075" y="666750"/>
            <a:ext cx="5210175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621125" y="5353050"/>
            <a:ext cx="714375" cy="714375"/>
          </a:xfrm>
          <a:prstGeom prst="rect">
            <a:avLst/>
          </a:prstGeom>
        </p:spPr>
      </p:pic>
      <p:pic>
        <p:nvPicPr>
          <p:cNvPr id="8" name="Group 21313273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621125" y="7962900"/>
            <a:ext cx="714375" cy="714375"/>
          </a:xfrm>
          <a:prstGeom prst="rect">
            <a:avLst/>
          </a:prstGeom>
        </p:spPr>
      </p:pic>
      <p:sp>
        <p:nvSpPr>
          <p:cNvPr id="9" name="360  - -  PR-"/>
          <p:cNvSpPr/>
          <p:nvPr/>
        </p:nvSpPr>
        <p:spPr>
          <a:xfrm>
            <a:off x="1104900" y="4371975"/>
            <a:ext cx="1059180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Коммуникационное агентство, которое реализует проекты любой сложности: годовая кампания 360, серия офлайн-мероприятий, перфоманс-маркетинг или PR-активация.
Работает по принципу «одного окна»: все запросы клиента проходят через одно контактное лицо — от разработки креативной концепции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 ее воплощения.</a:t>
            </a:r>
            <a:endParaRPr lang="en-US" sz="2325" dirty="0"/>
          </a:p>
        </p:txBody>
      </p:sp>
      <p:sp>
        <p:nvSpPr>
          <p:cNvPr id="10" name="Text 1"/>
          <p:cNvSpPr/>
          <p:nvPr/>
        </p:nvSpPr>
        <p:spPr>
          <a:xfrm>
            <a:off x="1095375" y="8201025"/>
            <a:ext cx="24288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кейсы</a:t>
            </a:r>
            <a:endParaRPr lang="en-US" sz="2124" dirty="0"/>
          </a:p>
        </p:txBody>
      </p:sp>
      <p:sp>
        <p:nvSpPr>
          <p:cNvPr id="11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Cross Web (Россия 0+, население 12+ лет), средние значения за 2 полугодие 2023
</a:t>
            </a:r>
            <a:endParaRPr lang="en-US" sz="1500" dirty="0"/>
          </a:p>
        </p:txBody>
      </p:sp>
      <p:sp>
        <p:nvSpPr>
          <p:cNvPr id="12" name="Specialists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Specialists</a:t>
            </a:r>
            <a:endParaRPr lang="en-US" sz="8850" dirty="0"/>
          </a:p>
        </p:txBody>
      </p:sp>
      <p:sp>
        <p:nvSpPr>
          <p:cNvPr id="13" name="default_name"/>
          <p:cNvSpPr/>
          <p:nvPr/>
        </p:nvSpPr>
        <p:spPr>
          <a:xfrm>
            <a:off x="126873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4" name="Text 5"/>
          <p:cNvSpPr/>
          <p:nvPr/>
        </p:nvSpPr>
        <p:spPr>
          <a:xfrm>
            <a:off x="144399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5" name="name_1400"/>
          <p:cNvSpPr/>
          <p:nvPr/>
        </p:nvSpPr>
        <p:spPr>
          <a:xfrm>
            <a:off x="12534900" y="69723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1400</a:t>
            </a:r>
            <a:endParaRPr lang="en-US" sz="7500" dirty="0"/>
          </a:p>
        </p:txBody>
      </p:sp>
      <p:sp>
        <p:nvSpPr>
          <p:cNvPr id="16" name="2024"/>
          <p:cNvSpPr/>
          <p:nvPr/>
        </p:nvSpPr>
        <p:spPr>
          <a:xfrm>
            <a:off x="12534900" y="78486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коммерческих проектов
за 2024 год</a:t>
            </a:r>
            <a:endParaRPr lang="en-US" sz="2250" dirty="0"/>
          </a:p>
        </p:txBody>
      </p:sp>
      <p:sp>
        <p:nvSpPr>
          <p:cNvPr id="17" name="name_200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&gt;2000</a:t>
            </a:r>
            <a:endParaRPr lang="en-US" sz="7500" dirty="0"/>
          </a:p>
        </p:txBody>
      </p:sp>
      <p:sp>
        <p:nvSpPr>
          <p:cNvPr id="18" name="2024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пресейлов в 2024 году</a:t>
            </a:r>
            <a:endParaRPr lang="en-US" sz="2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190625" y="5895975"/>
            <a:ext cx="758190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«Росатом»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подчеркнуть вклад «Росатома» в развитие российской науки.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создали спецпроект, посвященный развитию современной науки, в котором объяснили роль «Росатома» в этом процессе. Рассказали, как ядерные технологии влияют на медицину, спорт, аэронавтику и другие отрасли жизни.
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Text 2"/>
          <p:cNvSpPr/>
          <p:nvPr/>
        </p:nvSpPr>
        <p:spPr>
          <a:xfrm>
            <a:off x="9763125" y="5895975"/>
            <a:ext cx="7581900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«Росатом»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представить ветроэлектростанции, реализованные «Росатомом», и планы по развитию ветроэнергетики в России.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через примеры проектов «Росатома» показали, как компания развивает зеленую энергетику в России.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-            -"/>
          <p:cNvSpPr/>
          <p:nvPr/>
        </p:nvSpPr>
        <p:spPr>
          <a:xfrm>
            <a:off x="11906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Администрация Ивановской области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привлечь внимание бизнес-аудитории к инвестиционным возможностям Ивановской области.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подготовили статьи и видеосюжет о бизнес-перспективах региона, в которых предприниматели и губернатор обсудили планы развития и инвестиционную привлекательность области.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20-"/>
          <p:cNvSpPr/>
          <p:nvPr/>
        </p:nvSpPr>
        <p:spPr>
          <a:xfrm>
            <a:off x="97631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«Россети»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продемонстрировать достижения бренда к 20-летию «Россети — ФСК ЕЭС».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показали роль электрических сетей в жизни страны: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 Олимпийских игр и научных центров до удаленных месторождений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ключевых объектов инфраструктуры.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75-"/>
          <p:cNvSpPr/>
          <p:nvPr/>
        </p:nvSpPr>
        <p:spPr>
          <a:xfrm>
            <a:off x="1190625" y="5895975"/>
            <a:ext cx="7581900" cy="2152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«Росатом»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повысить осведомленность о деятельности компании через истории людей, работающих в «Росатоме».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 75-летию компании создали проект, рассказывающий о сфере атомной энергетики через реальные истории сотрудников «Росатома». Писатель Сергей Кумыш собрал рассказы, а актер Роман Евдокимов воплотил героев на экране.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Z"/>
          <p:cNvSpPr/>
          <p:nvPr/>
        </p:nvSpPr>
        <p:spPr>
          <a:xfrm>
            <a:off x="9763125" y="5895975"/>
            <a:ext cx="7581900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отразить влияние интернета на формирование восприятия информации у детей, подростков и взрослых.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формате документального кино рассказали, как интернет повлиял на жизнь современного подростка и почему поколение Z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— это не потерянное поколение.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83820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Нестандартные креативные проекты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23925" y="6710363"/>
            <a:ext cx="601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«Промышленность и госсектор»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7658100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20175" y="1790700"/>
            <a:ext cx="8820150" cy="7620000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7" name="Text 1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  <p:sp>
        <p:nvSpPr>
          <p:cNvPr id="8" name="Tele2     Tele2  t2"/>
          <p:cNvSpPr/>
          <p:nvPr/>
        </p:nvSpPr>
        <p:spPr>
          <a:xfrm>
            <a:off x="1200150" y="2628900"/>
            <a:ext cx="7343775" cy="589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Tele2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ярко представить ребрендинг Tele2 в t2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аудитории РБК.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масштабная кампания на всех медиаплощадках РБК:</a:t>
            </a:r>
            <a:endParaRPr lang="en-US" sz="2100" dirty="0"/>
          </a:p>
        </p:txBody>
      </p:sp>
      <p:sp>
        <p:nvSpPr>
          <p:cNvPr id="9" name="t2"/>
          <p:cNvSpPr/>
          <p:nvPr/>
        </p:nvSpPr>
        <p:spPr>
          <a:xfrm>
            <a:off x="1200150" y="5048250"/>
            <a:ext cx="7010400" cy="34575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Интернет: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виджет «Обратный отсчет», анимированный дудл, превращающий логотип РБК в t2, и промоматериалы на главной странице.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Телеканал: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рекламный ролик в стиле новостного выпуска и анимация в рекламных блоках.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Пресса: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суперобложка и семиполосный брендинг со слоганом «Тот самый ребрендинг».</a:t>
            </a:r>
            <a:endParaRPr lang="en-US" sz="2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digital-"/>
          <p:cNvSpPr/>
          <p:nvPr/>
        </p:nvSpPr>
        <p:spPr>
          <a:xfrm>
            <a:off x="1200150" y="2628900"/>
            <a:ext cx="7343775" cy="3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ПИК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продвижение жилых комплексов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квартир от ПИК.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годовой проект в формате digital-витрины.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лендинге размещались подборки квартир, статьи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ЖК и интерактивные элементы: калькулятор, промоблоки, брендированная кнопка.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обновлялся ежемесячно, дополнялся баннерной рекламой и анонсами на главной странице РБК и в разделе РБК Недвижимость.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pic>
        <p:nvPicPr>
          <p:cNvPr id="5" name="Frame 2131327522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7" name="Text 1"/>
          <p:cNvSpPr/>
          <p:nvPr/>
        </p:nvSpPr>
        <p:spPr>
          <a:xfrm>
            <a:off x="1200150" y="2628900"/>
            <a:ext cx="7343775" cy="363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«Эльга»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рассказать об особенностях и процессе строительства самой крупной частной железной дорогив России к Тихому океану, которую создает «Эльга».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лендинг с картой Тихоокеанской железной дороги, разделенной на три слоя: «Прошлое», «Настоящее»и «Будущее». Пользователи могли изучить ключевые локации, протестировать знания о ТЖД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узнать о планах «Эльги» через видео и статьи.</a:t>
            </a:r>
            <a:endParaRPr lang="en-US" sz="2100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Frame 213132752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7" name="Text 1"/>
          <p:cNvSpPr/>
          <p:nvPr/>
        </p:nvSpPr>
        <p:spPr>
          <a:xfrm>
            <a:off x="1200150" y="2628900"/>
            <a:ext cx="7343775" cy="363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«Норникель»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показатьмасштабыпроизводствакомпании — каккрупнейшегопроизводителяпалладия и никеля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мире.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создали проект о самых больших машинах «Норникеля»: самосвалах, экскаваторах, буровых установках и других. В материале ответили на семь популярных вопросово крупногабаритной технике, рассказав о ее применении, заправке, управлении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страховании.</a:t>
            </a:r>
            <a:endParaRPr lang="en-US" sz="2100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65246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23925" y="7510462"/>
            <a:ext cx="601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«Промышленность и госсектор»</a:t>
            </a:r>
            <a:endParaRPr lang="en-US" sz="2336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7" name="Group 21313273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8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pic>
        <p:nvPicPr>
          <p:cNvPr id="9" name="image 110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820275" y="8334375"/>
            <a:ext cx="7115175" cy="333375"/>
          </a:xfrm>
          <a:prstGeom prst="rect">
            <a:avLst/>
          </a:prstGeom>
        </p:spPr>
      </p:pic>
      <p:pic>
        <p:nvPicPr>
          <p:cNvPr id="10" name="Newsbar 1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 РБК</a:t>
            </a:r>
            <a:endParaRPr lang="en-US" sz="6000" dirty="0"/>
          </a:p>
        </p:txBody>
      </p:sp>
      <p:sp>
        <p:nvSpPr>
          <p:cNvPr id="13" name="name_144"/>
          <p:cNvSpPr/>
          <p:nvPr/>
        </p:nvSpPr>
        <p:spPr>
          <a:xfrm>
            <a:off x="968238" y="7465442"/>
            <a:ext cx="29622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2"/>
          <p:cNvSpPr/>
          <p:nvPr/>
        </p:nvSpPr>
        <p:spPr>
          <a:xfrm>
            <a:off x="968239" y="8217917"/>
            <a:ext cx="22383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телезрителей в месяц
в России</a:t>
            </a:r>
            <a:endParaRPr lang="en-US" sz="1500" dirty="0"/>
          </a:p>
        </p:txBody>
      </p:sp>
      <p:sp>
        <p:nvSpPr>
          <p:cNvPr id="15" name="name_23"/>
          <p:cNvSpPr/>
          <p:nvPr/>
        </p:nvSpPr>
        <p:spPr>
          <a:xfrm>
            <a:off x="5273539" y="7465442"/>
            <a:ext cx="307988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минуты</a:t>
            </a:r>
            <a:endParaRPr lang="en-US" sz="6750" dirty="0"/>
          </a:p>
        </p:txBody>
      </p:sp>
      <p:sp>
        <p:nvSpPr>
          <p:cNvPr id="16" name="Text 4"/>
          <p:cNvSpPr/>
          <p:nvPr/>
        </p:nvSpPr>
        <p:spPr>
          <a:xfrm>
            <a:off x="5273539" y="8217917"/>
            <a:ext cx="2343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среднесуточное время
просмотра</a:t>
            </a:r>
            <a:endParaRPr lang="en-US" sz="1500" dirty="0"/>
          </a:p>
        </p:txBody>
      </p:sp>
      <p:sp>
        <p:nvSpPr>
          <p:cNvPr id="17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TV Index Plus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0+), декабрь 2025</a:t>
            </a:r>
            <a:endParaRPr lang="en-US" sz="1500" dirty="0"/>
          </a:p>
        </p:txBody>
      </p:sp>
      <p:sp>
        <p:nvSpPr>
          <p:cNvPr id="18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  <p:sp>
        <p:nvSpPr>
          <p:cNvPr id="19" name="PR-"/>
          <p:cNvSpPr/>
          <p:nvPr/>
        </p:nvSpPr>
        <p:spPr>
          <a:xfrm>
            <a:off x="1181100" y="3848100"/>
            <a:ext cx="7172325" cy="2266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Деловой канал о главных событиях в экономике, финансах и бизнесе.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Мы можем интегрировать клиента в редакционные материалы. А также создать контент, точно отвечающий задачам бизнеса. Для этого у нас есть разные PR-форматы и спецпроекты.</a:t>
            </a:r>
            <a:endParaRPr lang="en-US" sz="2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Newsbar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7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Редакционные форматы</a:t>
            </a:r>
            <a:endParaRPr lang="en-US" sz="6000" dirty="0"/>
          </a:p>
        </p:txBody>
      </p:sp>
      <p:sp>
        <p:nvSpPr>
          <p:cNvPr id="9" name="L-"/>
          <p:cNvSpPr/>
          <p:nvPr/>
        </p:nvSpPr>
        <p:spPr>
          <a:xfrm>
            <a:off x="1181100" y="3933825"/>
            <a:ext cx="7248525" cy="3448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Редакция телеканала РБК каждый день рассказывает о главных событиях в бизнесе, инвестициях и трендах. 
Интеграция в них — эффективный способ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брендов рассказать о себе аудитории РБК.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L-борды, баннеры, виджеты и другие варианты.</a:t>
            </a:r>
            <a:endParaRPr lang="en-US" sz="2325" dirty="0"/>
          </a:p>
        </p:txBody>
      </p:sp>
      <p:sp>
        <p:nvSpPr>
          <p:cNvPr id="10" name="Text 2"/>
          <p:cNvSpPr/>
          <p:nvPr/>
        </p:nvSpPr>
        <p:spPr>
          <a:xfrm>
            <a:off x="1200150" y="8155298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все редакционные форматы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5372100" y="8155298"/>
            <a:ext cx="15335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интеграции </a:t>
            </a:r>
            <a:endParaRPr lang="en-US" sz="2124" dirty="0"/>
          </a:p>
        </p:txBody>
      </p:sp>
      <p:sp>
        <p:nvSpPr>
          <p:cNvPr id="12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58674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PR-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PR-форматы</a:t>
            </a:r>
            <a:endParaRPr lang="en-US" sz="6000" dirty="0"/>
          </a:p>
        </p:txBody>
      </p:sp>
      <p:sp>
        <p:nvSpPr>
          <p:cNvPr id="8" name="PR-"/>
          <p:cNvSpPr/>
          <p:nvPr/>
        </p:nvSpPr>
        <p:spPr>
          <a:xfrm>
            <a:off x="1181100" y="3933825"/>
            <a:ext cx="7277100" cy="459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РБК есть программы, которые легко справляются с любыми задачами бренда — от имиджевых до коммерческих. </a:t>
            </a:r>
            <a:br/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 выглядят как часть редакционного контента, поэтому аудитория не воспринимает 
их как рекламу.
Мы разбираемся в целях клиента, а потом подбираем формат, который их идеально решает.</a:t>
            </a:r>
            <a:endParaRPr lang="en-US" sz="2325" dirty="0"/>
          </a:p>
        </p:txBody>
      </p:sp>
      <p:sp>
        <p:nvSpPr>
          <p:cNvPr id="9" name="PR-"/>
          <p:cNvSpPr/>
          <p:nvPr/>
        </p:nvSpPr>
        <p:spPr>
          <a:xfrm>
            <a:off x="1200150" y="8155298"/>
            <a:ext cx="2914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PR-форматы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Форматы спецпроектов</a:t>
            </a:r>
            <a:endParaRPr lang="en-US" sz="6000" dirty="0"/>
          </a:p>
        </p:txBody>
      </p:sp>
      <p:sp>
        <p:nvSpPr>
          <p:cNvPr id="8" name="60"/>
          <p:cNvSpPr/>
          <p:nvPr/>
        </p:nvSpPr>
        <p:spPr>
          <a:xfrm>
            <a:off x="1181100" y="3848100"/>
            <a:ext cx="7277100" cy="3524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Кастомные видео, где в центре внимания клиент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его ключевое сообщение. Каждый проект разрабатывается с учетом специфики бренда, включает органичные интеграции или нативные упоминания.
Мы подбираем форматы, темы и спикеров, чтобы достичь поставленных целей. Среди таких форматов — «Узнать за 60 секунд», «Карточки», «Блоги РБК», «В теме», «Короче».</a:t>
            </a:r>
            <a:endParaRPr lang="en-US" sz="2325" dirty="0"/>
          </a:p>
        </p:txBody>
      </p:sp>
      <p:sp>
        <p:nvSpPr>
          <p:cNvPr id="9" name="Text 2"/>
          <p:cNvSpPr/>
          <p:nvPr/>
        </p:nvSpPr>
        <p:spPr>
          <a:xfrm>
            <a:off x="1200150" y="8155298"/>
            <a:ext cx="4419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форматы спецпроектов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65246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Пресса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23925" y="7510462"/>
            <a:ext cx="601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«Промышленность и госсектор»</a:t>
            </a:r>
            <a:endParaRPr lang="en-US" sz="2336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pic>
        <p:nvPicPr>
          <p:cNvPr id="8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</a:t>
            </a:r>
            <a:endParaRPr lang="en-US" sz="1500" dirty="0"/>
          </a:p>
        </p:txBody>
      </p:sp>
      <p:sp>
        <p:nvSpPr>
          <p:cNvPr id="11" name="Text 2"/>
          <p:cNvSpPr/>
          <p:nvPr/>
        </p:nvSpPr>
        <p:spPr>
          <a:xfrm>
            <a:off x="1104900" y="4371975"/>
            <a:ext cx="10591800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Самый популярный деловой ежедневник страны, лидер по аудитории в сегменте ежедневных деловых изданий.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Бизнес и экономика, новости и аналитика, политика и общество — все, из чего складывается информационная повестка дня.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 №1 в России</a:t>
            </a:r>
            <a:endParaRPr lang="en-US" sz="8850" dirty="0"/>
          </a:p>
        </p:txBody>
      </p:sp>
      <p:sp>
        <p:nvSpPr>
          <p:cNvPr id="15" name="name_5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790"/>
              </a:lnSpc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785,2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6" name="Text 7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одного номера</a:t>
            </a:r>
            <a:endParaRPr lang="en-US" sz="2250" dirty="0"/>
          </a:p>
        </p:txBody>
      </p:sp>
      <p:sp>
        <p:nvSpPr>
          <p:cNvPr id="17" name="name_8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8" name="Text 9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тираж газеты</a:t>
            </a:r>
            <a:endParaRPr lang="en-US" sz="2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нимок экрана 2025-02-10 в 16.23.1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781175"/>
            <a:ext cx="4067175" cy="7943850"/>
          </a:xfrm>
          <a:prstGeom prst="rect">
            <a:avLst/>
          </a:prstGeom>
        </p:spPr>
      </p:pic>
      <p:pic>
        <p:nvPicPr>
          <p:cNvPr id="3" name="Снимок экрана 2025-02-10 в 16.23.4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5675" y="1781175"/>
            <a:ext cx="5924550" cy="7934325"/>
          </a:xfrm>
          <a:prstGeom prst="rect">
            <a:avLst/>
          </a:prstGeom>
        </p:spPr>
      </p:pic>
      <p:pic>
        <p:nvPicPr>
          <p:cNvPr id="4" name="Снимок экрана 2025-02-10 в 16.24.4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58250" y="1781175"/>
            <a:ext cx="5934075" cy="7943850"/>
          </a:xfrm>
          <a:prstGeom prst="rect">
            <a:avLst/>
          </a:prstGeom>
        </p:spPr>
      </p:pic>
      <p:pic>
        <p:nvPicPr>
          <p:cNvPr id="5" name="Снимок экрана 2025-02-10 в 16.25.0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220825" y="1781175"/>
            <a:ext cx="4067175" cy="7943850"/>
          </a:xfrm>
          <a:prstGeom prst="rect">
            <a:avLst/>
          </a:prstGeom>
        </p:spPr>
      </p:pic>
      <p:pic>
        <p:nvPicPr>
          <p:cNvPr id="6" name="Rectangle 2610420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7" name="Rectangle 2610420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0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pic>
        <p:nvPicPr>
          <p:cNvPr id="8" name="Group 213132733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 </a:t>
            </a:r>
            <a:b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Москва, население 16+), май - октябрь 2025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2025"/>
          <p:cNvSpPr/>
          <p:nvPr/>
        </p:nvSpPr>
        <p:spPr>
          <a:xfrm>
            <a:off x="1104900" y="4371975"/>
            <a:ext cx="105918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Печатная версия будущего, которую можно держать в руках. Здесь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 найдете глубокую аналитику, интервью с лидерами индустрии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трендовые исследования. Все, чтобы понять, как события влияют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рынок и жизнь. Выходит раз в два месяца.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Ключевая концепция обложек в 2025 году: визуальная эстетика шрифтового дизайна и каллиграфии. Тексты, будь то цитаты, афоризмы или ключевые мысли, будут отражать темы выпусков.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default_nam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</a:t>
            </a:r>
            <a:endParaRPr lang="en-US" sz="8850" dirty="0"/>
          </a:p>
        </p:txBody>
      </p:sp>
      <p:sp>
        <p:nvSpPr>
          <p:cNvPr id="15" name="name_487 0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668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6" name="AIR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Москва</a:t>
            </a:r>
            <a:endParaRPr lang="en-US" sz="2250" dirty="0"/>
          </a:p>
        </p:txBody>
      </p:sp>
      <p:sp>
        <p:nvSpPr>
          <p:cNvPr id="17" name="name_3 726 600"/>
          <p:cNvSpPr/>
          <p:nvPr/>
        </p:nvSpPr>
        <p:spPr>
          <a:xfrm>
            <a:off x="12534900" y="4533900"/>
            <a:ext cx="4838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701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8" name="AIR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Россия</a:t>
            </a:r>
            <a:endParaRPr lang="en-US" sz="22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Frame 213132740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2247900"/>
            <a:ext cx="18288000" cy="7286625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752850"/>
            <a:ext cx="8820150" cy="5467350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3933825"/>
            <a:ext cx="8382000" cy="5029200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8" name="Text 1"/>
          <p:cNvSpPr/>
          <p:nvPr/>
        </p:nvSpPr>
        <p:spPr>
          <a:xfrm>
            <a:off x="1104900" y="4371975"/>
            <a:ext cx="752475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Путеводитель в мире моды, культуры, путешествий и искусства.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 Стиль — это идеальный способ показать «иную» сторону компании и ее ценности, причем сделать это максимально эстетично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визуально, в лучших традициях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качественного глянца.</a:t>
            </a:r>
            <a:endParaRPr lang="en-US" sz="2400" dirty="0"/>
          </a:p>
        </p:txBody>
      </p:sp>
      <p:sp>
        <p:nvSpPr>
          <p:cNvPr id="9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0" name="Text 3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1" name="Text 4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88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479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247900"/>
            <a:ext cx="18288000" cy="7477125"/>
          </a:xfrm>
          <a:prstGeom prst="rect">
            <a:avLst/>
          </a:prstGeom>
        </p:spPr>
      </p:pic>
      <p:pic>
        <p:nvPicPr>
          <p:cNvPr id="3" name="Rectangle 2610420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4" name="Rectangle 2610420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343275"/>
            <a:ext cx="8382000" cy="3076575"/>
          </a:xfrm>
          <a:prstGeom prst="rect">
            <a:avLst/>
          </a:prstGeom>
        </p:spPr>
      </p:pic>
      <p:sp>
        <p:nvSpPr>
          <p:cNvPr id="3" name="Rectangle 18"/>
          <p:cNvSpPr/>
          <p:nvPr/>
        </p:nvSpPr>
        <p:spPr>
          <a:xfrm>
            <a:off x="9253538" y="3290888"/>
            <a:ext cx="8353425" cy="3048000"/>
          </a:xfrm>
          <a:prstGeom prst="roundRect">
            <a:avLst>
              <a:gd name="adj" fmla="val 15156"/>
            </a:avLst>
          </a:prstGeom>
          <a:solidFill>
            <a:srgbClr val="F5F5F5"/>
          </a:solidFill>
          <a:ln w="28575">
            <a:solidFill>
              <a:srgbClr val="72C8AB"/>
            </a:solidFill>
            <a:prstDash val="solid"/>
          </a:ln>
        </p:spPr>
      </p:sp>
      <p:pic>
        <p:nvPicPr>
          <p:cNvPr id="4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6543675"/>
            <a:ext cx="8382000" cy="3076575"/>
          </a:xfrm>
          <a:prstGeom prst="rect">
            <a:avLst/>
          </a:prstGeom>
        </p:spPr>
      </p:pic>
      <p:pic>
        <p:nvPicPr>
          <p:cNvPr id="5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39250" y="6543675"/>
            <a:ext cx="8382000" cy="3076575"/>
          </a:xfrm>
          <a:prstGeom prst="rect">
            <a:avLst/>
          </a:prstGeom>
        </p:spPr>
      </p:pic>
      <p:pic>
        <p:nvPicPr>
          <p:cNvPr id="6" name="Frame 213132748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15500" y="4581525"/>
            <a:ext cx="6820580" cy="1314450"/>
          </a:xfrm>
          <a:prstGeom prst="rect">
            <a:avLst/>
          </a:prstGeom>
        </p:spPr>
      </p:pic>
      <p:pic>
        <p:nvPicPr>
          <p:cNvPr id="7" name="Frame 213132748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43000" y="4581525"/>
            <a:ext cx="6820580" cy="1314450"/>
          </a:xfrm>
          <a:prstGeom prst="rect">
            <a:avLst/>
          </a:prstGeom>
        </p:spPr>
      </p:pic>
      <p:pic>
        <p:nvPicPr>
          <p:cNvPr id="8" name="Frame 213132749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15500" y="8048625"/>
            <a:ext cx="6820580" cy="1104900"/>
          </a:xfrm>
          <a:prstGeom prst="rect">
            <a:avLst/>
          </a:prstGeom>
        </p:spPr>
      </p:pic>
      <p:pic>
        <p:nvPicPr>
          <p:cNvPr id="9" name="Frame 21313274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43000" y="8048625"/>
            <a:ext cx="6820580" cy="1104900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1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2" name="Descriptor"/>
          <p:cNvSpPr/>
          <p:nvPr/>
        </p:nvSpPr>
        <p:spPr>
          <a:xfrm>
            <a:off x="1143000" y="3743325"/>
            <a:ext cx="2209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13" name="Descriptor"/>
          <p:cNvSpPr/>
          <p:nvPr/>
        </p:nvSpPr>
        <p:spPr>
          <a:xfrm>
            <a:off x="9715500" y="3743325"/>
            <a:ext cx="36385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Журнал</a:t>
            </a:r>
            <a:endParaRPr lang="en-US" sz="2250" dirty="0"/>
          </a:p>
        </p:txBody>
      </p:sp>
      <p:sp>
        <p:nvSpPr>
          <p:cNvPr id="14" name="Descriptor"/>
          <p:cNvSpPr/>
          <p:nvPr/>
        </p:nvSpPr>
        <p:spPr>
          <a:xfrm>
            <a:off x="97155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5" name="Descriptor"/>
          <p:cNvSpPr/>
          <p:nvPr/>
        </p:nvSpPr>
        <p:spPr>
          <a:xfrm>
            <a:off x="97155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6" name="Descriptor"/>
          <p:cNvSpPr/>
          <p:nvPr/>
        </p:nvSpPr>
        <p:spPr>
          <a:xfrm>
            <a:off x="97155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17" name="Descriptor"/>
          <p:cNvSpPr/>
          <p:nvPr/>
        </p:nvSpPr>
        <p:spPr>
          <a:xfrm>
            <a:off x="11430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8" name="Descriptor"/>
          <p:cNvSpPr/>
          <p:nvPr/>
        </p:nvSpPr>
        <p:spPr>
          <a:xfrm>
            <a:off x="11430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9" name="Descriptor"/>
          <p:cNvSpPr/>
          <p:nvPr/>
        </p:nvSpPr>
        <p:spPr>
          <a:xfrm>
            <a:off x="11430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0" name="Descriptor"/>
          <p:cNvSpPr/>
          <p:nvPr/>
        </p:nvSpPr>
        <p:spPr>
          <a:xfrm>
            <a:off x="8162925" y="4543425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5%</a:t>
            </a:r>
            <a:endParaRPr lang="en-US" sz="1275" dirty="0"/>
          </a:p>
        </p:txBody>
      </p:sp>
      <p:sp>
        <p:nvSpPr>
          <p:cNvPr id="21" name="Descriptor"/>
          <p:cNvSpPr/>
          <p:nvPr/>
        </p:nvSpPr>
        <p:spPr>
          <a:xfrm>
            <a:off x="8162925" y="50387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89%</a:t>
            </a:r>
            <a:endParaRPr lang="en-US" sz="1275" dirty="0"/>
          </a:p>
        </p:txBody>
      </p:sp>
      <p:sp>
        <p:nvSpPr>
          <p:cNvPr id="22" name="Descriptor"/>
          <p:cNvSpPr/>
          <p:nvPr/>
        </p:nvSpPr>
        <p:spPr>
          <a:xfrm>
            <a:off x="8162925" y="55340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6%</a:t>
            </a:r>
            <a:endParaRPr lang="en-US" sz="1275" dirty="0"/>
          </a:p>
        </p:txBody>
      </p:sp>
      <p:sp>
        <p:nvSpPr>
          <p:cNvPr id="23" name="Text 1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Дистрибуция прессы</a:t>
            </a:r>
            <a:endParaRPr lang="en-US" sz="6000" dirty="0"/>
          </a:p>
        </p:txBody>
      </p:sp>
      <p:sp>
        <p:nvSpPr>
          <p:cNvPr id="24" name="Descriptor"/>
          <p:cNvSpPr/>
          <p:nvPr/>
        </p:nvSpPr>
        <p:spPr>
          <a:xfrm>
            <a:off x="11430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газеты)</a:t>
            </a:r>
            <a:endParaRPr lang="en-US" sz="2250" dirty="0"/>
          </a:p>
        </p:txBody>
      </p:sp>
      <p:sp>
        <p:nvSpPr>
          <p:cNvPr id="25" name="Descriptor"/>
          <p:cNvSpPr/>
          <p:nvPr/>
        </p:nvSpPr>
        <p:spPr>
          <a:xfrm>
            <a:off x="97155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журнала)</a:t>
            </a:r>
            <a:endParaRPr lang="en-US" sz="2250" dirty="0"/>
          </a:p>
        </p:txBody>
      </p:sp>
      <p:sp>
        <p:nvSpPr>
          <p:cNvPr id="26" name="Descriptor"/>
          <p:cNvSpPr/>
          <p:nvPr/>
        </p:nvSpPr>
        <p:spPr>
          <a:xfrm>
            <a:off x="97155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27" name="Descriptor"/>
          <p:cNvSpPr/>
          <p:nvPr/>
        </p:nvSpPr>
        <p:spPr>
          <a:xfrm>
            <a:off x="97155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28" name="Descriptor"/>
          <p:cNvSpPr/>
          <p:nvPr/>
        </p:nvSpPr>
        <p:spPr>
          <a:xfrm>
            <a:off x="97155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9" name="Descriptor"/>
          <p:cNvSpPr/>
          <p:nvPr/>
        </p:nvSpPr>
        <p:spPr>
          <a:xfrm>
            <a:off x="11430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30" name="Descriptor"/>
          <p:cNvSpPr/>
          <p:nvPr/>
        </p:nvSpPr>
        <p:spPr>
          <a:xfrm>
            <a:off x="11430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31" name="Descriptor"/>
          <p:cNvSpPr/>
          <p:nvPr/>
        </p:nvSpPr>
        <p:spPr>
          <a:xfrm>
            <a:off x="11430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32" name="Descriptor"/>
          <p:cNvSpPr/>
          <p:nvPr/>
        </p:nvSpPr>
        <p:spPr>
          <a:xfrm>
            <a:off x="16735425" y="8010525"/>
            <a:ext cx="333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78%</a:t>
            </a:r>
            <a:endParaRPr lang="en-US" sz="1275" dirty="0"/>
          </a:p>
        </p:txBody>
      </p:sp>
      <p:sp>
        <p:nvSpPr>
          <p:cNvPr id="33" name="Descriptor"/>
          <p:cNvSpPr/>
          <p:nvPr/>
        </p:nvSpPr>
        <p:spPr>
          <a:xfrm>
            <a:off x="8162925" y="8020050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7%</a:t>
            </a:r>
            <a:endParaRPr lang="en-US" sz="1275" dirty="0"/>
          </a:p>
        </p:txBody>
      </p:sp>
      <p:sp>
        <p:nvSpPr>
          <p:cNvPr id="34" name="Descriptor"/>
          <p:cNvSpPr/>
          <p:nvPr/>
        </p:nvSpPr>
        <p:spPr>
          <a:xfrm>
            <a:off x="16735425" y="85058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  <p:sp>
        <p:nvSpPr>
          <p:cNvPr id="35" name="Descriptor"/>
          <p:cNvSpPr/>
          <p:nvPr/>
        </p:nvSpPr>
        <p:spPr>
          <a:xfrm>
            <a:off x="8162925" y="85058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84%</a:t>
            </a:r>
            <a:endParaRPr lang="en-US" sz="1275" dirty="0"/>
          </a:p>
        </p:txBody>
      </p:sp>
      <p:sp>
        <p:nvSpPr>
          <p:cNvPr id="36" name="Descriptor"/>
          <p:cNvSpPr/>
          <p:nvPr/>
        </p:nvSpPr>
        <p:spPr>
          <a:xfrm>
            <a:off x="167354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7" name="Descriptor"/>
          <p:cNvSpPr/>
          <p:nvPr/>
        </p:nvSpPr>
        <p:spPr>
          <a:xfrm>
            <a:off x="81629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8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39" name="Descriptor"/>
          <p:cNvSpPr/>
          <p:nvPr/>
        </p:nvSpPr>
        <p:spPr>
          <a:xfrm>
            <a:off x="16735425" y="4543425"/>
            <a:ext cx="34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47%</a:t>
            </a:r>
            <a:endParaRPr lang="en-US" sz="1275" dirty="0"/>
          </a:p>
        </p:txBody>
      </p:sp>
      <p:sp>
        <p:nvSpPr>
          <p:cNvPr id="40" name="Descriptor"/>
          <p:cNvSpPr/>
          <p:nvPr/>
        </p:nvSpPr>
        <p:spPr>
          <a:xfrm>
            <a:off x="16735425" y="5048250"/>
            <a:ext cx="371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40%</a:t>
            </a:r>
            <a:endParaRPr lang="en-US" sz="1275" dirty="0"/>
          </a:p>
        </p:txBody>
      </p:sp>
      <p:sp>
        <p:nvSpPr>
          <p:cNvPr id="41" name="Descriptor"/>
          <p:cNvSpPr/>
          <p:nvPr/>
        </p:nvSpPr>
        <p:spPr>
          <a:xfrm>
            <a:off x="16735425" y="55340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65246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23925" y="7510462"/>
            <a:ext cx="601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«Промышленность и госсектор»</a:t>
            </a:r>
            <a:endParaRPr lang="en-US" sz="2336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-       800                         52  7"/>
          <p:cNvSpPr/>
          <p:nvPr/>
        </p:nvSpPr>
        <p:spPr>
          <a:xfrm>
            <a:off x="1181100" y="3743325"/>
            <a:ext cx="7277100" cy="3667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Собственная площадка РБК для форумов, конференций, бизнес-завтраков и других мероприятий.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Пространство рассчитано на 800 гостей, с тремя залами, зоной регистрации и местом для выставок.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есть все для проведения мероприятий: от видеоэкранов и проекторов до телесуфлеров и радиомикрофонов.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Адрес: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Космодамианская наб, 52, стр. 7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Центр событий РБК</a:t>
            </a:r>
            <a:endParaRPr lang="en-US" sz="6000" dirty="0"/>
          </a:p>
        </p:txBody>
      </p:sp>
      <p:sp>
        <p:nvSpPr>
          <p:cNvPr id="9" name="Text 2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информация о площадке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0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1695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5" name="2025"/>
          <p:cNvSpPr/>
          <p:nvPr/>
        </p:nvSpPr>
        <p:spPr>
          <a:xfrm>
            <a:off x="666750" y="1971675"/>
            <a:ext cx="169735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Ключевые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95325" y="3086100"/>
            <a:ext cx="142684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Каждый год РБК проводит отраслевые мероприятия в Центре событий.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Актуальное расписание смотрите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 ссылке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
</a:t>
            </a:r>
            <a:endParaRPr lang="en-US" sz="2100" dirty="0"/>
          </a:p>
        </p:txBody>
      </p:sp>
      <p:sp>
        <p:nvSpPr>
          <p:cNvPr id="7" name="default_name"/>
          <p:cNvSpPr/>
          <p:nvPr/>
        </p:nvSpPr>
        <p:spPr>
          <a:xfrm>
            <a:off x="1028700" y="4943475"/>
            <a:ext cx="11144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8" name="Capital Markets"/>
          <p:cNvSpPr/>
          <p:nvPr/>
        </p:nvSpPr>
        <p:spPr>
          <a:xfrm>
            <a:off x="1028700" y="5781675"/>
            <a:ext cx="2800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Capital Markets</a:t>
            </a:r>
            <a:endParaRPr lang="en-US" sz="3000" dirty="0"/>
          </a:p>
        </p:txBody>
      </p:sp>
      <p:sp>
        <p:nvSpPr>
          <p:cNvPr id="9" name="default_name"/>
          <p:cNvSpPr/>
          <p:nvPr/>
        </p:nvSpPr>
        <p:spPr>
          <a:xfrm>
            <a:off x="5314950" y="4943475"/>
            <a:ext cx="9810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10" name="Tech"/>
          <p:cNvSpPr/>
          <p:nvPr/>
        </p:nvSpPr>
        <p:spPr>
          <a:xfrm>
            <a:off x="5314950" y="5781675"/>
            <a:ext cx="1666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Tech</a:t>
            </a:r>
            <a:endParaRPr lang="en-US" sz="3000" dirty="0"/>
          </a:p>
        </p:txBody>
      </p:sp>
      <p:sp>
        <p:nvSpPr>
          <p:cNvPr id="11" name="default_name"/>
          <p:cNvSpPr/>
          <p:nvPr/>
        </p:nvSpPr>
        <p:spPr>
          <a:xfrm>
            <a:off x="9601200" y="4943475"/>
            <a:ext cx="8763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12" name="HR- ESG-"/>
          <p:cNvSpPr/>
          <p:nvPr/>
        </p:nvSpPr>
        <p:spPr>
          <a:xfrm>
            <a:off x="9601200" y="5781675"/>
            <a:ext cx="260985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HR-форум
ESG-конгресс</a:t>
            </a:r>
            <a:endParaRPr lang="en-US" sz="3000" dirty="0"/>
          </a:p>
        </p:txBody>
      </p:sp>
      <p:sp>
        <p:nvSpPr>
          <p:cNvPr id="13" name="default_name"/>
          <p:cNvSpPr/>
          <p:nvPr/>
        </p:nvSpPr>
        <p:spPr>
          <a:xfrm>
            <a:off x="13887450" y="4943475"/>
            <a:ext cx="10001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  <p:sp>
        <p:nvSpPr>
          <p:cNvPr id="14" name="Text 9"/>
          <p:cNvSpPr/>
          <p:nvPr/>
        </p:nvSpPr>
        <p:spPr>
          <a:xfrm>
            <a:off x="13887450" y="5781675"/>
            <a:ext cx="3248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Новая экономика</a:t>
            </a:r>
            <a:endParaRPr lang="en-US" sz="3000" dirty="0"/>
          </a:p>
        </p:txBody>
      </p:sp>
      <p:sp>
        <p:nvSpPr>
          <p:cNvPr id="15" name="-"/>
          <p:cNvSpPr/>
          <p:nvPr/>
        </p:nvSpPr>
        <p:spPr>
          <a:xfrm>
            <a:off x="1028700" y="7553325"/>
            <a:ext cx="1809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февраль-март</a:t>
            </a:r>
            <a:endParaRPr lang="en-US" sz="1875" dirty="0"/>
          </a:p>
        </p:txBody>
      </p:sp>
      <p:sp>
        <p:nvSpPr>
          <p:cNvPr id="16" name="-"/>
          <p:cNvSpPr/>
          <p:nvPr/>
        </p:nvSpPr>
        <p:spPr>
          <a:xfrm>
            <a:off x="10287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Крипто-викенд РБК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5314950" y="7553325"/>
            <a:ext cx="609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март</a:t>
            </a:r>
            <a:endParaRPr lang="en-US" sz="1875" dirty="0"/>
          </a:p>
        </p:txBody>
      </p:sp>
      <p:sp>
        <p:nvSpPr>
          <p:cNvPr id="18" name="Text 13"/>
          <p:cNvSpPr/>
          <p:nvPr/>
        </p:nvSpPr>
        <p:spPr>
          <a:xfrm>
            <a:off x="5314950" y="8391525"/>
            <a:ext cx="20764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Спорт</a:t>
            </a:r>
            <a:endParaRPr lang="en-US" sz="3000" dirty="0"/>
          </a:p>
        </p:txBody>
      </p:sp>
      <p:sp>
        <p:nvSpPr>
          <p:cNvPr id="19" name="default_name"/>
          <p:cNvSpPr/>
          <p:nvPr/>
        </p:nvSpPr>
        <p:spPr>
          <a:xfrm>
            <a:off x="9601200" y="7553325"/>
            <a:ext cx="8667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апрель </a:t>
            </a:r>
            <a:endParaRPr lang="en-US" sz="1875" dirty="0"/>
          </a:p>
        </p:txBody>
      </p:sp>
      <p:sp>
        <p:nvSpPr>
          <p:cNvPr id="20" name="Text 15"/>
          <p:cNvSpPr/>
          <p:nvPr/>
        </p:nvSpPr>
        <p:spPr>
          <a:xfrm>
            <a:off x="96012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Банковский форум</a:t>
            </a:r>
            <a:endParaRPr lang="en-US" sz="3000" dirty="0"/>
          </a:p>
        </p:txBody>
      </p:sp>
      <p:sp>
        <p:nvSpPr>
          <p:cNvPr id="2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Публичные мероприятия</a:t>
            </a:r>
            <a:endParaRPr lang="en-US" sz="6000" dirty="0"/>
          </a:p>
        </p:txBody>
      </p:sp>
      <p:sp>
        <p:nvSpPr>
          <p:cNvPr id="8" name="Weekend"/>
          <p:cNvSpPr/>
          <p:nvPr/>
        </p:nvSpPr>
        <p:spPr>
          <a:xfrm>
            <a:off x="1181100" y="3743325"/>
            <a:ext cx="7324725" cy="442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События, которые доступны широкой аудитории.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встречаются любители и профессионалы, чтобы обсудить актуальные темы.</a:t>
            </a:r>
            <a:br/>
            <a:br/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Инвест Weekend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— мероприятие для частных инвесторов, как начинающих, так и опытных. Обсуждаем стратегии, делимся свежими идеями и общаемся с топовыми экспертами и ведущими РБК Инвестиций. 
</a:t>
            </a:r>
            <a:r>
              <a:rPr lang="en-US" sz="1950" b="1" dirty="0">
                <a:solidFill>
                  <a:srgbClr val="303030"/>
                </a:solidFill>
                <a:latin typeface="Graphik RBC LC Bold" pitchFamily="34" charset="0"/>
                <a:ea typeface="Graphik RBC LC Bold" pitchFamily="34" charset="-122"/>
                <a:cs typeface="Graphik RBC LC Bold" pitchFamily="34" charset="-120"/>
              </a:rPr>
              <a:t>Предпринимательский класс —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площадка, где опытные предприниматели делятся реальными кейсами, стратегиями, инсайтами, а участники задают им вопросы, обсуждают проблемы и вызовы в своем бизнесе.  
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Детали 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читайте тут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1950" dirty="0"/>
          </a:p>
        </p:txBody>
      </p:sp>
      <p:sp>
        <p:nvSpPr>
          <p:cNvPr id="9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190875"/>
            <a:ext cx="8820150" cy="59436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 с партнерством РБК</a:t>
            </a:r>
            <a:endParaRPr lang="en-US" sz="6000" dirty="0"/>
          </a:p>
        </p:txBody>
      </p:sp>
      <p:sp>
        <p:nvSpPr>
          <p:cNvPr id="8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1181100" y="3743325"/>
            <a:ext cx="7277100" cy="478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участвует в крупных деловых форумах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стендами, студиями или собственными сессиями, усиливая информационное присутствие событий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на площадке, так и в СМИ.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Где РБК — генеральный информационный партнер?
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возможности интеграции в подобные мероприятия можно прочитать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здесь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2100" dirty="0"/>
          </a:p>
        </p:txBody>
      </p:sp>
      <p:sp>
        <p:nvSpPr>
          <p:cNvPr id="10" name="Text 3"/>
          <p:cNvSpPr/>
          <p:nvPr/>
        </p:nvSpPr>
        <p:spPr>
          <a:xfrm>
            <a:off x="1181100" y="6010275"/>
            <a:ext cx="737235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ПМЭФ
ВЭФ 
«Иннопром»</a:t>
            </a:r>
            <a:endParaRPr lang="en-US" sz="21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- public talk"/>
          <p:cNvSpPr/>
          <p:nvPr/>
        </p:nvSpPr>
        <p:spPr>
          <a:xfrm>
            <a:off x="1181100" y="3743325"/>
            <a:ext cx="7277100" cy="2695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организует под клиента мероприятия любых форматов: бизнес-завтраки, public talk, форумы, интенсивы и другие.
Мы помогаем на каждом этапе — от разработки идеи до ее реализации. Выступаем как организатор или модератор деловой программы. 
</a:t>
            </a:r>
            <a:endParaRPr lang="en-US" sz="2100" dirty="0"/>
          </a:p>
        </p:txBody>
      </p:sp>
      <p:sp>
        <p:nvSpPr>
          <p:cNvPr id="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 TV Index Plus (Россия 0+, население 4+), сен.24
</a:t>
            </a:r>
            <a:endParaRPr lang="en-US" sz="150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Мероприятия под клиента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200150" y="8096250"/>
            <a:ext cx="64389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событиях под клиента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519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7381875"/>
            <a:ext cx="8696325" cy="15811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23925" y="7510462"/>
            <a:ext cx="601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«Промышленность и госсектор»</a:t>
            </a:r>
            <a:endParaRPr lang="en-US" sz="2336" dirty="0"/>
          </a:p>
        </p:txBody>
      </p:sp>
      <p:sp>
        <p:nvSpPr>
          <p:cNvPr id="7" name="- 360"/>
          <p:cNvSpPr/>
          <p:nvPr/>
        </p:nvSpPr>
        <p:spPr>
          <a:xfrm>
            <a:off x="666750" y="8420100"/>
            <a:ext cx="879157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Лайфстайл-проект 360</a:t>
            </a:r>
            <a:endParaRPr lang="en-US" sz="6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Pro                         -"/>
          <p:cNvSpPr/>
          <p:nvPr/>
        </p:nvSpPr>
        <p:spPr>
          <a:xfrm>
            <a:off x="1181100" y="3743325"/>
            <a:ext cx="7277100" cy="410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 в год на протяжении месяца одна из ключевых тем становится магистральной для всего РБК, получает максимальное освещение на всех площадках и сопровождается громким событием в офлайне.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это время мы изучаем тему под разными углами, через призму бизнеса, стиля, трендов. В супербоуле задействованы все тематические площадки РБК (Инвестиции, Стиль, Лайф, Тренды, Недвижимость, Pro и т.д.) и все медиа РБК (телеканал, диджитал, газета, журнал, соцсети).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упаковывается в максимально разные форматы: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статьи, программы на телеканале, рейтинги и исследования, фото- и видеосъемки.</a:t>
            </a:r>
            <a:endParaRPr lang="en-US" sz="1800" dirty="0"/>
          </a:p>
        </p:txBody>
      </p:sp>
      <p:sp>
        <p:nvSpPr>
          <p:cNvPr id="8" name="default_name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Супербоулы</a:t>
            </a:r>
            <a:endParaRPr lang="en-US" sz="6000" dirty="0"/>
          </a:p>
        </p:txBody>
      </p:sp>
      <p:sp>
        <p:nvSpPr>
          <p:cNvPr id="9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0" name="Text 3"/>
          <p:cNvSpPr/>
          <p:nvPr/>
        </p:nvSpPr>
        <p:spPr>
          <a:xfrm>
            <a:off x="1200150" y="8229600"/>
            <a:ext cx="64389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супербоулах</a:t>
            </a:r>
            <a:endParaRPr lang="en-US" sz="2124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3" name="Rectangle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4" name="Frame 21313275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Внутренняя дистрибуция</a:t>
            </a:r>
            <a:endParaRPr lang="en-US" sz="6000" dirty="0"/>
          </a:p>
        </p:txBody>
      </p:sp>
      <p:sp>
        <p:nvSpPr>
          <p:cNvPr id="8" name="-"/>
          <p:cNvSpPr/>
          <p:nvPr/>
        </p:nvSpPr>
        <p:spPr>
          <a:xfrm>
            <a:off x="971550" y="3581400"/>
            <a:ext cx="2076450" cy="1819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Кросс-анонсы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тематических площадках (кнопки, брендирование,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материалов)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3829050" y="3581400"/>
            <a:ext cx="213360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Имиджевые витрины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материалами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проекта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РБК</a:t>
            </a:r>
            <a:endParaRPr lang="en-US" sz="1800" dirty="0"/>
          </a:p>
        </p:txBody>
      </p:sp>
      <p:sp>
        <p:nvSpPr>
          <p:cNvPr id="10" name="Text 3"/>
          <p:cNvSpPr/>
          <p:nvPr/>
        </p:nvSpPr>
        <p:spPr>
          <a:xfrm>
            <a:off x="6686550" y="3581400"/>
            <a:ext cx="16478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Видеоанонсы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
(соцсети)</a:t>
            </a:r>
            <a:endParaRPr lang="en-US" sz="1800" dirty="0"/>
          </a:p>
        </p:txBody>
      </p:sp>
      <p:sp>
        <p:nvSpPr>
          <p:cNvPr id="11" name="Text 4"/>
          <p:cNvSpPr/>
          <p:nvPr/>
        </p:nvSpPr>
        <p:spPr>
          <a:xfrm>
            <a:off x="971550" y="6524625"/>
            <a:ext cx="196215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
и новостных РБК
</a:t>
            </a:r>
            <a:endParaRPr lang="en-US" sz="1800" dirty="0"/>
          </a:p>
        </p:txBody>
      </p:sp>
      <p:sp>
        <p:nvSpPr>
          <p:cNvPr id="12" name="-"/>
          <p:cNvSpPr/>
          <p:nvPr/>
        </p:nvSpPr>
        <p:spPr>
          <a:xfrm>
            <a:off x="3829050" y="6524625"/>
            <a:ext cx="22955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
в журнале, газете, телеграм-каналах
</a:t>
            </a:r>
            <a:endParaRPr lang="en-US" sz="1800" dirty="0"/>
          </a:p>
        </p:txBody>
      </p:sp>
      <p:sp>
        <p:nvSpPr>
          <p:cNvPr id="13" name="Text 6"/>
          <p:cNvSpPr/>
          <p:nvPr/>
        </p:nvSpPr>
        <p:spPr>
          <a:xfrm>
            <a:off x="6686550" y="6524625"/>
            <a:ext cx="164782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Баннеры 
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</a:t>
            </a:r>
            <a:endParaRPr lang="en-US" sz="1800" dirty="0"/>
          </a:p>
        </p:txBody>
      </p:sp>
      <p:sp>
        <p:nvSpPr>
          <p:cNvPr id="14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2667000" cy="2743200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24250" y="3276600"/>
            <a:ext cx="2667000" cy="2743200"/>
          </a:xfrm>
          <a:prstGeom prst="rect">
            <a:avLst/>
          </a:prstGeom>
        </p:spPr>
      </p:pic>
      <p:pic>
        <p:nvPicPr>
          <p:cNvPr id="4" name="Rectangle 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1750" y="3276600"/>
            <a:ext cx="2667000" cy="2743200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219825"/>
            <a:ext cx="2667000" cy="2743200"/>
          </a:xfrm>
          <a:prstGeom prst="rect">
            <a:avLst/>
          </a:prstGeom>
        </p:spPr>
      </p:pic>
      <p:pic>
        <p:nvPicPr>
          <p:cNvPr id="6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24250" y="6219825"/>
            <a:ext cx="2667000" cy="2743200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8" name="Rectangle 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9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0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Внешняя дистрибуция</a:t>
            </a:r>
            <a:endParaRPr lang="en-US" sz="6000" dirty="0"/>
          </a:p>
        </p:txBody>
      </p:sp>
      <p:sp>
        <p:nvSpPr>
          <p:cNvPr id="12" name="indoor outdoor"/>
          <p:cNvSpPr/>
          <p:nvPr/>
        </p:nvSpPr>
        <p:spPr>
          <a:xfrm>
            <a:off x="3829050" y="6543675"/>
            <a:ext cx="22860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Наружная реклама (indoor, outdoor)</a:t>
            </a:r>
            <a:endParaRPr lang="en-US" sz="1800" dirty="0"/>
          </a:p>
        </p:txBody>
      </p:sp>
      <p:sp>
        <p:nvSpPr>
          <p:cNvPr id="13" name="Text 2"/>
          <p:cNvSpPr/>
          <p:nvPr/>
        </p:nvSpPr>
        <p:spPr>
          <a:xfrm>
            <a:off x="1009650" y="3571875"/>
            <a:ext cx="2162175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Коллаборации 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спецпроекты (например,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специальный напиток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кофейне / мерч)</a:t>
            </a:r>
            <a:endParaRPr lang="en-US" sz="1800" dirty="0"/>
          </a:p>
        </p:txBody>
      </p:sp>
      <p:sp>
        <p:nvSpPr>
          <p:cNvPr id="14" name="-"/>
          <p:cNvSpPr/>
          <p:nvPr/>
        </p:nvSpPr>
        <p:spPr>
          <a:xfrm>
            <a:off x="3829050" y="3571875"/>
            <a:ext cx="228600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соцсетях (телеграм-каналы, инфлюенсеры, блогеры, новые медиа)</a:t>
            </a:r>
            <a:endParaRPr lang="en-US" sz="1800" dirty="0"/>
          </a:p>
        </p:txBody>
      </p:sp>
      <p:sp>
        <p:nvSpPr>
          <p:cNvPr id="15" name="Text 4"/>
          <p:cNvSpPr/>
          <p:nvPr/>
        </p:nvSpPr>
        <p:spPr>
          <a:xfrm>
            <a:off x="1009650" y="6543675"/>
            <a:ext cx="25336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классических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endParaRPr lang="en-US" sz="1800" dirty="0"/>
          </a:p>
        </p:txBody>
      </p:sp>
      <p:sp>
        <p:nvSpPr>
          <p:cNvPr id="16" name="Text 5"/>
          <p:cNvSpPr/>
          <p:nvPr/>
        </p:nvSpPr>
        <p:spPr>
          <a:xfrm>
            <a:off x="6686550" y="3571875"/>
            <a:ext cx="20193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Сюжеты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мероприятии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телеканалах</a:t>
            </a:r>
            <a:endParaRPr lang="en-US" sz="1800" dirty="0"/>
          </a:p>
        </p:txBody>
      </p:sp>
      <p:sp>
        <p:nvSpPr>
          <p:cNvPr id="17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Rectangl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5524500" cy="5686425"/>
          </a:xfrm>
          <a:prstGeom prst="rect">
            <a:avLst/>
          </a:prstGeom>
        </p:spPr>
      </p:pic>
      <p:pic>
        <p:nvPicPr>
          <p:cNvPr id="5" name="Rectangl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276600"/>
            <a:ext cx="5524500" cy="5686425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276600"/>
            <a:ext cx="5524500" cy="5686425"/>
          </a:xfrm>
          <a:prstGeom prst="rect">
            <a:avLst/>
          </a:prstGeom>
        </p:spPr>
      </p:pic>
      <p:pic>
        <p:nvPicPr>
          <p:cNvPr id="7" name="1-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05825" y="3752850"/>
            <a:ext cx="1276350" cy="1276350"/>
          </a:xfrm>
          <a:prstGeom prst="rect">
            <a:avLst/>
          </a:prstGeom>
        </p:spPr>
      </p:pic>
      <p:pic>
        <p:nvPicPr>
          <p:cNvPr id="8" name="fashion-november 1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3049250" y="3467100"/>
            <a:ext cx="3609975" cy="1838325"/>
          </a:xfrm>
          <a:prstGeom prst="rect">
            <a:avLst/>
          </a:prstGeom>
        </p:spPr>
      </p:pic>
      <p:pic>
        <p:nvPicPr>
          <p:cNvPr id="9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371725" y="3743325"/>
            <a:ext cx="2114551" cy="1285875"/>
          </a:xfrm>
          <a:prstGeom prst="rect">
            <a:avLst/>
          </a:prstGeom>
        </p:spPr>
      </p:pic>
      <p:pic>
        <p:nvPicPr>
          <p:cNvPr id="10" name="Mask group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3249275" y="3568675"/>
            <a:ext cx="3209925" cy="1638300"/>
          </a:xfrm>
          <a:prstGeom prst="rect">
            <a:avLst/>
          </a:prstGeom>
        </p:spPr>
      </p:pic>
      <p:sp>
        <p:nvSpPr>
          <p:cNvPr id="11" name="2025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Расписание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супербоулов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12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3" name="-         100   1000"/>
          <p:cNvSpPr/>
          <p:nvPr/>
        </p:nvSpPr>
        <p:spPr>
          <a:xfrm>
            <a:off x="1019175" y="5457825"/>
            <a:ext cx="5114925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российского виноделия и винной культуры 
на всех своих площадках, каждая из них раскрывает ее через собственную экспертизу. 
Кульминация — офлайн-мероприятия,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том числе масштабный винный салон,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более 100 виноделов представят 1000 вин, которые вошли в первый совместный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«Гид по российским винам» Артура Саркисяна и РБК.
</a:t>
            </a:r>
            <a:endParaRPr lang="en-US" sz="1725" dirty="0"/>
          </a:p>
        </p:txBody>
      </p:sp>
      <p:sp>
        <p:nvSpPr>
          <p:cNvPr id="14" name="A-list"/>
          <p:cNvSpPr/>
          <p:nvPr/>
        </p:nvSpPr>
        <p:spPr>
          <a:xfrm>
            <a:off x="6772275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Библиотека людей и идей, которые меняют мир и делают его лучше. Проект включает в себя кейсы визионеров, статьи на тему визионерства, эфиры 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и большое ежегодное событие, где мы собираем светский A-list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вместе с гостями чествуем визионеров.
</a:t>
            </a:r>
            <a:endParaRPr lang="en-US" sz="1875" dirty="0"/>
          </a:p>
        </p:txBody>
      </p:sp>
      <p:sp>
        <p:nvSpPr>
          <p:cNvPr id="15" name="Fashion Review    - -"/>
          <p:cNvSpPr/>
          <p:nvPr/>
        </p:nvSpPr>
        <p:spPr>
          <a:xfrm>
            <a:off x="12439650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российскую индустрию моды на всех своих площадках, каждая из них раскрывает ее через собственную экспертизу.
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Кульминация — масштабное мероприятие с презентацией исследования индустрии (Fashion Review) и рейтинга брендов, бизнес-сессиями, инвест-питчингом 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вечерним коктейлем.
</a:t>
            </a:r>
            <a:endParaRPr lang="en-US" sz="1875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6750" y="4895850"/>
            <a:ext cx="9829800" cy="14573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Давайте сотрудничать!
Заполните </a:t>
            </a:r>
            <a:r>
              <a:rPr lang="en-US" sz="6000" u="sng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66750" y="7658100"/>
            <a:ext cx="84010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РБК, использование без письменного согласия правообладателя как полностью, так и частично будет считаться нарушением авторского права.</a:t>
            </a:r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2968</Words>
  <Application>Microsoft Macintosh PowerPoint</Application>
  <PresentationFormat>Произвольный</PresentationFormat>
  <Paragraphs>396</Paragraphs>
  <Slides>51</Slides>
  <Notes>51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60" baseType="lpstr">
      <vt:lpstr>Arial</vt:lpstr>
      <vt:lpstr>Calibri</vt:lpstr>
      <vt:lpstr>Graphik RBC LC Bold</vt:lpstr>
      <vt:lpstr>Graphik RBC LC Light Italic</vt:lpstr>
      <vt:lpstr>Graphik RBC LC Medium</vt:lpstr>
      <vt:lpstr>Graphik RBC LC Regular</vt:lpstr>
      <vt:lpstr>Graphik RBC LC Regular Italic</vt:lpstr>
      <vt:lpstr>Graphik RBC LC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7</cp:revision>
  <dcterms:created xsi:type="dcterms:W3CDTF">2026-04-23T11:13:03Z</dcterms:created>
  <dcterms:modified xsi:type="dcterms:W3CDTF">2026-07-03T11:31:25Z</dcterms:modified>
</cp:coreProperties>
</file>