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6" r:id="rId2"/>
    <p:sldId id="310" r:id="rId3"/>
    <p:sldId id="311" r:id="rId4"/>
    <p:sldId id="259" r:id="rId5"/>
    <p:sldId id="260" r:id="rId6"/>
    <p:sldId id="261" r:id="rId7"/>
    <p:sldId id="262" r:id="rId8"/>
    <p:sldId id="263" r:id="rId9"/>
    <p:sldId id="31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313" r:id="rId19"/>
    <p:sldId id="274" r:id="rId20"/>
    <p:sldId id="316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315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7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211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1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11" Type="http://schemas.openxmlformats.org/officeDocument/2006/relationships/image" Target="../media/image4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2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4.sv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4.sv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Relationship Id="rId9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2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5" Type="http://schemas.openxmlformats.org/officeDocument/2006/relationships/image" Target="../media/image44.svg"/><Relationship Id="rId4" Type="http://schemas.openxmlformats.org/officeDocument/2006/relationships/image" Target="../media/image4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5" Type="http://schemas.openxmlformats.org/officeDocument/2006/relationships/image" Target="../media/image47.svg"/><Relationship Id="rId4" Type="http://schemas.openxmlformats.org/officeDocument/2006/relationships/image" Target="../media/image39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8.sv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hyperlink" Target="https://www.rbc.ru/quote" TargetMode="External"/><Relationship Id="rId5" Type="http://schemas.openxmlformats.org/officeDocument/2006/relationships/image" Target="../media/image50.svg"/><Relationship Id="rId10" Type="http://schemas.openxmlformats.org/officeDocument/2006/relationships/image" Target="../media/image54.svg"/><Relationship Id="rId4" Type="http://schemas.openxmlformats.org/officeDocument/2006/relationships/image" Target="../media/image49.svg"/><Relationship Id="rId9" Type="http://schemas.openxmlformats.org/officeDocument/2006/relationships/image" Target="../media/image5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55.sv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hyperlink" Target="https://www.rbc.ru/quote" TargetMode="External"/><Relationship Id="rId5" Type="http://schemas.openxmlformats.org/officeDocument/2006/relationships/image" Target="../media/image57.svg"/><Relationship Id="rId10" Type="http://schemas.openxmlformats.org/officeDocument/2006/relationships/image" Target="../media/image54.svg"/><Relationship Id="rId4" Type="http://schemas.openxmlformats.org/officeDocument/2006/relationships/image" Target="../media/image56.svg"/><Relationship Id="rId9" Type="http://schemas.openxmlformats.org/officeDocument/2006/relationships/image" Target="../media/image5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59.sv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11" Type="http://schemas.openxmlformats.org/officeDocument/2006/relationships/hyperlink" Target="https://www.rbc.ru/industries" TargetMode="External"/><Relationship Id="rId5" Type="http://schemas.openxmlformats.org/officeDocument/2006/relationships/image" Target="../media/image61.svg"/><Relationship Id="rId10" Type="http://schemas.openxmlformats.org/officeDocument/2006/relationships/image" Target="../media/image63.svg"/><Relationship Id="rId4" Type="http://schemas.openxmlformats.org/officeDocument/2006/relationships/image" Target="../media/image60.svg"/><Relationship Id="rId9" Type="http://schemas.openxmlformats.org/officeDocument/2006/relationships/image" Target="../media/image5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64.sv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hyperlink" Target="https://www.rbc.ru/life" TargetMode="External"/><Relationship Id="rId5" Type="http://schemas.openxmlformats.org/officeDocument/2006/relationships/image" Target="../media/image66.svg"/><Relationship Id="rId10" Type="http://schemas.openxmlformats.org/officeDocument/2006/relationships/image" Target="../media/image63.svg"/><Relationship Id="rId4" Type="http://schemas.openxmlformats.org/officeDocument/2006/relationships/image" Target="../media/image65.svg"/><Relationship Id="rId9" Type="http://schemas.openxmlformats.org/officeDocument/2006/relationships/image" Target="../media/image5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68.sv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hyperlink" Target="https://style.rbc.ru/" TargetMode="External"/><Relationship Id="rId5" Type="http://schemas.openxmlformats.org/officeDocument/2006/relationships/image" Target="../media/image70.svg"/><Relationship Id="rId10" Type="http://schemas.openxmlformats.org/officeDocument/2006/relationships/image" Target="../media/image63.svg"/><Relationship Id="rId4" Type="http://schemas.openxmlformats.org/officeDocument/2006/relationships/image" Target="../media/image69.svg"/><Relationship Id="rId9" Type="http://schemas.openxmlformats.org/officeDocument/2006/relationships/image" Target="../media/image5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2.svg"/><Relationship Id="rId7" Type="http://schemas.openxmlformats.org/officeDocument/2006/relationships/image" Target="../media/image6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svg"/><Relationship Id="rId11" Type="http://schemas.openxmlformats.org/officeDocument/2006/relationships/hyperlink" Target="https://trends.rbc.ru/trends/" TargetMode="External"/><Relationship Id="rId5" Type="http://schemas.openxmlformats.org/officeDocument/2006/relationships/image" Target="../media/image74.svg"/><Relationship Id="rId10" Type="http://schemas.openxmlformats.org/officeDocument/2006/relationships/image" Target="../media/image52.svg"/><Relationship Id="rId4" Type="http://schemas.openxmlformats.org/officeDocument/2006/relationships/image" Target="../media/image73.svg"/><Relationship Id="rId9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svg"/><Relationship Id="rId5" Type="http://schemas.openxmlformats.org/officeDocument/2006/relationships/image" Target="../media/image39.svg"/><Relationship Id="rId4" Type="http://schemas.openxmlformats.org/officeDocument/2006/relationships/image" Target="../media/image41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76.sv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78.svg"/><Relationship Id="rId4" Type="http://schemas.openxmlformats.org/officeDocument/2006/relationships/image" Target="../media/image77.svg"/><Relationship Id="rId9" Type="http://schemas.openxmlformats.org/officeDocument/2006/relationships/hyperlink" Target="https://t.me/rbc_new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0.svg"/><Relationship Id="rId4" Type="http://schemas.openxmlformats.org/officeDocument/2006/relationships/image" Target="../media/image35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svg"/><Relationship Id="rId3" Type="http://schemas.openxmlformats.org/officeDocument/2006/relationships/image" Target="../media/image83.png"/><Relationship Id="rId7" Type="http://schemas.openxmlformats.org/officeDocument/2006/relationships/image" Target="../media/image87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80.svg"/><Relationship Id="rId4" Type="http://schemas.openxmlformats.org/officeDocument/2006/relationships/image" Target="../media/image84.svg"/><Relationship Id="rId9" Type="http://schemas.openxmlformats.org/officeDocument/2006/relationships/image" Target="../media/image8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5" Type="http://schemas.openxmlformats.org/officeDocument/2006/relationships/image" Target="../media/image47.svg"/><Relationship Id="rId4" Type="http://schemas.openxmlformats.org/officeDocument/2006/relationships/image" Target="../media/image3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svg"/><Relationship Id="rId3" Type="http://schemas.openxmlformats.org/officeDocument/2006/relationships/image" Target="../media/image90.png"/><Relationship Id="rId7" Type="http://schemas.openxmlformats.org/officeDocument/2006/relationships/image" Target="../media/image92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91.svg"/><Relationship Id="rId4" Type="http://schemas.openxmlformats.org/officeDocument/2006/relationships/image" Target="../media/image35.svg"/><Relationship Id="rId9" Type="http://schemas.openxmlformats.org/officeDocument/2006/relationships/hyperlink" Target="https://specialists.ru/?t=finansy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mtsbank-marketplace.rbc.ru/" TargetMode="External"/><Relationship Id="rId3" Type="http://schemas.openxmlformats.org/officeDocument/2006/relationships/image" Target="../media/image94.png"/><Relationship Id="rId7" Type="http://schemas.openxmlformats.org/officeDocument/2006/relationships/hyperlink" Target="https://tochkamp.rbc.ru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35.svg"/><Relationship Id="rId4" Type="http://schemas.openxmlformats.org/officeDocument/2006/relationships/image" Target="../media/image9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wealth-academy-psb.rbc.ru" TargetMode="External"/><Relationship Id="rId3" Type="http://schemas.openxmlformats.org/officeDocument/2006/relationships/image" Target="../media/image97.png"/><Relationship Id="rId7" Type="http://schemas.openxmlformats.org/officeDocument/2006/relationships/hyperlink" Target="https://ingosdrive.autonews.ru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35.svg"/><Relationship Id="rId4" Type="http://schemas.openxmlformats.org/officeDocument/2006/relationships/image" Target="../media/image9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firsttalk.rbc.ru/" TargetMode="External"/><Relationship Id="rId3" Type="http://schemas.openxmlformats.org/officeDocument/2006/relationships/image" Target="../media/image99.png"/><Relationship Id="rId7" Type="http://schemas.openxmlformats.org/officeDocument/2006/relationships/hyperlink" Target="https://www.youtube.com/watch?v=ACGTnz8A6g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svg"/><Relationship Id="rId5" Type="http://schemas.openxmlformats.org/officeDocument/2006/relationships/image" Target="../media/image101.svg"/><Relationship Id="rId4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5" Type="http://schemas.openxmlformats.org/officeDocument/2006/relationships/image" Target="../media/image47.svg"/><Relationship Id="rId4" Type="http://schemas.openxmlformats.org/officeDocument/2006/relationships/image" Target="../media/image102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04.svg"/><Relationship Id="rId4" Type="http://schemas.openxmlformats.org/officeDocument/2006/relationships/image" Target="../media/image10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svg"/><Relationship Id="rId7" Type="http://schemas.openxmlformats.org/officeDocument/2006/relationships/hyperlink" Target="https://pik.rbc.ru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101.svg"/><Relationship Id="rId4" Type="http://schemas.openxmlformats.org/officeDocument/2006/relationships/image" Target="../media/image10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7" Type="http://schemas.openxmlformats.org/officeDocument/2006/relationships/hyperlink" Target="https://intouch.rbc.ru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svg"/><Relationship Id="rId5" Type="http://schemas.openxmlformats.org/officeDocument/2006/relationships/image" Target="../media/image101.svg"/><Relationship Id="rId4" Type="http://schemas.openxmlformats.org/officeDocument/2006/relationships/image" Target="../media/image10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102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svg"/><Relationship Id="rId3" Type="http://schemas.openxmlformats.org/officeDocument/2006/relationships/image" Target="../media/image110.svg"/><Relationship Id="rId7" Type="http://schemas.openxmlformats.org/officeDocument/2006/relationships/image" Target="../media/image114.png"/><Relationship Id="rId12" Type="http://schemas.openxmlformats.org/officeDocument/2006/relationships/image" Target="../media/image101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svg"/><Relationship Id="rId11" Type="http://schemas.openxmlformats.org/officeDocument/2006/relationships/image" Target="../media/image118.jpeg"/><Relationship Id="rId5" Type="http://schemas.openxmlformats.org/officeDocument/2006/relationships/image" Target="../media/image112.svg"/><Relationship Id="rId10" Type="http://schemas.openxmlformats.org/officeDocument/2006/relationships/image" Target="../media/image117.jpeg"/><Relationship Id="rId4" Type="http://schemas.openxmlformats.org/officeDocument/2006/relationships/image" Target="../media/image111.svg"/><Relationship Id="rId9" Type="http://schemas.openxmlformats.org/officeDocument/2006/relationships/image" Target="../media/image116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svg"/><Relationship Id="rId3" Type="http://schemas.openxmlformats.org/officeDocument/2006/relationships/image" Target="../media/image119.sv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jpe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svg"/><Relationship Id="rId7" Type="http://schemas.openxmlformats.org/officeDocument/2006/relationships/image" Target="../media/image116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21.png"/><Relationship Id="rId4" Type="http://schemas.openxmlformats.org/officeDocument/2006/relationships/image" Target="../media/image1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svg"/><Relationship Id="rId7" Type="http://schemas.openxmlformats.org/officeDocument/2006/relationships/image" Target="../media/image116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21.png"/><Relationship Id="rId4" Type="http://schemas.openxmlformats.org/officeDocument/2006/relationships/image" Target="../media/image1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102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svg"/><Relationship Id="rId3" Type="http://schemas.openxmlformats.org/officeDocument/2006/relationships/image" Target="../media/image126.svg"/><Relationship Id="rId7" Type="http://schemas.openxmlformats.org/officeDocument/2006/relationships/image" Target="../media/image128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127.svg"/><Relationship Id="rId4" Type="http://schemas.openxmlformats.org/officeDocument/2006/relationships/image" Target="../media/image101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10" Type="http://schemas.openxmlformats.org/officeDocument/2006/relationships/image" Target="../media/image126.svg"/><Relationship Id="rId4" Type="http://schemas.openxmlformats.org/officeDocument/2006/relationships/image" Target="../media/image131.png"/><Relationship Id="rId9" Type="http://schemas.openxmlformats.org/officeDocument/2006/relationships/image" Target="../media/image101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cloud.rbc.ru/s/gRjXwrRaTq2ZGFy" TargetMode="External"/><Relationship Id="rId3" Type="http://schemas.openxmlformats.org/officeDocument/2006/relationships/image" Target="../media/image101.svg"/><Relationship Id="rId7" Type="http://schemas.openxmlformats.org/officeDocument/2006/relationships/image" Target="../media/image129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90.png"/><Relationship Id="rId4" Type="http://schemas.openxmlformats.org/officeDocument/2006/relationships/image" Target="../media/image126.svg"/><Relationship Id="rId9" Type="http://schemas.openxmlformats.org/officeDocument/2006/relationships/hyperlink" Target="https://docs.google.com/spreadsheets/d/1VW5mzlqjzQIoJHmpzjazPi6lYLnFQWk9EI-NYdc5fX4/edit?gid=0#gid=0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6.png"/><Relationship Id="rId4" Type="http://schemas.openxmlformats.org/officeDocument/2006/relationships/image" Target="../media/image126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svg"/><Relationship Id="rId7" Type="http://schemas.openxmlformats.org/officeDocument/2006/relationships/image" Target="../media/image138.sv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137.png"/><Relationship Id="rId4" Type="http://schemas.openxmlformats.org/officeDocument/2006/relationships/image" Target="../media/image126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126.sv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svg"/><Relationship Id="rId3" Type="http://schemas.openxmlformats.org/officeDocument/2006/relationships/image" Target="../media/image140.svg"/><Relationship Id="rId7" Type="http://schemas.openxmlformats.org/officeDocument/2006/relationships/image" Target="../media/image144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svg"/><Relationship Id="rId11" Type="http://schemas.openxmlformats.org/officeDocument/2006/relationships/image" Target="../media/image126.svg"/><Relationship Id="rId5" Type="http://schemas.openxmlformats.org/officeDocument/2006/relationships/image" Target="../media/image142.svg"/><Relationship Id="rId10" Type="http://schemas.openxmlformats.org/officeDocument/2006/relationships/image" Target="../media/image101.svg"/><Relationship Id="rId4" Type="http://schemas.openxmlformats.org/officeDocument/2006/relationships/image" Target="../media/image141.svg"/><Relationship Id="rId9" Type="http://schemas.openxmlformats.org/officeDocument/2006/relationships/image" Target="../media/image146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102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svg"/><Relationship Id="rId7" Type="http://schemas.openxmlformats.org/officeDocument/2006/relationships/image" Target="../media/image101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9.svg"/><Relationship Id="rId5" Type="http://schemas.openxmlformats.org/officeDocument/2006/relationships/image" Target="../media/image121.png"/><Relationship Id="rId4" Type="http://schemas.openxmlformats.org/officeDocument/2006/relationships/image" Target="../media/image14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svg"/><Relationship Id="rId3" Type="http://schemas.openxmlformats.org/officeDocument/2006/relationships/image" Target="../media/image150.svg"/><Relationship Id="rId7" Type="http://schemas.openxmlformats.org/officeDocument/2006/relationships/image" Target="../media/image154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svg"/><Relationship Id="rId11" Type="http://schemas.openxmlformats.org/officeDocument/2006/relationships/image" Target="../media/image149.svg"/><Relationship Id="rId5" Type="http://schemas.openxmlformats.org/officeDocument/2006/relationships/image" Target="../media/image152.svg"/><Relationship Id="rId10" Type="http://schemas.openxmlformats.org/officeDocument/2006/relationships/image" Target="../media/image101.svg"/><Relationship Id="rId4" Type="http://schemas.openxmlformats.org/officeDocument/2006/relationships/image" Target="../media/image151.svg"/><Relationship Id="rId9" Type="http://schemas.openxmlformats.org/officeDocument/2006/relationships/image" Target="../media/image156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svg"/><Relationship Id="rId7" Type="http://schemas.openxmlformats.org/officeDocument/2006/relationships/image" Target="../media/image149.sv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21.png"/><Relationship Id="rId4" Type="http://schemas.openxmlformats.org/officeDocument/2006/relationships/image" Target="../media/image1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svg"/><Relationship Id="rId7" Type="http://schemas.openxmlformats.org/officeDocument/2006/relationships/image" Target="../media/image149.sv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21.png"/><Relationship Id="rId4" Type="http://schemas.openxmlformats.org/officeDocument/2006/relationships/image" Target="../media/image16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svg"/><Relationship Id="rId7" Type="http://schemas.openxmlformats.org/officeDocument/2006/relationships/image" Target="../media/image149.sv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svg"/><Relationship Id="rId5" Type="http://schemas.openxmlformats.org/officeDocument/2006/relationships/image" Target="../media/image121.png"/><Relationship Id="rId4" Type="http://schemas.openxmlformats.org/officeDocument/2006/relationships/image" Target="../media/image16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5.svg"/><Relationship Id="rId5" Type="http://schemas.openxmlformats.org/officeDocument/2006/relationships/image" Target="../media/image164.png"/><Relationship Id="rId4" Type="http://schemas.openxmlformats.org/officeDocument/2006/relationships/image" Target="../media/image163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svg"/><Relationship Id="rId7" Type="http://schemas.openxmlformats.org/officeDocument/2006/relationships/image" Target="../media/image169.sv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168.png"/><Relationship Id="rId4" Type="http://schemas.openxmlformats.org/officeDocument/2006/relationships/image" Target="../media/image167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5.svg"/><Relationship Id="rId3" Type="http://schemas.openxmlformats.org/officeDocument/2006/relationships/image" Target="../media/image170.svg"/><Relationship Id="rId7" Type="http://schemas.openxmlformats.org/officeDocument/2006/relationships/image" Target="../media/image174.svg"/><Relationship Id="rId12" Type="http://schemas.openxmlformats.org/officeDocument/2006/relationships/image" Target="../media/image167.sv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svg"/><Relationship Id="rId11" Type="http://schemas.openxmlformats.org/officeDocument/2006/relationships/image" Target="../media/image169.svg"/><Relationship Id="rId5" Type="http://schemas.openxmlformats.org/officeDocument/2006/relationships/image" Target="../media/image172.svg"/><Relationship Id="rId10" Type="http://schemas.openxmlformats.org/officeDocument/2006/relationships/image" Target="../media/image121.png"/><Relationship Id="rId4" Type="http://schemas.openxmlformats.org/officeDocument/2006/relationships/image" Target="../media/image171.svg"/><Relationship Id="rId9" Type="http://schemas.openxmlformats.org/officeDocument/2006/relationships/image" Target="../media/image17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77.svg"/><Relationship Id="rId7" Type="http://schemas.openxmlformats.org/officeDocument/2006/relationships/image" Target="../media/image181.sv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svg"/><Relationship Id="rId11" Type="http://schemas.openxmlformats.org/officeDocument/2006/relationships/image" Target="../media/image167.svg"/><Relationship Id="rId5" Type="http://schemas.openxmlformats.org/officeDocument/2006/relationships/image" Target="../media/image179.svg"/><Relationship Id="rId10" Type="http://schemas.openxmlformats.org/officeDocument/2006/relationships/image" Target="../media/image169.svg"/><Relationship Id="rId4" Type="http://schemas.openxmlformats.org/officeDocument/2006/relationships/image" Target="../media/image178.svg"/><Relationship Id="rId9" Type="http://schemas.openxmlformats.org/officeDocument/2006/relationships/image" Target="../media/image12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svg"/><Relationship Id="rId3" Type="http://schemas.openxmlformats.org/officeDocument/2006/relationships/image" Target="../media/image169.svg"/><Relationship Id="rId7" Type="http://schemas.openxmlformats.org/officeDocument/2006/relationships/image" Target="../media/image185.sv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svg"/><Relationship Id="rId5" Type="http://schemas.openxmlformats.org/officeDocument/2006/relationships/image" Target="../media/image183.svg"/><Relationship Id="rId10" Type="http://schemas.openxmlformats.org/officeDocument/2006/relationships/image" Target="../media/image188.png"/><Relationship Id="rId4" Type="http://schemas.openxmlformats.org/officeDocument/2006/relationships/image" Target="../media/image167.svg"/><Relationship Id="rId9" Type="http://schemas.openxmlformats.org/officeDocument/2006/relationships/image" Target="../media/image187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5.svg"/><Relationship Id="rId4" Type="http://schemas.openxmlformats.org/officeDocument/2006/relationships/image" Target="../media/image16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600075" y="8172450"/>
            <a:ext cx="15611475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Медиакит </a:t>
            </a:r>
            <a:endParaRPr lang="en-US" sz="9000" dirty="0"/>
          </a:p>
        </p:txBody>
      </p:sp>
      <p:sp>
        <p:nvSpPr>
          <p:cNvPr id="6" name="Text 1"/>
          <p:cNvSpPr/>
          <p:nvPr/>
        </p:nvSpPr>
        <p:spPr>
          <a:xfrm>
            <a:off x="666750" y="9153525"/>
            <a:ext cx="15544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37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сегмента «Финансы» </a:t>
            </a:r>
            <a:endParaRPr lang="en-US" sz="3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pic>
        <p:nvPicPr>
          <p:cNvPr id="4" name="Rectangle 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5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62700" y="5238750"/>
            <a:ext cx="5524500" cy="3724275"/>
          </a:xfrm>
          <a:prstGeom prst="rect">
            <a:avLst/>
          </a:prstGeom>
        </p:spPr>
      </p:pic>
      <p:pic>
        <p:nvPicPr>
          <p:cNvPr id="6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5238750"/>
            <a:ext cx="5524500" cy="3724275"/>
          </a:xfrm>
          <a:prstGeom prst="rect">
            <a:avLst/>
          </a:prstGeom>
        </p:spPr>
      </p:pic>
      <p:pic>
        <p:nvPicPr>
          <p:cNvPr id="7" name="Group 229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39450" y="7915275"/>
            <a:ext cx="714375" cy="714375"/>
          </a:xfrm>
          <a:prstGeom prst="rect">
            <a:avLst/>
          </a:prstGeom>
        </p:spPr>
      </p:pic>
      <p:pic>
        <p:nvPicPr>
          <p:cNvPr id="8" name="Group 22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9" name="Group 21313274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sp>
        <p:nvSpPr>
          <p:cNvPr id="10" name="31"/>
          <p:cNvSpPr/>
          <p:nvPr/>
        </p:nvSpPr>
        <p:spPr>
          <a:xfrm>
            <a:off x="666750" y="1971675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доверяют 
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ru-RU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3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 миллион*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человек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66750" y="9420225"/>
            <a:ext cx="1584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дек.25, NRS - май.-окт.25,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2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  <p:sp>
        <p:nvSpPr>
          <p:cNvPr id="13" name="TV"/>
          <p:cNvSpPr/>
          <p:nvPr/>
        </p:nvSpPr>
        <p:spPr>
          <a:xfrm>
            <a:off x="11014399" y="8104803"/>
            <a:ext cx="41910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96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TV</a:t>
            </a:r>
            <a:endParaRPr lang="en-US" sz="2296" dirty="0"/>
          </a:p>
        </p:txBody>
      </p:sp>
      <p:sp>
        <p:nvSpPr>
          <p:cNvPr id="14" name="name_16"/>
          <p:cNvSpPr/>
          <p:nvPr/>
        </p:nvSpPr>
        <p:spPr>
          <a:xfrm>
            <a:off x="1143000" y="5715000"/>
            <a:ext cx="267652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5" name="default_name"/>
          <p:cNvSpPr/>
          <p:nvPr/>
        </p:nvSpPr>
        <p:spPr>
          <a:xfrm>
            <a:off x="1323975" y="6872288"/>
            <a:ext cx="15716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3312" dirty="0"/>
          </a:p>
        </p:txBody>
      </p:sp>
      <p:sp>
        <p:nvSpPr>
          <p:cNvPr id="16" name="name_14"/>
          <p:cNvSpPr/>
          <p:nvPr/>
        </p:nvSpPr>
        <p:spPr>
          <a:xfrm>
            <a:off x="6867525" y="5715000"/>
            <a:ext cx="265747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en-US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7" name="default_name"/>
          <p:cNvSpPr/>
          <p:nvPr/>
        </p:nvSpPr>
        <p:spPr>
          <a:xfrm>
            <a:off x="7048499" y="6872288"/>
            <a:ext cx="2250483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3312" dirty="0"/>
          </a:p>
        </p:txBody>
      </p:sp>
      <p:sp>
        <p:nvSpPr>
          <p:cNvPr id="18" name="name_4"/>
          <p:cNvSpPr/>
          <p:nvPr/>
        </p:nvSpPr>
        <p:spPr>
          <a:xfrm>
            <a:off x="12649200" y="5715000"/>
            <a:ext cx="215265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500"/>
              </a:lnSpc>
              <a:buNone/>
            </a:pPr>
            <a:r>
              <a:rPr lang="ru-RU" sz="9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48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9750" dirty="0"/>
          </a:p>
        </p:txBody>
      </p:sp>
      <p:sp>
        <p:nvSpPr>
          <p:cNvPr id="19" name="default_name"/>
          <p:cNvSpPr/>
          <p:nvPr/>
        </p:nvSpPr>
        <p:spPr>
          <a:xfrm>
            <a:off x="12773025" y="6872288"/>
            <a:ext cx="15335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4125"/>
              </a:lnSpc>
              <a:buNone/>
            </a:pPr>
            <a:r>
              <a:rPr lang="en-US" sz="3312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331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8" name="Group 213132733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9" name="Group 213132733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1" name="Group 22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2" name="Group 2131327470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3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4" name="Descriptor"/>
          <p:cNvSpPr/>
          <p:nvPr/>
        </p:nvSpPr>
        <p:spPr>
          <a:xfrm>
            <a:off x="695325" y="9153525"/>
            <a:ext cx="164020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Доля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статусе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** Доля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ответившей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вопрос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
Аудитория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рассчитана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учётом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пересечения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: Cross Web, TV Index Plus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дек.25,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NRS -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май-окт.25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0+. Расчёт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аудитории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холдинга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основан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экспертной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оценке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использованием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данных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исследования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M’Index</a:t>
            </a:r>
            <a:endParaRPr lang="en-US" sz="1500" dirty="0"/>
          </a:p>
        </p:txBody>
      </p:sp>
      <p:sp>
        <p:nvSpPr>
          <p:cNvPr id="15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Наша аудитория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цифрах</a:t>
            </a:r>
            <a:endParaRPr lang="en-US" sz="8850" dirty="0"/>
          </a:p>
        </p:txBody>
      </p:sp>
      <p:sp>
        <p:nvSpPr>
          <p:cNvPr id="16" name="name_31"/>
          <p:cNvSpPr/>
          <p:nvPr/>
        </p:nvSpPr>
        <p:spPr>
          <a:xfrm>
            <a:off x="6686550" y="7000875"/>
            <a:ext cx="15049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7" name="Text 3"/>
          <p:cNvSpPr/>
          <p:nvPr/>
        </p:nvSpPr>
        <p:spPr>
          <a:xfrm>
            <a:off x="6686550" y="7877175"/>
            <a:ext cx="21812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 доход**</a:t>
            </a:r>
            <a:endParaRPr lang="en-US" sz="2250" dirty="0"/>
          </a:p>
        </p:txBody>
      </p:sp>
      <p:sp>
        <p:nvSpPr>
          <p:cNvPr id="18" name="name_52"/>
          <p:cNvSpPr/>
          <p:nvPr/>
        </p:nvSpPr>
        <p:spPr>
          <a:xfrm>
            <a:off x="6686550" y="4391025"/>
            <a:ext cx="16383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9" name="2555"/>
          <p:cNvSpPr/>
          <p:nvPr/>
        </p:nvSpPr>
        <p:spPr>
          <a:xfrm>
            <a:off x="6686550" y="5267325"/>
            <a:ext cx="2028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25‒55</a:t>
            </a:r>
            <a:endParaRPr lang="en-US" sz="2250" dirty="0"/>
          </a:p>
        </p:txBody>
      </p:sp>
      <p:sp>
        <p:nvSpPr>
          <p:cNvPr id="20" name="name_39"/>
          <p:cNvSpPr/>
          <p:nvPr/>
        </p:nvSpPr>
        <p:spPr>
          <a:xfrm>
            <a:off x="1123950" y="4391025"/>
            <a:ext cx="3438525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5000" dirty="0"/>
          </a:p>
        </p:txBody>
      </p:sp>
      <p:sp>
        <p:nvSpPr>
          <p:cNvPr id="21" name="Text 7"/>
          <p:cNvSpPr/>
          <p:nvPr/>
        </p:nvSpPr>
        <p:spPr>
          <a:xfrm>
            <a:off x="1123950" y="6038850"/>
            <a:ext cx="2209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специалисты*</a:t>
            </a:r>
            <a:endParaRPr lang="en-US" sz="2250" dirty="0"/>
          </a:p>
        </p:txBody>
      </p:sp>
      <p:sp>
        <p:nvSpPr>
          <p:cNvPr id="22" name="name_49"/>
          <p:cNvSpPr/>
          <p:nvPr/>
        </p:nvSpPr>
        <p:spPr>
          <a:xfrm>
            <a:off x="12401550" y="7000875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3" name="Text 9"/>
          <p:cNvSpPr/>
          <p:nvPr/>
        </p:nvSpPr>
        <p:spPr>
          <a:xfrm>
            <a:off x="12401550" y="7877175"/>
            <a:ext cx="2895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 доход**</a:t>
            </a:r>
            <a:endParaRPr lang="en-US" sz="2250" dirty="0"/>
          </a:p>
        </p:txBody>
      </p:sp>
      <p:sp>
        <p:nvSpPr>
          <p:cNvPr id="24" name="name_4951"/>
          <p:cNvSpPr/>
          <p:nvPr/>
        </p:nvSpPr>
        <p:spPr>
          <a:xfrm>
            <a:off x="12401550" y="4391025"/>
            <a:ext cx="31577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49/51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5" name="default_name"/>
          <p:cNvSpPr/>
          <p:nvPr/>
        </p:nvSpPr>
        <p:spPr>
          <a:xfrm>
            <a:off x="12401550" y="526732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 dirty="0"/>
          </a:p>
        </p:txBody>
      </p:sp>
      <p:sp>
        <p:nvSpPr>
          <p:cNvPr id="26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248775" y="6553200"/>
            <a:ext cx="8372475" cy="1762125"/>
          </a:xfrm>
          <a:prstGeom prst="rect">
            <a:avLst/>
          </a:prstGeom>
        </p:spPr>
      </p:pic>
      <p:pic>
        <p:nvPicPr>
          <p:cNvPr id="3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6553200"/>
            <a:ext cx="8382000" cy="1762125"/>
          </a:xfrm>
          <a:prstGeom prst="rect">
            <a:avLst/>
          </a:prstGeom>
        </p:spPr>
      </p:pic>
      <p:pic>
        <p:nvPicPr>
          <p:cNvPr id="4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48775" y="4591050"/>
            <a:ext cx="8372475" cy="1762125"/>
          </a:xfrm>
          <a:prstGeom prst="rect">
            <a:avLst/>
          </a:prstGeom>
        </p:spPr>
      </p:pic>
      <p:pic>
        <p:nvPicPr>
          <p:cNvPr id="5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4591050"/>
            <a:ext cx="8382000" cy="17621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Портрет аудитории</a:t>
            </a:r>
            <a:endParaRPr lang="en-US" sz="8850" dirty="0"/>
          </a:p>
        </p:txBody>
      </p:sp>
      <p:sp>
        <p:nvSpPr>
          <p:cNvPr id="9" name="name_82"/>
          <p:cNvSpPr/>
          <p:nvPr/>
        </p:nvSpPr>
        <p:spPr>
          <a:xfrm>
            <a:off x="1114425" y="5067300"/>
            <a:ext cx="20002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82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10" name="Text 2"/>
          <p:cNvSpPr/>
          <p:nvPr/>
        </p:nvSpPr>
        <p:spPr>
          <a:xfrm>
            <a:off x="3619500" y="5343525"/>
            <a:ext cx="50006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имеют сбережения 
и инвестируют</a:t>
            </a:r>
            <a:endParaRPr lang="en-US" sz="2250" dirty="0"/>
          </a:p>
        </p:txBody>
      </p:sp>
      <p:sp>
        <p:nvSpPr>
          <p:cNvPr id="11" name="name_47"/>
          <p:cNvSpPr/>
          <p:nvPr/>
        </p:nvSpPr>
        <p:spPr>
          <a:xfrm>
            <a:off x="9696450" y="5057775"/>
            <a:ext cx="19621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47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12" name="2024"/>
          <p:cNvSpPr/>
          <p:nvPr/>
        </p:nvSpPr>
        <p:spPr>
          <a:xfrm>
            <a:off x="12296775" y="5334000"/>
            <a:ext cx="50768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увеличился доход аудитории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2024 году</a:t>
            </a:r>
            <a:endParaRPr lang="en-US" sz="2250" dirty="0"/>
          </a:p>
        </p:txBody>
      </p:sp>
      <p:sp>
        <p:nvSpPr>
          <p:cNvPr id="13" name="name_57"/>
          <p:cNvSpPr/>
          <p:nvPr/>
        </p:nvSpPr>
        <p:spPr>
          <a:xfrm>
            <a:off x="1114425" y="7010400"/>
            <a:ext cx="20574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46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57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14" name="Text 6"/>
          <p:cNvSpPr/>
          <p:nvPr/>
        </p:nvSpPr>
        <p:spPr>
          <a:xfrm>
            <a:off x="3771900" y="7286625"/>
            <a:ext cx="45434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получили прибыль от инвестиций за последний год</a:t>
            </a:r>
            <a:endParaRPr lang="en-US" sz="2250" dirty="0"/>
          </a:p>
        </p:txBody>
      </p:sp>
      <p:sp>
        <p:nvSpPr>
          <p:cNvPr id="15" name="name_18"/>
          <p:cNvSpPr/>
          <p:nvPr/>
        </p:nvSpPr>
        <p:spPr>
          <a:xfrm>
            <a:off x="9696450" y="7010400"/>
            <a:ext cx="1809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746"/>
              </a:lnSpc>
              <a:buNone/>
            </a:pPr>
            <a:r>
              <a:rPr lang="en-US" sz="9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18</a:t>
            </a:r>
            <a:r>
              <a:rPr lang="en-US" sz="4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9000" dirty="0"/>
          </a:p>
        </p:txBody>
      </p:sp>
      <p:sp>
        <p:nvSpPr>
          <p:cNvPr id="16" name="2024"/>
          <p:cNvSpPr/>
          <p:nvPr/>
        </p:nvSpPr>
        <p:spPr>
          <a:xfrm>
            <a:off x="12211050" y="7286625"/>
            <a:ext cx="48101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заплатили налог на вклады </a:t>
            </a:r>
            <a:br/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2024 году</a:t>
            </a:r>
            <a:endParaRPr lang="en-US" sz="2250" dirty="0"/>
          </a:p>
        </p:txBody>
      </p:sp>
      <p:sp>
        <p:nvSpPr>
          <p:cNvPr id="17" name="Descriptor"/>
          <p:cNvSpPr/>
          <p:nvPr/>
        </p:nvSpPr>
        <p:spPr>
          <a:xfrm>
            <a:off x="695325" y="9324975"/>
            <a:ext cx="169449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Опрос аудитории РБК и РБК Инвестиций, август 2024</a:t>
            </a:r>
            <a:br/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Опрос аудитории РБК (сайт, соцсети и телеграм-канал) по итогам 2024 года, доли от ответивших на вопросы.
</a:t>
            </a:r>
            <a:br/>
            <a:endParaRPr lang="en-US" sz="1500" dirty="0"/>
          </a:p>
        </p:txBody>
      </p:sp>
      <p:sp>
        <p:nvSpPr>
          <p:cNvPr id="18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4581525"/>
            <a:ext cx="5524500" cy="4381500"/>
          </a:xfrm>
          <a:prstGeom prst="rect">
            <a:avLst/>
          </a:prstGeom>
        </p:spPr>
      </p:pic>
      <p:pic>
        <p:nvPicPr>
          <p:cNvPr id="4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4581525"/>
            <a:ext cx="5524500" cy="438150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096750" y="4581525"/>
            <a:ext cx="5524500" cy="4381500"/>
          </a:xfrm>
          <a:prstGeom prst="rect">
            <a:avLst/>
          </a:prstGeom>
        </p:spPr>
      </p:pic>
      <p:pic>
        <p:nvPicPr>
          <p:cNvPr id="6" name="Frame 2131327426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105400" y="7448550"/>
            <a:ext cx="800100" cy="1228725"/>
          </a:xfrm>
          <a:prstGeom prst="rect">
            <a:avLst/>
          </a:prstGeom>
        </p:spPr>
      </p:pic>
      <p:pic>
        <p:nvPicPr>
          <p:cNvPr id="7" name="Frame 2131327427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0820400" y="7448550"/>
            <a:ext cx="800100" cy="1228725"/>
          </a:xfrm>
          <a:prstGeom prst="rect">
            <a:avLst/>
          </a:prstGeom>
        </p:spPr>
      </p:pic>
      <p:pic>
        <p:nvPicPr>
          <p:cNvPr id="8" name="Frame 2131327428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535400" y="7448550"/>
            <a:ext cx="800100" cy="1228725"/>
          </a:xfrm>
          <a:prstGeom prst="rect">
            <a:avLst/>
          </a:prstGeom>
        </p:spPr>
      </p:pic>
      <p:pic>
        <p:nvPicPr>
          <p:cNvPr id="9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Интересы аудитории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95325" y="9153525"/>
            <a:ext cx="16944975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mobile &amp; desktop panel (вся Россия, население 20+, категория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Авто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)
Affinity рассчитан от пользователей новостных ресурсов.</a:t>
            </a:r>
            <a:endParaRPr lang="en-US" sz="1500" dirty="0"/>
          </a:p>
        </p:txBody>
      </p:sp>
      <p:sp>
        <p:nvSpPr>
          <p:cNvPr id="12" name="name_39"/>
          <p:cNvSpPr/>
          <p:nvPr/>
        </p:nvSpPr>
        <p:spPr>
          <a:xfrm>
            <a:off x="1123950" y="5306296"/>
            <a:ext cx="3105150" cy="693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13" name="default_name"/>
          <p:cNvSpPr/>
          <p:nvPr/>
        </p:nvSpPr>
        <p:spPr>
          <a:xfrm>
            <a:off x="1123950" y="6553200"/>
            <a:ext cx="1647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инвестиции</a:t>
            </a:r>
            <a:endParaRPr lang="en-US" sz="2250" dirty="0"/>
          </a:p>
        </p:txBody>
      </p:sp>
      <p:sp>
        <p:nvSpPr>
          <p:cNvPr id="14" name="name_30"/>
          <p:cNvSpPr/>
          <p:nvPr/>
        </p:nvSpPr>
        <p:spPr>
          <a:xfrm>
            <a:off x="6838950" y="5306296"/>
            <a:ext cx="3200400" cy="3429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15" name="default_name"/>
          <p:cNvSpPr/>
          <p:nvPr/>
        </p:nvSpPr>
        <p:spPr>
          <a:xfrm>
            <a:off x="6838950" y="6553200"/>
            <a:ext cx="11811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кредиты</a:t>
            </a:r>
            <a:endParaRPr lang="en-US" sz="2250" dirty="0"/>
          </a:p>
        </p:txBody>
      </p:sp>
      <p:sp>
        <p:nvSpPr>
          <p:cNvPr id="16" name="name_19"/>
          <p:cNvSpPr/>
          <p:nvPr/>
        </p:nvSpPr>
        <p:spPr>
          <a:xfrm>
            <a:off x="12553950" y="5306296"/>
            <a:ext cx="2733675" cy="693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19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3500" dirty="0"/>
          </a:p>
        </p:txBody>
      </p:sp>
      <p:sp>
        <p:nvSpPr>
          <p:cNvPr id="17" name="default_name"/>
          <p:cNvSpPr/>
          <p:nvPr/>
        </p:nvSpPr>
        <p:spPr>
          <a:xfrm>
            <a:off x="12553950" y="6553200"/>
            <a:ext cx="10001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вклады</a:t>
            </a:r>
            <a:endParaRPr lang="en-US" sz="2250" dirty="0"/>
          </a:p>
        </p:txBody>
      </p:sp>
      <p:sp>
        <p:nvSpPr>
          <p:cNvPr id="18" name="affinityindex"/>
          <p:cNvSpPr/>
          <p:nvPr/>
        </p:nvSpPr>
        <p:spPr>
          <a:xfrm>
            <a:off x="5095875" y="7448550"/>
            <a:ext cx="8191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/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19" name="name_112"/>
          <p:cNvSpPr/>
          <p:nvPr/>
        </p:nvSpPr>
        <p:spPr>
          <a:xfrm>
            <a:off x="5277530" y="7914678"/>
            <a:ext cx="481012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ru-RU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213</a:t>
            </a:r>
            <a:endParaRPr lang="en-US" sz="2250" dirty="0"/>
          </a:p>
        </p:txBody>
      </p:sp>
      <p:sp>
        <p:nvSpPr>
          <p:cNvPr id="20" name="affinityindex"/>
          <p:cNvSpPr/>
          <p:nvPr/>
        </p:nvSpPr>
        <p:spPr>
          <a:xfrm>
            <a:off x="10810875" y="7448550"/>
            <a:ext cx="8191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/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21" name="name_112"/>
          <p:cNvSpPr/>
          <p:nvPr/>
        </p:nvSpPr>
        <p:spPr>
          <a:xfrm>
            <a:off x="11003416" y="7914678"/>
            <a:ext cx="595312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ru-RU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130</a:t>
            </a:r>
            <a:endParaRPr lang="en-US" sz="2250" dirty="0"/>
          </a:p>
        </p:txBody>
      </p:sp>
      <p:sp>
        <p:nvSpPr>
          <p:cNvPr id="22" name="affinityindex"/>
          <p:cNvSpPr/>
          <p:nvPr/>
        </p:nvSpPr>
        <p:spPr>
          <a:xfrm>
            <a:off x="16525875" y="7448550"/>
            <a:ext cx="8191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1667"/>
              </a:lnSpc>
              <a:buNone/>
            </a:pPr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affinity</a:t>
            </a:r>
            <a:br/>
            <a:r>
              <a:rPr lang="en-US" sz="150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index</a:t>
            </a:r>
            <a:endParaRPr lang="en-US" sz="1500" dirty="0"/>
          </a:p>
        </p:txBody>
      </p:sp>
      <p:sp>
        <p:nvSpPr>
          <p:cNvPr id="23" name="name_133"/>
          <p:cNvSpPr/>
          <p:nvPr/>
        </p:nvSpPr>
        <p:spPr>
          <a:xfrm>
            <a:off x="16702088" y="7914678"/>
            <a:ext cx="4953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8"/>
              </a:lnSpc>
              <a:buNone/>
            </a:pPr>
            <a:r>
              <a:rPr lang="en-US" sz="2250" dirty="0">
                <a:solidFill>
                  <a:srgbClr val="48B79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133</a:t>
            </a:r>
            <a:endParaRPr lang="en-US" sz="2250" dirty="0"/>
          </a:p>
        </p:txBody>
      </p:sp>
      <p:sp>
        <p:nvSpPr>
          <p:cNvPr id="24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5238750"/>
            <a:ext cx="5524500" cy="3724275"/>
          </a:xfrm>
          <a:prstGeom prst="rect">
            <a:avLst/>
          </a:prstGeom>
        </p:spPr>
      </p:pic>
      <p:pic>
        <p:nvPicPr>
          <p:cNvPr id="4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5238750"/>
            <a:ext cx="5524500" cy="1771650"/>
          </a:xfrm>
          <a:prstGeom prst="rect">
            <a:avLst/>
          </a:prstGeom>
        </p:spPr>
      </p:pic>
      <p:pic>
        <p:nvPicPr>
          <p:cNvPr id="5" name="Rectangle 1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096750" y="5238750"/>
            <a:ext cx="5524500" cy="1771650"/>
          </a:xfrm>
          <a:prstGeom prst="rect">
            <a:avLst/>
          </a:prstGeom>
        </p:spPr>
      </p:pic>
      <p:pic>
        <p:nvPicPr>
          <p:cNvPr id="6" name="Rectangle 1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381750" y="7191375"/>
            <a:ext cx="5524500" cy="1771650"/>
          </a:xfrm>
          <a:prstGeom prst="rect">
            <a:avLst/>
          </a:prstGeom>
        </p:spPr>
      </p:pic>
      <p:pic>
        <p:nvPicPr>
          <p:cNvPr id="7" name="Rectangle 1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096750" y="7191375"/>
            <a:ext cx="5524500" cy="1771650"/>
          </a:xfrm>
          <a:prstGeom prst="rect">
            <a:avLst/>
          </a:prstGeom>
        </p:spPr>
      </p:pic>
      <p:pic>
        <p:nvPicPr>
          <p:cNvPr id="8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695325" y="1971675"/>
            <a:ext cx="16944975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Стратегии распоряжения финансами</a:t>
            </a:r>
            <a:endParaRPr lang="en-US" sz="8850" dirty="0"/>
          </a:p>
        </p:txBody>
      </p:sp>
      <p:sp>
        <p:nvSpPr>
          <p:cNvPr id="10" name="Descriptor"/>
          <p:cNvSpPr/>
          <p:nvPr/>
        </p:nvSpPr>
        <p:spPr>
          <a:xfrm>
            <a:off x="753089" y="9551424"/>
            <a:ext cx="1694497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Опрос аудитории РБК (сайт, соцсети и телеграм-канал) по итогам 2024 года, доли от ответивших на вопросы
</a:t>
            </a:r>
            <a:br/>
            <a:endParaRPr lang="en-US" sz="1500" dirty="0"/>
          </a:p>
        </p:txBody>
      </p:sp>
      <p:sp>
        <p:nvSpPr>
          <p:cNvPr id="11" name="name_37"/>
          <p:cNvSpPr/>
          <p:nvPr/>
        </p:nvSpPr>
        <p:spPr>
          <a:xfrm>
            <a:off x="1123950" y="5878471"/>
            <a:ext cx="2571750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11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37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12000" dirty="0"/>
          </a:p>
        </p:txBody>
      </p:sp>
      <p:sp>
        <p:nvSpPr>
          <p:cNvPr id="12" name="Text 3"/>
          <p:cNvSpPr/>
          <p:nvPr/>
        </p:nvSpPr>
        <p:spPr>
          <a:xfrm>
            <a:off x="1123950" y="7077075"/>
            <a:ext cx="24955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 вклад</a:t>
            </a:r>
            <a:endParaRPr lang="en-US" sz="2250" dirty="0"/>
          </a:p>
        </p:txBody>
      </p:sp>
      <p:sp>
        <p:nvSpPr>
          <p:cNvPr id="13" name="name_36"/>
          <p:cNvSpPr/>
          <p:nvPr/>
        </p:nvSpPr>
        <p:spPr>
          <a:xfrm>
            <a:off x="6753225" y="5486400"/>
            <a:ext cx="1724025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36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4" name="Text 5"/>
          <p:cNvSpPr/>
          <p:nvPr/>
        </p:nvSpPr>
        <p:spPr>
          <a:xfrm>
            <a:off x="8743950" y="5848350"/>
            <a:ext cx="32099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накопительный 
счет</a:t>
            </a:r>
            <a:endParaRPr lang="en-US" sz="2250" dirty="0"/>
          </a:p>
        </p:txBody>
      </p:sp>
      <p:sp>
        <p:nvSpPr>
          <p:cNvPr id="15" name="name_17"/>
          <p:cNvSpPr/>
          <p:nvPr/>
        </p:nvSpPr>
        <p:spPr>
          <a:xfrm>
            <a:off x="12468225" y="5486400"/>
            <a:ext cx="1438275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17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4173200" y="5848350"/>
            <a:ext cx="32099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покупка ценных 
бумаг</a:t>
            </a:r>
            <a:endParaRPr lang="en-US" sz="2250" dirty="0"/>
          </a:p>
        </p:txBody>
      </p:sp>
      <p:sp>
        <p:nvSpPr>
          <p:cNvPr id="17" name="name_22"/>
          <p:cNvSpPr/>
          <p:nvPr/>
        </p:nvSpPr>
        <p:spPr>
          <a:xfrm>
            <a:off x="6753225" y="7419975"/>
            <a:ext cx="1628775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8648700" y="7810500"/>
            <a:ext cx="32099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пополнение «подушки безопасности»</a:t>
            </a:r>
            <a:endParaRPr lang="en-US" sz="2250" dirty="0"/>
          </a:p>
        </p:txBody>
      </p:sp>
      <p:sp>
        <p:nvSpPr>
          <p:cNvPr id="19" name="name_16"/>
          <p:cNvSpPr/>
          <p:nvPr/>
        </p:nvSpPr>
        <p:spPr>
          <a:xfrm>
            <a:off x="12468225" y="7419975"/>
            <a:ext cx="15240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16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0" name="Text 11"/>
          <p:cNvSpPr/>
          <p:nvPr/>
        </p:nvSpPr>
        <p:spPr>
          <a:xfrm>
            <a:off x="14258925" y="7810500"/>
            <a:ext cx="32099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покупка иностранной валюты</a:t>
            </a:r>
            <a:endParaRPr lang="en-US" sz="2250" dirty="0"/>
          </a:p>
        </p:txBody>
      </p:sp>
      <p:sp>
        <p:nvSpPr>
          <p:cNvPr id="21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381750" y="5238750"/>
            <a:ext cx="5524500" cy="1771650"/>
          </a:xfrm>
          <a:prstGeom prst="rect">
            <a:avLst/>
          </a:prstGeom>
        </p:spPr>
      </p:pic>
      <p:pic>
        <p:nvPicPr>
          <p:cNvPr id="4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5325" y="5238750"/>
            <a:ext cx="5524500" cy="1771650"/>
          </a:xfrm>
          <a:prstGeom prst="rect">
            <a:avLst/>
          </a:prstGeom>
        </p:spPr>
      </p:pic>
      <p:pic>
        <p:nvPicPr>
          <p:cNvPr id="7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95325" y="7191375"/>
            <a:ext cx="5524500" cy="1771650"/>
          </a:xfrm>
          <a:prstGeom prst="rect">
            <a:avLst/>
          </a:prstGeom>
        </p:spPr>
      </p:pic>
      <p:pic>
        <p:nvPicPr>
          <p:cNvPr id="9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525875" y="666750"/>
            <a:ext cx="1095375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1971675"/>
            <a:ext cx="16944975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Популярные кредитные услуги</a:t>
            </a:r>
            <a:endParaRPr lang="en-US" sz="8850" dirty="0"/>
          </a:p>
        </p:txBody>
      </p:sp>
      <p:sp>
        <p:nvSpPr>
          <p:cNvPr id="11" name="Descriptor"/>
          <p:cNvSpPr/>
          <p:nvPr/>
        </p:nvSpPr>
        <p:spPr>
          <a:xfrm>
            <a:off x="695325" y="9486900"/>
            <a:ext cx="16944975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Опрос аудитории РБК (сайт, соцсети и телеграм-канал) по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итогам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года, доли от ответивших на вопросы
</a:t>
            </a:r>
            <a:br>
              <a:rPr dirty="0"/>
            </a:br>
            <a:endParaRPr lang="en-US" sz="1500" dirty="0"/>
          </a:p>
        </p:txBody>
      </p:sp>
      <p:sp>
        <p:nvSpPr>
          <p:cNvPr id="12" name="name_11"/>
          <p:cNvSpPr/>
          <p:nvPr/>
        </p:nvSpPr>
        <p:spPr>
          <a:xfrm>
            <a:off x="6753225" y="5483053"/>
            <a:ext cx="18351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</a:t>
            </a:r>
            <a:r>
              <a:rPr lang="ru-RU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3" name="Text 3"/>
          <p:cNvSpPr/>
          <p:nvPr/>
        </p:nvSpPr>
        <p:spPr>
          <a:xfrm>
            <a:off x="8588375" y="5848350"/>
            <a:ext cx="32099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потребительский кредит</a:t>
            </a:r>
            <a:endParaRPr lang="en-US" sz="2250" dirty="0"/>
          </a:p>
        </p:txBody>
      </p:sp>
      <p:sp>
        <p:nvSpPr>
          <p:cNvPr id="14" name="name_30"/>
          <p:cNvSpPr/>
          <p:nvPr/>
        </p:nvSpPr>
        <p:spPr>
          <a:xfrm>
            <a:off x="1066800" y="5483053"/>
            <a:ext cx="17811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15" name="Text 5"/>
          <p:cNvSpPr/>
          <p:nvPr/>
        </p:nvSpPr>
        <p:spPr>
          <a:xfrm>
            <a:off x="3114675" y="6191250"/>
            <a:ext cx="32099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кредитная карта</a:t>
            </a:r>
            <a:endParaRPr lang="en-US" sz="2250" dirty="0"/>
          </a:p>
        </p:txBody>
      </p:sp>
      <p:sp>
        <p:nvSpPr>
          <p:cNvPr id="16" name="name_8"/>
          <p:cNvSpPr/>
          <p:nvPr/>
        </p:nvSpPr>
        <p:spPr>
          <a:xfrm>
            <a:off x="12468225" y="5483053"/>
            <a:ext cx="11144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endParaRPr lang="en-US" sz="7500" dirty="0"/>
          </a:p>
        </p:txBody>
      </p:sp>
      <p:sp>
        <p:nvSpPr>
          <p:cNvPr id="17" name="default_name"/>
          <p:cNvSpPr/>
          <p:nvPr/>
        </p:nvSpPr>
        <p:spPr>
          <a:xfrm>
            <a:off x="13849350" y="6191250"/>
            <a:ext cx="32099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endParaRPr lang="en-US" sz="2250" dirty="0"/>
          </a:p>
        </p:txBody>
      </p:sp>
      <p:sp>
        <p:nvSpPr>
          <p:cNvPr id="18" name="name_8"/>
          <p:cNvSpPr/>
          <p:nvPr/>
        </p:nvSpPr>
        <p:spPr>
          <a:xfrm>
            <a:off x="6753225" y="7445203"/>
            <a:ext cx="11144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endParaRPr lang="en-US" sz="7500" dirty="0"/>
          </a:p>
        </p:txBody>
      </p:sp>
      <p:sp>
        <p:nvSpPr>
          <p:cNvPr id="19" name="Text 9"/>
          <p:cNvSpPr/>
          <p:nvPr/>
        </p:nvSpPr>
        <p:spPr>
          <a:xfrm>
            <a:off x="8134350" y="7810500"/>
            <a:ext cx="32099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850"/>
              </a:lnSpc>
              <a:buNone/>
            </a:pPr>
            <a:endParaRPr lang="en-US" sz="2250" dirty="0"/>
          </a:p>
        </p:txBody>
      </p:sp>
      <p:sp>
        <p:nvSpPr>
          <p:cNvPr id="20" name="name_14"/>
          <p:cNvSpPr/>
          <p:nvPr/>
        </p:nvSpPr>
        <p:spPr>
          <a:xfrm>
            <a:off x="1066800" y="7445203"/>
            <a:ext cx="15144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605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/>
          </a:p>
        </p:txBody>
      </p:sp>
      <p:sp>
        <p:nvSpPr>
          <p:cNvPr id="21" name="default_name"/>
          <p:cNvSpPr/>
          <p:nvPr/>
        </p:nvSpPr>
        <p:spPr>
          <a:xfrm>
            <a:off x="2847975" y="8153400"/>
            <a:ext cx="32099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ипотека</a:t>
            </a:r>
            <a:endParaRPr lang="en-US" sz="2250" dirty="0"/>
          </a:p>
        </p:txBody>
      </p:sp>
      <p:sp>
        <p:nvSpPr>
          <p:cNvPr id="24" name="default_name"/>
          <p:cNvSpPr/>
          <p:nvPr/>
        </p:nvSpPr>
        <p:spPr>
          <a:xfrm>
            <a:off x="16802100" y="800100"/>
            <a:ext cx="552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</a:t>
            </a:r>
            <a:endParaRPr lang="en-US" sz="2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476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Онлайн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7510462"/>
            <a:ext cx="2943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«Финансы»</a:t>
            </a:r>
            <a:endParaRPr lang="en-US" sz="23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6049625" y="666750"/>
            <a:ext cx="157162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7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sp>
        <p:nvSpPr>
          <p:cNvPr id="8" name="name_23"/>
          <p:cNvSpPr/>
          <p:nvPr/>
        </p:nvSpPr>
        <p:spPr>
          <a:xfrm>
            <a:off x="9725025" y="5057775"/>
            <a:ext cx="6099175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41,6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9" name="Descriptor"/>
          <p:cNvSpPr/>
          <p:nvPr/>
        </p:nvSpPr>
        <p:spPr>
          <a:xfrm>
            <a:off x="695325" y="9705975"/>
            <a:ext cx="164020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декабрь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2025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571500" y="1971675"/>
            <a:ext cx="167830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Высокие охваты</a:t>
            </a:r>
            <a:r>
              <a:rPr lang="en-US" sz="8850" dirty="0">
                <a:solidFill>
                  <a:srgbClr val="FCFCFC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диджитала</a:t>
            </a:r>
            <a:endParaRPr lang="en-US" sz="8850" dirty="0"/>
          </a:p>
        </p:txBody>
      </p:sp>
      <p:sp>
        <p:nvSpPr>
          <p:cNvPr id="11" name="default_name"/>
          <p:cNvSpPr/>
          <p:nvPr/>
        </p:nvSpPr>
        <p:spPr>
          <a:xfrm>
            <a:off x="163258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2" name="Text 4"/>
          <p:cNvSpPr/>
          <p:nvPr/>
        </p:nvSpPr>
        <p:spPr>
          <a:xfrm>
            <a:off x="9725025" y="6543675"/>
            <a:ext cx="501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посетителей в месяц</a:t>
            </a:r>
            <a:endParaRPr lang="en-US" sz="3840" dirty="0"/>
          </a:p>
        </p:txBody>
      </p:sp>
      <p:sp>
        <p:nvSpPr>
          <p:cNvPr id="13" name="name_174"/>
          <p:cNvSpPr/>
          <p:nvPr/>
        </p:nvSpPr>
        <p:spPr>
          <a:xfrm>
            <a:off x="1143000" y="5057775"/>
            <a:ext cx="685800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13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90,7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13500" dirty="0"/>
          </a:p>
        </p:txBody>
      </p:sp>
      <p:sp>
        <p:nvSpPr>
          <p:cNvPr id="14" name="Text 6"/>
          <p:cNvSpPr/>
          <p:nvPr/>
        </p:nvSpPr>
        <p:spPr>
          <a:xfrm>
            <a:off x="1276350" y="6543675"/>
            <a:ext cx="49053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38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53340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площадки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6710363"/>
            <a:ext cx="2943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«Финансы»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6101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Инвестиции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 для тех, кто заботится о своих деньгах. Контент площадки — это анализ рынка и компаний, за которыми стоит следить, советы профессионалов и личный опыт частных инвесторов. 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Новости, котировки, эксплейнеры, инструкции, интервью и курсы валют — все для управления финансами.</a:t>
            </a:r>
            <a:endParaRPr lang="en-US" sz="1950" dirty="0"/>
          </a:p>
        </p:txBody>
      </p:sp>
      <p:sp>
        <p:nvSpPr>
          <p:cNvPr id="12" name="name_52"/>
          <p:cNvSpPr/>
          <p:nvPr/>
        </p:nvSpPr>
        <p:spPr>
          <a:xfrm>
            <a:off x="968239" y="7570217"/>
            <a:ext cx="26152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52500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7"/>
          <p:cNvSpPr/>
          <p:nvPr/>
        </p:nvSpPr>
        <p:spPr>
          <a:xfrm>
            <a:off x="5273539" y="7570217"/>
            <a:ext cx="26193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Крипто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505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 о криптовалютах и блокчейне с эксклюзивными новостями, глубокой аналитикой, мнениями ведущих экспертов, подкастами и видео. </a:t>
            </a:r>
            <a:br/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Основное внимание уделяется цифровым валютам, блокчейну и финтеху с акцентом на тренды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ключевые процессы.</a:t>
            </a:r>
            <a:endParaRPr lang="en-US" sz="1950" dirty="0"/>
          </a:p>
        </p:txBody>
      </p:sp>
      <p:sp>
        <p:nvSpPr>
          <p:cNvPr id="12" name="name_21"/>
          <p:cNvSpPr/>
          <p:nvPr/>
        </p:nvSpPr>
        <p:spPr>
          <a:xfrm>
            <a:off x="968239" y="7570217"/>
            <a:ext cx="24955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1,1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52500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08"/>
          <p:cNvSpPr/>
          <p:nvPr/>
        </p:nvSpPr>
        <p:spPr>
          <a:xfrm>
            <a:off x="5273539" y="7570217"/>
            <a:ext cx="261937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  <p:sp>
        <p:nvSpPr>
          <p:cNvPr id="21" name="Descriptor">
            <a:extLst>
              <a:ext uri="{FF2B5EF4-FFF2-40B4-BE49-F238E27FC236}">
                <a16:creationId xmlns:a16="http://schemas.microsoft.com/office/drawing/2014/main" id="{5A201B90-1251-0B0B-FA57-CEDD5F23F9D1}"/>
              </a:ext>
            </a:extLst>
          </p:cNvPr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164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Отрасли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31520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фокусе проекта — все, что происходит в экономике и разных отраслях российского бизнеса.
Площадка рассказывает об отдельных компаниях и региональных проектах. Главное условие —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актуальность инфоповодов.</a:t>
            </a:r>
            <a:endParaRPr lang="en-US" sz="1950" dirty="0"/>
          </a:p>
        </p:txBody>
      </p:sp>
      <p:sp>
        <p:nvSpPr>
          <p:cNvPr id="12" name="name_08"/>
          <p:cNvSpPr/>
          <p:nvPr/>
        </p:nvSpPr>
        <p:spPr>
          <a:xfrm>
            <a:off x="968238" y="7570217"/>
            <a:ext cx="281608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name_04"/>
          <p:cNvSpPr/>
          <p:nvPr/>
        </p:nvSpPr>
        <p:spPr>
          <a:xfrm>
            <a:off x="5273539" y="7570217"/>
            <a:ext cx="2626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4"/>
          <p:cNvSpPr/>
          <p:nvPr/>
        </p:nvSpPr>
        <p:spPr>
          <a:xfrm>
            <a:off x="1000125" y="8399338"/>
            <a:ext cx="22955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5" name="Text 5"/>
          <p:cNvSpPr/>
          <p:nvPr/>
        </p:nvSpPr>
        <p:spPr>
          <a:xfrm>
            <a:off x="5318764" y="8399338"/>
            <a:ext cx="25812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Lif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Life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4485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Гид по досугу и развлечениям, который помогает отвлечься от негативных новостей и эффективно планировать свободное время.
Проект о том, как поиграть, поесть, потратить, погулять, почитать, посмотреть, полистать, заняться собой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разобраться.</a:t>
            </a:r>
            <a:endParaRPr lang="en-US" sz="1950" dirty="0"/>
          </a:p>
        </p:txBody>
      </p:sp>
      <p:sp>
        <p:nvSpPr>
          <p:cNvPr id="12" name="name_157"/>
          <p:cNvSpPr/>
          <p:nvPr/>
        </p:nvSpPr>
        <p:spPr>
          <a:xfrm>
            <a:off x="968239" y="7570217"/>
            <a:ext cx="296558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13,7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590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106"/>
          <p:cNvSpPr/>
          <p:nvPr/>
        </p:nvSpPr>
        <p:spPr>
          <a:xfrm>
            <a:off x="5273538" y="7570217"/>
            <a:ext cx="310846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7622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pic>
        <p:nvPicPr>
          <p:cNvPr id="8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9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6000" dirty="0"/>
          </a:p>
        </p:txBody>
      </p:sp>
      <p:sp>
        <p:nvSpPr>
          <p:cNvPr id="11" name="-       100 brand safety      -"/>
          <p:cNvSpPr/>
          <p:nvPr/>
        </p:nvSpPr>
        <p:spPr>
          <a:xfrm>
            <a:off x="1181100" y="3848100"/>
            <a:ext cx="7410450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Персональный куратор в мире вещей и впечатлений. Помогает читателям формировать собственный стиль жизни и быть в курсе самых важных лайфстайл-трендов.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Живет за пределами геополитической повестки. Обеспечивает 100% brand safety нашим партнерам.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Стиль стратегически курирует лайфстайл-направление РБК.</a:t>
            </a:r>
            <a:endParaRPr lang="en-US" sz="1800" dirty="0"/>
          </a:p>
        </p:txBody>
      </p:sp>
      <p:sp>
        <p:nvSpPr>
          <p:cNvPr id="12" name="name_31"/>
          <p:cNvSpPr/>
          <p:nvPr/>
        </p:nvSpPr>
        <p:spPr>
          <a:xfrm>
            <a:off x="968238" y="7570217"/>
            <a:ext cx="273988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2,5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23"/>
          <p:cNvSpPr/>
          <p:nvPr/>
        </p:nvSpPr>
        <p:spPr>
          <a:xfrm>
            <a:off x="5273538" y="7570217"/>
            <a:ext cx="26193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1,8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1500" y="7131452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6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9" name="Frame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25300" y="666750"/>
            <a:ext cx="5695950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Тренды</a:t>
            </a:r>
            <a:endParaRPr lang="en-US" sz="6000" dirty="0"/>
          </a:p>
        </p:txBody>
      </p:sp>
      <p:sp>
        <p:nvSpPr>
          <p:cNvPr id="11" name="Text 1"/>
          <p:cNvSpPr/>
          <p:nvPr/>
        </p:nvSpPr>
        <p:spPr>
          <a:xfrm>
            <a:off x="1181100" y="3848100"/>
            <a:ext cx="7172325" cy="2876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Постоянный редакционный проект о науке, технологиях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будущем. «РБК Тренды» объясняют мир и происходящие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нем события с научной и технологической точек зрения.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За любым сервисом и предметом стоят исследования и тысячи часов работы умных людей — об этом мы рассказываем максимально просто, делая мир в целом понятнее, а компании — ближе к читателю.</a:t>
            </a:r>
            <a:endParaRPr lang="en-US" sz="1800" dirty="0"/>
          </a:p>
        </p:txBody>
      </p:sp>
      <p:sp>
        <p:nvSpPr>
          <p:cNvPr id="12" name="name_26"/>
          <p:cNvSpPr/>
          <p:nvPr/>
        </p:nvSpPr>
        <p:spPr>
          <a:xfrm>
            <a:off x="968239" y="7570217"/>
            <a:ext cx="259701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3" name="Text 3"/>
          <p:cNvSpPr/>
          <p:nvPr/>
        </p:nvSpPr>
        <p:spPr>
          <a:xfrm>
            <a:off x="968239" y="8370317"/>
            <a:ext cx="23431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 в месяц</a:t>
            </a:r>
            <a:endParaRPr lang="en-US" sz="1692" dirty="0"/>
          </a:p>
        </p:txBody>
      </p:sp>
      <p:sp>
        <p:nvSpPr>
          <p:cNvPr id="14" name="name_18"/>
          <p:cNvSpPr/>
          <p:nvPr/>
        </p:nvSpPr>
        <p:spPr>
          <a:xfrm>
            <a:off x="5273539" y="7570217"/>
            <a:ext cx="261937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5" name="Text 5"/>
          <p:cNvSpPr/>
          <p:nvPr/>
        </p:nvSpPr>
        <p:spPr>
          <a:xfrm>
            <a:off x="5273539" y="8370317"/>
            <a:ext cx="26193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92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пользователей в месяц</a:t>
            </a:r>
            <a:endParaRPr lang="en-US" sz="1692" dirty="0"/>
          </a:p>
        </p:txBody>
      </p:sp>
      <p:sp>
        <p:nvSpPr>
          <p:cNvPr id="16" name="default_name"/>
          <p:cNvSpPr/>
          <p:nvPr/>
        </p:nvSpPr>
        <p:spPr>
          <a:xfrm>
            <a:off x="1171575" y="6296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7" name="Text 7"/>
          <p:cNvSpPr/>
          <p:nvPr/>
        </p:nvSpPr>
        <p:spPr>
          <a:xfrm>
            <a:off x="2943225" y="6296025"/>
            <a:ext cx="990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1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Яндекс Метрики, декабрь 2025</a:t>
            </a:r>
            <a:endParaRPr lang="en-US" sz="1500" dirty="0"/>
          </a:p>
        </p:txBody>
      </p:sp>
      <p:sp>
        <p:nvSpPr>
          <p:cNvPr id="19" name="default_name"/>
          <p:cNvSpPr/>
          <p:nvPr/>
        </p:nvSpPr>
        <p:spPr>
          <a:xfrm>
            <a:off x="122015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0" name="Text 10"/>
          <p:cNvSpPr/>
          <p:nvPr/>
        </p:nvSpPr>
        <p:spPr>
          <a:xfrm>
            <a:off x="13954125" y="800100"/>
            <a:ext cx="34004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тематические площадки</a:t>
            </a:r>
            <a:endParaRPr lang="en-US" sz="2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581775"/>
            <a:ext cx="5334000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сети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6710363"/>
            <a:ext cx="2943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«Финансы»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6101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Group 213132730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573500" y="7915275"/>
            <a:ext cx="714375" cy="714375"/>
          </a:xfrm>
          <a:prstGeom prst="rect">
            <a:avLst/>
          </a:prstGeom>
        </p:spPr>
      </p:pic>
      <p:pic>
        <p:nvPicPr>
          <p:cNvPr id="5" name="Group 213132731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01000" y="7915275"/>
            <a:ext cx="714375" cy="71437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7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8" name="Descriptor"/>
          <p:cNvSpPr/>
          <p:nvPr/>
        </p:nvSpPr>
        <p:spPr>
          <a:xfrm>
            <a:off x="666749" y="9272473"/>
            <a:ext cx="16430626" cy="652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9" name="TG-"/>
          <p:cNvSpPr/>
          <p:nvPr/>
        </p:nvSpPr>
        <p:spPr>
          <a:xfrm>
            <a:off x="666750" y="1971675"/>
            <a:ext cx="1697355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Основной TG-канал РБК</a:t>
            </a:r>
            <a:endParaRPr lang="en-US" sz="8850" dirty="0"/>
          </a:p>
        </p:txBody>
      </p:sp>
      <p:sp>
        <p:nvSpPr>
          <p:cNvPr id="10" name="name_573 913"/>
          <p:cNvSpPr/>
          <p:nvPr/>
        </p:nvSpPr>
        <p:spPr>
          <a:xfrm>
            <a:off x="1143000" y="5057775"/>
            <a:ext cx="61341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907 000</a:t>
            </a:r>
            <a:endParaRPr lang="en-US" sz="11250" dirty="0"/>
          </a:p>
        </p:txBody>
      </p:sp>
      <p:sp>
        <p:nvSpPr>
          <p:cNvPr id="11" name="Text 3"/>
          <p:cNvSpPr/>
          <p:nvPr/>
        </p:nvSpPr>
        <p:spPr>
          <a:xfrm>
            <a:off x="1143000" y="6457950"/>
            <a:ext cx="41338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подписчиков 
</a:t>
            </a:r>
            <a:r>
              <a:rPr lang="en-US" sz="3000" i="1" u="sng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РБК. Новости. Главное</a:t>
            </a:r>
            <a:endParaRPr lang="en-US" sz="3840" dirty="0"/>
          </a:p>
        </p:txBody>
      </p:sp>
      <p:sp>
        <p:nvSpPr>
          <p:cNvPr id="12" name="name_100 000"/>
          <p:cNvSpPr/>
          <p:nvPr/>
        </p:nvSpPr>
        <p:spPr>
          <a:xfrm>
            <a:off x="9725025" y="5057775"/>
            <a:ext cx="73152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11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~100 000</a:t>
            </a:r>
            <a:endParaRPr lang="en-US" sz="11250" dirty="0"/>
          </a:p>
        </p:txBody>
      </p:sp>
      <p:sp>
        <p:nvSpPr>
          <p:cNvPr id="13" name="Text 5"/>
          <p:cNvSpPr/>
          <p:nvPr/>
        </p:nvSpPr>
        <p:spPr>
          <a:xfrm>
            <a:off x="9725025" y="6457950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4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просмотров</a:t>
            </a:r>
            <a:endParaRPr lang="en-US" sz="3840" dirty="0"/>
          </a:p>
        </p:txBody>
      </p:sp>
      <p:sp>
        <p:nvSpPr>
          <p:cNvPr id="14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5" name="Text 7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386307DD-5772-E90C-2299-0DD6D0A65207}"/>
              </a:ext>
            </a:extLst>
          </p:cNvPr>
          <p:cNvSpPr/>
          <p:nvPr/>
        </p:nvSpPr>
        <p:spPr>
          <a:xfrm>
            <a:off x="9725025" y="7127024"/>
            <a:ext cx="337185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прогноз по охвату </a:t>
            </a:r>
            <a:br>
              <a:rPr lang="ru-RU" sz="3000" dirty="0"/>
            </a:br>
            <a:r>
              <a:rPr lang="ru-RU" sz="300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рекламного поста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8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sp>
        <p:nvSpPr>
          <p:cNvPr id="10" name="TG"/>
          <p:cNvSpPr/>
          <p:nvPr/>
        </p:nvSpPr>
        <p:spPr>
          <a:xfrm>
            <a:off x="695325" y="1971675"/>
            <a:ext cx="16944975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Тематические площадки в TG</a:t>
            </a:r>
            <a:endParaRPr lang="en-US" sz="8850" dirty="0"/>
          </a:p>
        </p:txBody>
      </p:sp>
      <p:sp>
        <p:nvSpPr>
          <p:cNvPr id="11" name="name_115 691"/>
          <p:cNvSpPr/>
          <p:nvPr/>
        </p:nvSpPr>
        <p:spPr>
          <a:xfrm>
            <a:off x="1143000" y="4410075"/>
            <a:ext cx="50482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129,2 </a:t>
            </a:r>
            <a:r>
              <a:rPr lang="ru-RU" sz="84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</a:t>
            </a:r>
            <a:r>
              <a:rPr lang="ru-RU" sz="30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ов</a:t>
            </a: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endParaRPr lang="en-US" sz="3000" dirty="0"/>
          </a:p>
        </p:txBody>
      </p:sp>
      <p:sp>
        <p:nvSpPr>
          <p:cNvPr id="13" name="RBCinvest"/>
          <p:cNvSpPr/>
          <p:nvPr/>
        </p:nvSpPr>
        <p:spPr>
          <a:xfrm>
            <a:off x="1295400" y="7781925"/>
            <a:ext cx="42291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«Сам себе инвестор» </a:t>
            </a:r>
            <a:br/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Инвестиции</a:t>
            </a:r>
            <a:br/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@RBCinvest</a:t>
            </a:r>
            <a:endParaRPr lang="en-US" sz="1875" dirty="0"/>
          </a:p>
        </p:txBody>
      </p:sp>
      <p:sp>
        <p:nvSpPr>
          <p:cNvPr id="14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5" name="Text 6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  <p:sp>
        <p:nvSpPr>
          <p:cNvPr id="16" name="name_139 726"/>
          <p:cNvSpPr/>
          <p:nvPr/>
        </p:nvSpPr>
        <p:spPr>
          <a:xfrm>
            <a:off x="6838950" y="4391025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8,3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17" name="default_name"/>
          <p:cNvSpPr/>
          <p:nvPr/>
        </p:nvSpPr>
        <p:spPr>
          <a:xfrm>
            <a:off x="6838950" y="512445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8" name="RBCinvest"/>
          <p:cNvSpPr/>
          <p:nvPr/>
        </p:nvSpPr>
        <p:spPr>
          <a:xfrm>
            <a:off x="6838950" y="572452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Крипто   @RBCinvest</a:t>
            </a:r>
            <a:endParaRPr lang="en-US" sz="1875" dirty="0"/>
          </a:p>
        </p:txBody>
      </p:sp>
      <p:sp>
        <p:nvSpPr>
          <p:cNvPr id="19" name="name_26 427"/>
          <p:cNvSpPr/>
          <p:nvPr/>
        </p:nvSpPr>
        <p:spPr>
          <a:xfrm>
            <a:off x="12553950" y="4391025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31,8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20" name="default_name"/>
          <p:cNvSpPr/>
          <p:nvPr/>
        </p:nvSpPr>
        <p:spPr>
          <a:xfrm>
            <a:off x="12553950" y="512445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1" name="rbc_trends"/>
          <p:cNvSpPr/>
          <p:nvPr/>
        </p:nvSpPr>
        <p:spPr>
          <a:xfrm>
            <a:off x="12553950" y="5724525"/>
            <a:ext cx="46291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БК Тренды   @rbc_trends</a:t>
            </a:r>
            <a:endParaRPr lang="en-US" sz="1875" dirty="0"/>
          </a:p>
        </p:txBody>
      </p:sp>
      <p:sp>
        <p:nvSpPr>
          <p:cNvPr id="22" name="name_18 000"/>
          <p:cNvSpPr/>
          <p:nvPr/>
        </p:nvSpPr>
        <p:spPr>
          <a:xfrm>
            <a:off x="6838950" y="7000875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22,3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23" name="default_name"/>
          <p:cNvSpPr/>
          <p:nvPr/>
        </p:nvSpPr>
        <p:spPr>
          <a:xfrm>
            <a:off x="6838950" y="773430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4" name="Life rbc_life"/>
          <p:cNvSpPr/>
          <p:nvPr/>
        </p:nvSpPr>
        <p:spPr>
          <a:xfrm>
            <a:off x="6838950" y="8334375"/>
            <a:ext cx="212407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Life   @rbc_life</a:t>
            </a:r>
            <a:endParaRPr lang="en-US" sz="1875" dirty="0"/>
          </a:p>
        </p:txBody>
      </p:sp>
      <p:sp>
        <p:nvSpPr>
          <p:cNvPr id="25" name="name_9 110"/>
          <p:cNvSpPr/>
          <p:nvPr/>
        </p:nvSpPr>
        <p:spPr>
          <a:xfrm>
            <a:off x="12553950" y="7000875"/>
            <a:ext cx="462915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15,9 </a:t>
            </a:r>
            <a:r>
              <a:rPr lang="ru-RU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</a:t>
            </a:r>
            <a:endParaRPr lang="en-US" sz="6000" dirty="0"/>
          </a:p>
        </p:txBody>
      </p:sp>
      <p:sp>
        <p:nvSpPr>
          <p:cNvPr id="26" name="default_name"/>
          <p:cNvSpPr/>
          <p:nvPr/>
        </p:nvSpPr>
        <p:spPr>
          <a:xfrm>
            <a:off x="12553950" y="7734300"/>
            <a:ext cx="46291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27" name="rbcstyle"/>
          <p:cNvSpPr/>
          <p:nvPr/>
        </p:nvSpPr>
        <p:spPr>
          <a:xfrm>
            <a:off x="12553950" y="8334375"/>
            <a:ext cx="24860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РБК Стиль   @rbcstyle</a:t>
            </a:r>
            <a:endParaRPr lang="en-US" sz="1875" dirty="0"/>
          </a:p>
        </p:txBody>
      </p:sp>
      <p:sp>
        <p:nvSpPr>
          <p:cNvPr id="28" name="Descriptor">
            <a:extLst>
              <a:ext uri="{FF2B5EF4-FFF2-40B4-BE49-F238E27FC236}">
                <a16:creationId xmlns:a16="http://schemas.microsoft.com/office/drawing/2014/main" id="{F6D04354-A4F3-71E0-24A1-62B816BD8152}"/>
              </a:ext>
            </a:extLst>
          </p:cNvPr>
          <p:cNvSpPr/>
          <p:nvPr/>
        </p:nvSpPr>
        <p:spPr>
          <a:xfrm>
            <a:off x="666749" y="9272473"/>
            <a:ext cx="16430626" cy="652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97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381750" y="3933825"/>
            <a:ext cx="5248275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820525" y="3933825"/>
            <a:ext cx="5524500" cy="5029200"/>
          </a:xfrm>
          <a:prstGeom prst="rect">
            <a:avLst/>
          </a:prstGeom>
        </p:spPr>
      </p:pic>
      <p:pic>
        <p:nvPicPr>
          <p:cNvPr id="6" name="Group 213132736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191125" y="7791450"/>
            <a:ext cx="714375" cy="714375"/>
          </a:xfrm>
          <a:prstGeom prst="rect">
            <a:avLst/>
          </a:prstGeom>
        </p:spPr>
      </p:pic>
      <p:pic>
        <p:nvPicPr>
          <p:cNvPr id="7" name="Group 21313273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648950" y="7791450"/>
            <a:ext cx="714375" cy="714375"/>
          </a:xfrm>
          <a:prstGeom prst="rect">
            <a:avLst/>
          </a:prstGeom>
        </p:spPr>
      </p:pic>
      <p:pic>
        <p:nvPicPr>
          <p:cNvPr id="8" name="Group 213132749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6354425" y="7791450"/>
            <a:ext cx="714375" cy="714375"/>
          </a:xfrm>
          <a:prstGeom prst="rect">
            <a:avLst/>
          </a:prstGeom>
        </p:spPr>
      </p:pic>
      <p:pic>
        <p:nvPicPr>
          <p:cNvPr id="9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915900" y="666750"/>
            <a:ext cx="4705350" cy="466725"/>
          </a:xfrm>
          <a:prstGeom prst="rect">
            <a:avLst/>
          </a:prstGeom>
        </p:spPr>
      </p:pic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Telegram,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ВКонтакте, Одноклассники,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MAX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31 марта 2026 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</a:t>
            </a:r>
            <a:endParaRPr lang="en-US" sz="1500" dirty="0"/>
          </a:p>
        </p:txBody>
      </p:sp>
      <p:sp>
        <p:nvSpPr>
          <p:cNvPr id="11" name="name_1040"/>
          <p:cNvSpPr/>
          <p:nvPr/>
        </p:nvSpPr>
        <p:spPr>
          <a:xfrm>
            <a:off x="1143000" y="4410075"/>
            <a:ext cx="4762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1,040 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2" name="default_name"/>
          <p:cNvSpPr/>
          <p:nvPr/>
        </p:nvSpPr>
        <p:spPr>
          <a:xfrm>
            <a:off x="1143000" y="5362575"/>
            <a:ext cx="36195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3" name="name_5185"/>
          <p:cNvSpPr/>
          <p:nvPr/>
        </p:nvSpPr>
        <p:spPr>
          <a:xfrm>
            <a:off x="6838950" y="4391025"/>
            <a:ext cx="47053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518,5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4" name="default_name"/>
          <p:cNvSpPr/>
          <p:nvPr/>
        </p:nvSpPr>
        <p:spPr>
          <a:xfrm>
            <a:off x="6838950" y="5343525"/>
            <a:ext cx="45815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5" name="name_2025"/>
          <p:cNvSpPr/>
          <p:nvPr/>
        </p:nvSpPr>
        <p:spPr>
          <a:xfrm>
            <a:off x="12277725" y="4391025"/>
            <a:ext cx="47910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505"/>
              </a:lnSpc>
              <a:buNone/>
            </a:pPr>
            <a:r>
              <a:rPr lang="en-US" sz="84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202,5 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тыс.</a:t>
            </a:r>
            <a:endParaRPr lang="en-US" sz="8400" dirty="0"/>
          </a:p>
        </p:txBody>
      </p:sp>
      <p:sp>
        <p:nvSpPr>
          <p:cNvPr id="16" name="default_name"/>
          <p:cNvSpPr/>
          <p:nvPr/>
        </p:nvSpPr>
        <p:spPr>
          <a:xfrm>
            <a:off x="12277725" y="5343525"/>
            <a:ext cx="4629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подписчиков </a:t>
            </a:r>
            <a:endParaRPr lang="en-US" sz="3000" dirty="0"/>
          </a:p>
        </p:txBody>
      </p:sp>
      <p:sp>
        <p:nvSpPr>
          <p:cNvPr id="17" name="default_name"/>
          <p:cNvSpPr/>
          <p:nvPr/>
        </p:nvSpPr>
        <p:spPr>
          <a:xfrm>
            <a:off x="6762750" y="7096125"/>
            <a:ext cx="3371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Одноклассники</a:t>
            </a:r>
            <a:endParaRPr lang="en-US" sz="3375" dirty="0"/>
          </a:p>
        </p:txBody>
      </p:sp>
      <p:sp>
        <p:nvSpPr>
          <p:cNvPr id="18" name="Text 8"/>
          <p:cNvSpPr/>
          <p:nvPr/>
        </p:nvSpPr>
        <p:spPr>
          <a:xfrm>
            <a:off x="12277725" y="7096125"/>
            <a:ext cx="299085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Канал в МАКС</a:t>
            </a:r>
            <a:endParaRPr lang="en-US" sz="3375" dirty="0"/>
          </a:p>
        </p:txBody>
      </p:sp>
      <p:sp>
        <p:nvSpPr>
          <p:cNvPr id="19" name="default_name"/>
          <p:cNvSpPr/>
          <p:nvPr/>
        </p:nvSpPr>
        <p:spPr>
          <a:xfrm>
            <a:off x="1143000" y="7096125"/>
            <a:ext cx="217170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Вконтакте</a:t>
            </a:r>
            <a:endParaRPr lang="en-US" sz="3375" dirty="0"/>
          </a:p>
        </p:txBody>
      </p:sp>
      <p:sp>
        <p:nvSpPr>
          <p:cNvPr id="20" name="Text 10"/>
          <p:cNvSpPr/>
          <p:nvPr/>
        </p:nvSpPr>
        <p:spPr>
          <a:xfrm>
            <a:off x="695325" y="1971675"/>
            <a:ext cx="169164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Социальные сети РБК</a:t>
            </a:r>
            <a:endParaRPr lang="en-US" sz="8850" dirty="0"/>
          </a:p>
        </p:txBody>
      </p:sp>
      <p:sp>
        <p:nvSpPr>
          <p:cNvPr id="21" name="default_name"/>
          <p:cNvSpPr/>
          <p:nvPr/>
        </p:nvSpPr>
        <p:spPr>
          <a:xfrm>
            <a:off x="13192125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22" name="Text 12"/>
          <p:cNvSpPr/>
          <p:nvPr/>
        </p:nvSpPr>
        <p:spPr>
          <a:xfrm>
            <a:off x="14954250" y="800100"/>
            <a:ext cx="24003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социальные сети</a:t>
            </a:r>
            <a:endParaRPr lang="en-US" sz="22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53340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Креативные 
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6710363"/>
            <a:ext cx="2943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«Финансы»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6101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411075" y="666750"/>
            <a:ext cx="5210175" cy="466725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621125" y="5353050"/>
            <a:ext cx="714375" cy="714375"/>
          </a:xfrm>
          <a:prstGeom prst="rect">
            <a:avLst/>
          </a:prstGeom>
        </p:spPr>
      </p:pic>
      <p:pic>
        <p:nvPicPr>
          <p:cNvPr id="8" name="Group 21313273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621125" y="7962900"/>
            <a:ext cx="714375" cy="714375"/>
          </a:xfrm>
          <a:prstGeom prst="rect">
            <a:avLst/>
          </a:prstGeom>
        </p:spPr>
      </p:pic>
      <p:sp>
        <p:nvSpPr>
          <p:cNvPr id="9" name="360  - -  PR-"/>
          <p:cNvSpPr/>
          <p:nvPr/>
        </p:nvSpPr>
        <p:spPr>
          <a:xfrm>
            <a:off x="1104900" y="4371975"/>
            <a:ext cx="1059180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Коммуникационное агентство, которое реализует проекты любой сложности: годовая кампания 360, серия офлайн-мероприятий, перфоманс-маркетинг или PR-активация.
Работает по принципу «одного окна»: все запросы клиента проходят через одно контактное лицо — от разработки креативной концепции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 ее воплощения.</a:t>
            </a:r>
            <a:endParaRPr lang="en-US" sz="2325" dirty="0"/>
          </a:p>
        </p:txBody>
      </p:sp>
      <p:sp>
        <p:nvSpPr>
          <p:cNvPr id="10" name="Text 1"/>
          <p:cNvSpPr/>
          <p:nvPr/>
        </p:nvSpPr>
        <p:spPr>
          <a:xfrm>
            <a:off x="1095375" y="8201025"/>
            <a:ext cx="24288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кейсы</a:t>
            </a:r>
            <a:endParaRPr lang="en-US" sz="2124" dirty="0"/>
          </a:p>
        </p:txBody>
      </p:sp>
      <p:sp>
        <p:nvSpPr>
          <p:cNvPr id="11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Mediascope, Cross Web (Россия 0+, население 12+ лет), средние значения за 2 полугодие 2023
</a:t>
            </a:r>
            <a:endParaRPr lang="en-US" sz="1500" dirty="0"/>
          </a:p>
        </p:txBody>
      </p:sp>
      <p:sp>
        <p:nvSpPr>
          <p:cNvPr id="12" name="Specialists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Specialists</a:t>
            </a:r>
            <a:endParaRPr lang="en-US" sz="8850" dirty="0"/>
          </a:p>
        </p:txBody>
      </p:sp>
      <p:sp>
        <p:nvSpPr>
          <p:cNvPr id="13" name="default_name"/>
          <p:cNvSpPr/>
          <p:nvPr/>
        </p:nvSpPr>
        <p:spPr>
          <a:xfrm>
            <a:off x="126873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4" name="Text 5"/>
          <p:cNvSpPr/>
          <p:nvPr/>
        </p:nvSpPr>
        <p:spPr>
          <a:xfrm>
            <a:off x="144399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5" name="name_1400"/>
          <p:cNvSpPr/>
          <p:nvPr/>
        </p:nvSpPr>
        <p:spPr>
          <a:xfrm>
            <a:off x="12534900" y="69723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1400</a:t>
            </a:r>
            <a:endParaRPr lang="en-US" sz="7500" dirty="0"/>
          </a:p>
        </p:txBody>
      </p:sp>
      <p:sp>
        <p:nvSpPr>
          <p:cNvPr id="16" name="2024"/>
          <p:cNvSpPr/>
          <p:nvPr/>
        </p:nvSpPr>
        <p:spPr>
          <a:xfrm>
            <a:off x="12534900" y="78486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коммерческих проектов
за 2024 год</a:t>
            </a:r>
            <a:endParaRPr lang="en-US" sz="2250" dirty="0"/>
          </a:p>
        </p:txBody>
      </p:sp>
      <p:sp>
        <p:nvSpPr>
          <p:cNvPr id="17" name="name_200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&gt;2000</a:t>
            </a:r>
            <a:endParaRPr lang="en-US" sz="7500" dirty="0"/>
          </a:p>
        </p:txBody>
      </p:sp>
      <p:sp>
        <p:nvSpPr>
          <p:cNvPr id="18" name="2024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пресейлов в 2024 году</a:t>
            </a:r>
            <a:endParaRPr lang="en-US" sz="2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elegram"/>
          <p:cNvSpPr/>
          <p:nvPr/>
        </p:nvSpPr>
        <p:spPr>
          <a:xfrm>
            <a:off x="1190625" y="5895975"/>
            <a:ext cx="758190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«Точка»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раскрыть преимущества для предпринимателей единого кабинета для управления заказами на маркетплейсах — «Точка Маркетплейсы».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проект, где мы показали, как единый кабинет помогает сейлерам решать типичные проблемы и находить баланс между работой и личной жизнью. Также создали ироничный стикерпак о «болях» для Telegram.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-     -               -"/>
          <p:cNvSpPr/>
          <p:nvPr/>
        </p:nvSpPr>
        <p:spPr>
          <a:xfrm>
            <a:off x="9763125" y="5895975"/>
            <a:ext cx="75819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МТС-банк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подчеркнуть ценность продуктов МТС-банка для бизнеса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маркетплейсах. 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создали интерактивный учебник для сейлеров, где каждая глава решала одну бизнес-задачу: от вывода бизнеса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маркетплейсы до делегирования задач.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190625" y="5895975"/>
            <a:ext cx="758190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«Ингосстрах»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раскрыть преимущества страхования автомобиля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«Ингосстрахе»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лендинг с полезными карточками о специфике вождения осенью, когда на дорогах возрастает количество аварий.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Text 2"/>
          <p:cNvSpPr/>
          <p:nvPr/>
        </p:nvSpPr>
        <p:spPr>
          <a:xfrm>
            <a:off x="9763125" y="5895975"/>
            <a:ext cx="758190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«ПСБ Благосостояние»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показать экспертизу бренда в вопросе формирования благосостояния клиента.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лендинг о культуре сбережений, составлении финансового плана и приумножении средств.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7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6750" y="1971675"/>
            <a:ext cx="8382000" cy="6991350"/>
          </a:xfrm>
          <a:prstGeom prst="rect">
            <a:avLst/>
          </a:prstGeom>
        </p:spPr>
      </p:pic>
      <p:pic>
        <p:nvPicPr>
          <p:cNvPr id="3" name="Group 2131327472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69913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810875" y="666750"/>
            <a:ext cx="6810375" cy="466725"/>
          </a:xfrm>
          <a:prstGeom prst="rect">
            <a:avLst/>
          </a:prstGeom>
        </p:spPr>
      </p:pic>
      <p:sp>
        <p:nvSpPr>
          <p:cNvPr id="6" name="-                  -"/>
          <p:cNvSpPr/>
          <p:nvPr/>
        </p:nvSpPr>
        <p:spPr>
          <a:xfrm>
            <a:off x="1190625" y="5895975"/>
            <a:ext cx="75819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Промсвязьбанк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развить проект «Женское лидерство в инвестициях»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укрепить репутацию экспертов банка.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вышло новое шоу. Его ведущими стали старший вице-президент Промсвязьбанка Вера Подгузова и генеральный продюсер «РБК Инвестиций» Анна Кожухарь. В восьми эпизодах они вместе с приглашенными героинями-инвесторами разбирали реальные кейсы и стратегии.</a:t>
            </a:r>
            <a:endParaRPr lang="en-US" sz="1650" dirty="0"/>
          </a:p>
        </p:txBody>
      </p:sp>
      <p:sp>
        <p:nvSpPr>
          <p:cNvPr id="7" name="Text 1"/>
          <p:cNvSpPr/>
          <p:nvPr/>
        </p:nvSpPr>
        <p:spPr>
          <a:xfrm>
            <a:off x="1190625" y="8505825"/>
            <a:ext cx="7581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8" name="F1RST TALK"/>
          <p:cNvSpPr/>
          <p:nvPr/>
        </p:nvSpPr>
        <p:spPr>
          <a:xfrm>
            <a:off x="9763125" y="5895975"/>
            <a:ext cx="75819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spcAft>
                <a:spcPts val="165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«СберПервый»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помочь крупным частным инвесторам лучше разбираться 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вопросах инвестирования.
</a:t>
            </a:r>
            <a:r>
              <a:rPr lang="en-US" sz="16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выпусках F1RST TALK эксперты «СберПервого» разбирали задачи клиентов «Клуба Первых» и предлагали пошаговые решения, оформленные в удобные гайды. Среди задач — пенсионные накопления, обучение наследников финансовой самостоятельности и грамотный анализ инвестиционных возможностей.</a:t>
            </a:r>
            <a:endParaRPr lang="en-US" sz="1650" dirty="0"/>
          </a:p>
        </p:txBody>
      </p:sp>
      <p:sp>
        <p:nvSpPr>
          <p:cNvPr id="9" name="Text 3"/>
          <p:cNvSpPr/>
          <p:nvPr/>
        </p:nvSpPr>
        <p:spPr>
          <a:xfrm>
            <a:off x="9763125" y="8505825"/>
            <a:ext cx="3590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посмотреть кейс</a:t>
            </a:r>
            <a:endParaRPr lang="en-US" sz="1650" dirty="0"/>
          </a:p>
        </p:txBody>
      </p:sp>
      <p:sp>
        <p:nvSpPr>
          <p:cNvPr id="10" name="default_name"/>
          <p:cNvSpPr/>
          <p:nvPr/>
        </p:nvSpPr>
        <p:spPr>
          <a:xfrm>
            <a:off x="1108710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11" name="Text 5"/>
          <p:cNvSpPr/>
          <p:nvPr/>
        </p:nvSpPr>
        <p:spPr>
          <a:xfrm>
            <a:off x="12839700" y="800100"/>
            <a:ext cx="2914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креативные проекты</a:t>
            </a:r>
            <a:endParaRPr lang="en-US" sz="2250" dirty="0"/>
          </a:p>
        </p:txBody>
      </p:sp>
      <p:sp>
        <p:nvSpPr>
          <p:cNvPr id="12" name="default_name"/>
          <p:cNvSpPr/>
          <p:nvPr/>
        </p:nvSpPr>
        <p:spPr>
          <a:xfrm>
            <a:off x="16487775" y="800100"/>
            <a:ext cx="8667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кейсы</a:t>
            </a:r>
            <a:endParaRPr lang="en-US" sz="2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43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6581775"/>
            <a:ext cx="5334000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848600"/>
            <a:ext cx="84010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Нестандартные креативные проекты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6710363"/>
            <a:ext cx="2943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«Финансы»</a:t>
            </a:r>
            <a:endParaRPr lang="en-US" sz="2336" dirty="0"/>
          </a:p>
        </p:txBody>
      </p:sp>
      <p:sp>
        <p:nvSpPr>
          <p:cNvPr id="8" name="default_name"/>
          <p:cNvSpPr/>
          <p:nvPr/>
        </p:nvSpPr>
        <p:spPr>
          <a:xfrm>
            <a:off x="4610100" y="6710363"/>
            <a:ext cx="11144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336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020175" y="1790700"/>
            <a:ext cx="8820150" cy="7620000"/>
          </a:xfrm>
          <a:prstGeom prst="rect">
            <a:avLst/>
          </a:prstGeom>
        </p:spPr>
      </p:pic>
      <p:sp>
        <p:nvSpPr>
          <p:cNvPr id="6" name="Tele2     Tele2  t2"/>
          <p:cNvSpPr/>
          <p:nvPr/>
        </p:nvSpPr>
        <p:spPr>
          <a:xfrm>
            <a:off x="1200150" y="2628900"/>
            <a:ext cx="7343775" cy="589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Tele2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ярко представить ребрендинг Tele2 в t2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аудитории РБК.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масштабная кампания на всех медиаплощадках РБК:</a:t>
            </a:r>
            <a:endParaRPr lang="en-US" sz="2100" dirty="0"/>
          </a:p>
        </p:txBody>
      </p:sp>
      <p:sp>
        <p:nvSpPr>
          <p:cNvPr id="7" name="t2"/>
          <p:cNvSpPr/>
          <p:nvPr/>
        </p:nvSpPr>
        <p:spPr>
          <a:xfrm>
            <a:off x="1190625" y="5048250"/>
            <a:ext cx="7439025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Интернет: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виджет «Обратный отсчет», анимированный дудл, превращающий логотип РБК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t2, и промоматериалы на главной странице.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Телеканал: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рекламный ролик в стиле новостного выпуска и анимация в рекламных блоках.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Пресса: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суперобложка и семиполосный брендинг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слоганом «Тот самый ребрендинг».</a:t>
            </a:r>
            <a:endParaRPr lang="en-US" sz="2100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digital-"/>
          <p:cNvSpPr/>
          <p:nvPr/>
        </p:nvSpPr>
        <p:spPr>
          <a:xfrm>
            <a:off x="1200150" y="2628900"/>
            <a:ext cx="7343775" cy="363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ПИК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 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продвижение жилых комплексов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квартир от ПИК.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годовой проект в формате digital-витрины.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лендинге размещались подборки квартир, статьи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ЖК и интерактивные элементы: калькулятор, промоблоки, брендированная кнопка. Контент обновлялся ежемесячно, дополнялся баннерной рекламой и анонсами на главной странице РБК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разделе РБК Недвижимость.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1971675"/>
            <a:ext cx="8382000" cy="7181850"/>
          </a:xfrm>
          <a:prstGeom prst="rect">
            <a:avLst/>
          </a:prstGeom>
        </p:spPr>
      </p:pic>
      <p:pic>
        <p:nvPicPr>
          <p:cNvPr id="3" name="Group 213132747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239250" y="1971675"/>
            <a:ext cx="8382000" cy="718185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Frame 213132746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220325" y="666750"/>
            <a:ext cx="7400925" cy="466725"/>
          </a:xfrm>
          <a:prstGeom prst="rect">
            <a:avLst/>
          </a:prstGeom>
        </p:spPr>
      </p:pic>
      <p:sp>
        <p:nvSpPr>
          <p:cNvPr id="6" name="Intouch         Intouch                              Intouch"/>
          <p:cNvSpPr/>
          <p:nvPr/>
        </p:nvSpPr>
        <p:spPr>
          <a:xfrm>
            <a:off x="1200150" y="2628900"/>
            <a:ext cx="7343775" cy="299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spcAft>
                <a:spcPts val="2100"/>
              </a:spcAft>
              <a:buNone/>
            </a:pP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Intouch — страховая компания.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познакомить автомобилистов с продуктами Intouch по страхованию. 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анимированный тест с ситуациями, где может пригодиться страховка — от лося на дороге до перегрева тормозов. По завершении пользователи получали результат и рекомендации экспертов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продуктах Intouch.</a:t>
            </a:r>
            <a:endParaRPr lang="en-US" sz="2100" dirty="0"/>
          </a:p>
        </p:txBody>
      </p:sp>
      <p:sp>
        <p:nvSpPr>
          <p:cNvPr id="7" name="Text 1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 сайт</a:t>
            </a:r>
            <a:endParaRPr lang="en-US" sz="2124" dirty="0"/>
          </a:p>
        </p:txBody>
      </p:sp>
      <p:sp>
        <p:nvSpPr>
          <p:cNvPr id="8" name="default_name"/>
          <p:cNvSpPr/>
          <p:nvPr/>
        </p:nvSpPr>
        <p:spPr>
          <a:xfrm>
            <a:off x="10496550" y="800100"/>
            <a:ext cx="1019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онлайн</a:t>
            </a:r>
            <a:endParaRPr lang="en-US" sz="2250" dirty="0"/>
          </a:p>
        </p:txBody>
      </p:sp>
      <p:sp>
        <p:nvSpPr>
          <p:cNvPr id="9" name="Text 3"/>
          <p:cNvSpPr/>
          <p:nvPr/>
        </p:nvSpPr>
        <p:spPr>
          <a:xfrm>
            <a:off x="12239625" y="800100"/>
            <a:ext cx="5124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нестандартные креативные проекты</a:t>
            </a:r>
            <a:endParaRPr lang="en-US" sz="22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476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7510462"/>
            <a:ext cx="2943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«Финансы»</a:t>
            </a:r>
            <a:endParaRPr lang="en-US" sz="2336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3733800"/>
          </a:xfrm>
          <a:prstGeom prst="rect">
            <a:avLst/>
          </a:prstGeom>
        </p:spPr>
      </p:pic>
      <p:pic>
        <p:nvPicPr>
          <p:cNvPr id="3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7200900"/>
            <a:ext cx="4095750" cy="1762125"/>
          </a:xfrm>
          <a:prstGeom prst="rect">
            <a:avLst/>
          </a:prstGeom>
        </p:spPr>
      </p:pic>
      <p:pic>
        <p:nvPicPr>
          <p:cNvPr id="4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53000" y="7200900"/>
            <a:ext cx="4095750" cy="1762125"/>
          </a:xfrm>
          <a:prstGeom prst="rect">
            <a:avLst/>
          </a:prstGeom>
        </p:spPr>
      </p:pic>
      <p:pic>
        <p:nvPicPr>
          <p:cNvPr id="5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5750" y="8296275"/>
            <a:ext cx="381000" cy="38100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239250" y="3267075"/>
            <a:ext cx="8382000" cy="5695950"/>
          </a:xfrm>
          <a:prstGeom prst="rect">
            <a:avLst/>
          </a:prstGeom>
        </p:spPr>
      </p:pic>
      <p:pic>
        <p:nvPicPr>
          <p:cNvPr id="7" name="Group 213132731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382000" y="8296275"/>
            <a:ext cx="381000" cy="381000"/>
          </a:xfrm>
          <a:prstGeom prst="rect">
            <a:avLst/>
          </a:prstGeom>
        </p:spPr>
      </p:pic>
      <p:pic>
        <p:nvPicPr>
          <p:cNvPr id="8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pic>
        <p:nvPicPr>
          <p:cNvPr id="9" name="image 110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820275" y="8334375"/>
            <a:ext cx="7115175" cy="333375"/>
          </a:xfrm>
          <a:prstGeom prst="rect">
            <a:avLst/>
          </a:prstGeom>
        </p:spPr>
      </p:pic>
      <p:pic>
        <p:nvPicPr>
          <p:cNvPr id="10" name="Newsbar 1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11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Телеканал РБК</a:t>
            </a:r>
            <a:endParaRPr lang="en-US" sz="6000" dirty="0"/>
          </a:p>
        </p:txBody>
      </p:sp>
      <p:sp>
        <p:nvSpPr>
          <p:cNvPr id="13" name="name_11"/>
          <p:cNvSpPr/>
          <p:nvPr/>
        </p:nvSpPr>
        <p:spPr>
          <a:xfrm>
            <a:off x="968238" y="7465442"/>
            <a:ext cx="379426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</a:t>
            </a:r>
            <a:r>
              <a:rPr lang="ru-RU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4,9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4" name="Text 2"/>
          <p:cNvSpPr/>
          <p:nvPr/>
        </p:nvSpPr>
        <p:spPr>
          <a:xfrm>
            <a:off x="968239" y="8217917"/>
            <a:ext cx="22383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телезрителей в месяц
в России</a:t>
            </a:r>
            <a:endParaRPr lang="en-US" sz="1500" dirty="0"/>
          </a:p>
        </p:txBody>
      </p:sp>
      <p:sp>
        <p:nvSpPr>
          <p:cNvPr id="15" name="name_23"/>
          <p:cNvSpPr/>
          <p:nvPr/>
        </p:nvSpPr>
        <p:spPr>
          <a:xfrm>
            <a:off x="5273539" y="7465442"/>
            <a:ext cx="240982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6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23</a:t>
            </a:r>
            <a:r>
              <a:rPr lang="en-US" sz="337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млн</a:t>
            </a:r>
            <a:endParaRPr lang="en-US" sz="6750" dirty="0"/>
          </a:p>
        </p:txBody>
      </p:sp>
      <p:sp>
        <p:nvSpPr>
          <p:cNvPr id="16" name="Text 4"/>
          <p:cNvSpPr/>
          <p:nvPr/>
        </p:nvSpPr>
        <p:spPr>
          <a:xfrm>
            <a:off x="5273539" y="8217917"/>
            <a:ext cx="2343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среднесуточное время
просмотра</a:t>
            </a:r>
            <a:endParaRPr lang="en-US" sz="1500" dirty="0"/>
          </a:p>
        </p:txBody>
      </p:sp>
      <p:sp>
        <p:nvSpPr>
          <p:cNvPr id="17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TV Index Plus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0+), декабрь 2025</a:t>
            </a:r>
            <a:endParaRPr lang="en-US" sz="1500" dirty="0"/>
          </a:p>
        </p:txBody>
      </p:sp>
      <p:sp>
        <p:nvSpPr>
          <p:cNvPr id="18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  <p:sp>
        <p:nvSpPr>
          <p:cNvPr id="19" name="PR-"/>
          <p:cNvSpPr/>
          <p:nvPr/>
        </p:nvSpPr>
        <p:spPr>
          <a:xfrm>
            <a:off x="1181100" y="3848100"/>
            <a:ext cx="7172325" cy="2266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Деловой канал о главных событиях в экономике, финансах и бизнесе.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можем интегрировать клиента в редакционные материалы. А также создать контент, точно отвечающий задачам бизнеса. Для этого у нас есть разные PR-форматы и спецпроекты.</a:t>
            </a:r>
            <a:endParaRPr lang="en-US" sz="2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Newsbar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820275" y="8315325"/>
            <a:ext cx="7248525" cy="352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7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Редакционные форматы</a:t>
            </a:r>
            <a:endParaRPr lang="en-US" sz="6000" dirty="0"/>
          </a:p>
        </p:txBody>
      </p:sp>
      <p:sp>
        <p:nvSpPr>
          <p:cNvPr id="9" name="L-"/>
          <p:cNvSpPr/>
          <p:nvPr/>
        </p:nvSpPr>
        <p:spPr>
          <a:xfrm>
            <a:off x="1181100" y="3933825"/>
            <a:ext cx="7248525" cy="344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Редакция телеканала РБК каждый день рассказывает о главных событиях в бизнесе, инвестициях и трендах. 
Интеграция в них — эффективный способ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для брендов рассказать о себе аудитории РБК.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L-борды, баннеры, виджеты и другие варианты.</a:t>
            </a:r>
            <a:endParaRPr lang="en-US" sz="2325" dirty="0"/>
          </a:p>
        </p:txBody>
      </p:sp>
      <p:sp>
        <p:nvSpPr>
          <p:cNvPr id="10" name="Text 2"/>
          <p:cNvSpPr/>
          <p:nvPr/>
        </p:nvSpPr>
        <p:spPr>
          <a:xfrm>
            <a:off x="1200150" y="8155298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все редакционные форматы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5210175" y="8153400"/>
            <a:ext cx="15335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FCFCFC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интеграции</a:t>
            </a:r>
            <a:endParaRPr lang="en-US" sz="2124" dirty="0"/>
          </a:p>
        </p:txBody>
      </p:sp>
      <p:sp>
        <p:nvSpPr>
          <p:cNvPr id="12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58674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PR-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PR-форматы</a:t>
            </a:r>
            <a:endParaRPr lang="en-US" sz="6000" dirty="0"/>
          </a:p>
        </p:txBody>
      </p:sp>
      <p:sp>
        <p:nvSpPr>
          <p:cNvPr id="8" name="PR-"/>
          <p:cNvSpPr/>
          <p:nvPr/>
        </p:nvSpPr>
        <p:spPr>
          <a:xfrm>
            <a:off x="1181100" y="3933825"/>
            <a:ext cx="7277100" cy="45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РБК есть программы, которые легко справляются с любыми задачами бренда — от имиджевых до коммерческих. </a:t>
            </a:r>
            <a:br/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PR-форматы выглядят как часть редакционного контента, поэтому аудитория не воспринимает 
их как рекламу.
Мы разбираемся в целях клиента, а потом подбираем формат, который их идеально решает.</a:t>
            </a:r>
            <a:endParaRPr lang="en-US" sz="2325" dirty="0"/>
          </a:p>
        </p:txBody>
      </p:sp>
      <p:sp>
        <p:nvSpPr>
          <p:cNvPr id="9" name="PR-"/>
          <p:cNvSpPr/>
          <p:nvPr/>
        </p:nvSpPr>
        <p:spPr>
          <a:xfrm>
            <a:off x="1200150" y="8155298"/>
            <a:ext cx="2914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смотреть PR-форматы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649575" y="666750"/>
            <a:ext cx="19716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Форматы спецпроектов</a:t>
            </a:r>
            <a:endParaRPr lang="en-US" sz="6000" dirty="0"/>
          </a:p>
        </p:txBody>
      </p:sp>
      <p:sp>
        <p:nvSpPr>
          <p:cNvPr id="8" name="60"/>
          <p:cNvSpPr/>
          <p:nvPr/>
        </p:nvSpPr>
        <p:spPr>
          <a:xfrm>
            <a:off x="1181100" y="3848100"/>
            <a:ext cx="7277100" cy="3524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Кастомные видео, где в центре внимания клиент </a:t>
            </a:r>
            <a:br/>
            <a:r>
              <a:rPr lang="en-US" sz="23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его ключевое сообщение. Каждый проект разрабатывается с учетом специфики бренда, включает органичные интеграции или нативные упоминания. 
Мы подбираем форматы, темы и спикеров, чтобы достичь поставленных целей. Среди таких форматов — «Узнать за 60 секунд», «Карточки», «Блоги РБК», «В теме», «Короче».</a:t>
            </a:r>
            <a:endParaRPr lang="en-US" sz="2325" dirty="0"/>
          </a:p>
        </p:txBody>
      </p:sp>
      <p:sp>
        <p:nvSpPr>
          <p:cNvPr id="9" name="Text 2"/>
          <p:cNvSpPr/>
          <p:nvPr/>
        </p:nvSpPr>
        <p:spPr>
          <a:xfrm>
            <a:off x="1200150" y="8155298"/>
            <a:ext cx="44196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смотреть форматы спецпроектов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5925800" y="800100"/>
            <a:ext cx="14192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телеканал</a:t>
            </a:r>
            <a:endParaRPr lang="en-US" sz="2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476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Пресса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7510462"/>
            <a:ext cx="2943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«Финансы»</a:t>
            </a:r>
            <a:endParaRPr lang="en-US" sz="2336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</a:t>
            </a:r>
            <a:endParaRPr lang="en-US" sz="1500" dirty="0"/>
          </a:p>
        </p:txBody>
      </p:sp>
      <p:sp>
        <p:nvSpPr>
          <p:cNvPr id="11" name="-"/>
          <p:cNvSpPr/>
          <p:nvPr/>
        </p:nvSpPr>
        <p:spPr>
          <a:xfrm>
            <a:off x="1104900" y="4371975"/>
            <a:ext cx="10591800" cy="21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Самый читаемый деловой ежедневник страны, лидер по аудитории среди бизнес-изданий.
Рассказываем о главных событиях в экономике, финансах, политике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обществе — обо всём, что формирует информационную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повестку дня.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6384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график приложений</a:t>
            </a:r>
            <a:endParaRPr lang="en-US" sz="2124" dirty="0"/>
          </a:p>
        </p:txBody>
      </p:sp>
      <p:sp>
        <p:nvSpPr>
          <p:cNvPr id="14" name="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5" name="name_5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790"/>
              </a:lnSpc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6" name="Text 7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7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48B792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/>
          </a:p>
        </p:txBody>
      </p:sp>
      <p:sp>
        <p:nvSpPr>
          <p:cNvPr id="18" name="Text 9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5"/>
            <a:ext cx="4067175" cy="7943850"/>
          </a:xfrm>
          <a:prstGeom prst="rect">
            <a:avLst/>
          </a:prstGeom>
        </p:spPr>
      </p:pic>
      <p:pic>
        <p:nvPicPr>
          <p:cNvPr id="3" name="Снимок экрана 2025-02-10 в 16.23.4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5"/>
            <a:ext cx="5924550" cy="7934325"/>
          </a:xfrm>
          <a:prstGeom prst="rect">
            <a:avLst/>
          </a:prstGeom>
        </p:spPr>
      </p:pic>
      <p:pic>
        <p:nvPicPr>
          <p:cNvPr id="4" name="Снимок экрана 2025-02-10 в 16.24.4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5" cy="7943850"/>
          </a:xfrm>
          <a:prstGeom prst="rect">
            <a:avLst/>
          </a:prstGeom>
        </p:spPr>
      </p:pic>
      <p:pic>
        <p:nvPicPr>
          <p:cNvPr id="5" name="Снимок экрана 2025-02-10 в 16.25.05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5"/>
            <a:ext cx="4067175" cy="7943850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3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pic>
        <p:nvPicPr>
          <p:cNvPr id="8" name="Group 213132733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819149" y="9701212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75"/>
              </a:lnSpc>
            </a:pP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-US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</a:t>
            </a: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Россия 0+, население 16+), май - октябрь 2025 </a:t>
            </a:r>
            <a:b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en" sz="150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en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</a:t>
            </a:r>
            <a:r>
              <a:rPr lang="ru-RU" sz="150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Москва, население 16+), май - октябрь 2025</a:t>
            </a:r>
            <a:endParaRPr lang="en-US" sz="1500" dirty="0"/>
          </a:p>
        </p:txBody>
      </p:sp>
      <p:sp>
        <p:nvSpPr>
          <p:cNvPr id="11" name="2025"/>
          <p:cNvSpPr/>
          <p:nvPr/>
        </p:nvSpPr>
        <p:spPr>
          <a:xfrm>
            <a:off x="1104900" y="4371975"/>
            <a:ext cx="105918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Печатная версия будущего, которую можно держать в руках. Здесь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 найдете глубокую аналитику, интервью с лидерами индустрии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трендовые исследования. Все, чтобы понять, как события влияют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рынок и жизнь. Выходит раз в два месяца.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Ключевая концепция обложек в 2025 году: визуальная эстетика шрифтового дизайна и каллиграфии. Тексты, будь то цитаты, афоризмы или ключевые мысли, будут отражать темы выпусков.</a:t>
            </a:r>
            <a:endParaRPr lang="en-US" sz="2400" dirty="0"/>
          </a:p>
        </p:txBody>
      </p:sp>
      <p:sp>
        <p:nvSpPr>
          <p:cNvPr id="12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медиакит</a:t>
            </a:r>
            <a:endParaRPr lang="en-US" sz="2124" dirty="0"/>
          </a:p>
        </p:txBody>
      </p:sp>
      <p:sp>
        <p:nvSpPr>
          <p:cNvPr id="13" name="Text 4"/>
          <p:cNvSpPr/>
          <p:nvPr/>
        </p:nvSpPr>
        <p:spPr>
          <a:xfrm>
            <a:off x="3095625" y="8201025"/>
            <a:ext cx="20859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издания</a:t>
            </a:r>
            <a:endParaRPr lang="en-US" sz="2124" dirty="0"/>
          </a:p>
        </p:txBody>
      </p:sp>
      <p:sp>
        <p:nvSpPr>
          <p:cNvPr id="14" name="default_name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Журнал</a:t>
            </a:r>
            <a:endParaRPr lang="en-US" sz="8850" dirty="0"/>
          </a:p>
        </p:txBody>
      </p:sp>
      <p:sp>
        <p:nvSpPr>
          <p:cNvPr id="15" name="name_487 0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668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6" name="AIR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Москва</a:t>
            </a:r>
            <a:endParaRPr lang="en-US" sz="2250" dirty="0"/>
          </a:p>
        </p:txBody>
      </p:sp>
      <p:sp>
        <p:nvSpPr>
          <p:cNvPr id="17" name="name_3 726 600"/>
          <p:cNvSpPr/>
          <p:nvPr/>
        </p:nvSpPr>
        <p:spPr>
          <a:xfrm>
            <a:off x="12534900" y="4533900"/>
            <a:ext cx="4838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701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7500" dirty="0"/>
          </a:p>
        </p:txBody>
      </p:sp>
      <p:sp>
        <p:nvSpPr>
          <p:cNvPr id="18" name="AIR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AIR Россия</a:t>
            </a:r>
            <a:endParaRPr lang="en-US" sz="22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Frame 2131327405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2247900"/>
            <a:ext cx="18288000" cy="7286625"/>
          </a:xfrm>
          <a:prstGeom prst="rect">
            <a:avLst/>
          </a:prstGeom>
        </p:spPr>
      </p:pic>
      <p:sp>
        <p:nvSpPr>
          <p:cNvPr id="5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752850"/>
            <a:ext cx="8820150" cy="5467350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3933825"/>
            <a:ext cx="8382000" cy="5029200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8" name="Text 1"/>
          <p:cNvSpPr/>
          <p:nvPr/>
        </p:nvSpPr>
        <p:spPr>
          <a:xfrm>
            <a:off x="1104900" y="4371975"/>
            <a:ext cx="75247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Путеводитель в мире моды, культуры, путешествий и искусства. </a:t>
            </a:r>
            <a:br/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Журнал РБК Стиль — это идеальный способ показать «иную» сторону компании и ее ценности, причем сделать это максимально эстетично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визуально, в лучших традициях </a:t>
            </a:r>
            <a:br/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качественного глянца.</a:t>
            </a:r>
            <a:endParaRPr lang="en-US" sz="2400" dirty="0"/>
          </a:p>
        </p:txBody>
      </p:sp>
      <p:sp>
        <p:nvSpPr>
          <p:cNvPr id="9" name="default_name"/>
          <p:cNvSpPr/>
          <p:nvPr/>
        </p:nvSpPr>
        <p:spPr>
          <a:xfrm>
            <a:off x="1095375" y="8201025"/>
            <a:ext cx="1257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медиакит</a:t>
            </a:r>
            <a:endParaRPr lang="en-US" sz="2124" dirty="0"/>
          </a:p>
        </p:txBody>
      </p:sp>
      <p:sp>
        <p:nvSpPr>
          <p:cNvPr id="10" name="Text 3"/>
          <p:cNvSpPr/>
          <p:nvPr/>
        </p:nvSpPr>
        <p:spPr>
          <a:xfrm>
            <a:off x="3095625" y="8201025"/>
            <a:ext cx="26384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график приложений</a:t>
            </a:r>
            <a:endParaRPr lang="en-US" sz="2124" dirty="0"/>
          </a:p>
        </p:txBody>
      </p:sp>
      <p:sp>
        <p:nvSpPr>
          <p:cNvPr id="11" name="Text 4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РБК Стиль</a:t>
            </a:r>
            <a:endParaRPr lang="en-US" sz="88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2131327479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247900"/>
            <a:ext cx="18288000" cy="7477125"/>
          </a:xfrm>
          <a:prstGeom prst="rect">
            <a:avLst/>
          </a:prstGeom>
        </p:spPr>
      </p:pic>
      <p:pic>
        <p:nvPicPr>
          <p:cNvPr id="3" name="Rectangle 26104200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4" name="Rectangle 2610420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7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343275"/>
            <a:ext cx="8382000" cy="3076575"/>
          </a:xfrm>
          <a:prstGeom prst="rect">
            <a:avLst/>
          </a:prstGeom>
        </p:spPr>
      </p:pic>
      <p:sp>
        <p:nvSpPr>
          <p:cNvPr id="3" name="Rectangle 18"/>
          <p:cNvSpPr/>
          <p:nvPr/>
        </p:nvSpPr>
        <p:spPr>
          <a:xfrm>
            <a:off x="9253538" y="3290888"/>
            <a:ext cx="8353425" cy="3048000"/>
          </a:xfrm>
          <a:prstGeom prst="roundRect">
            <a:avLst>
              <a:gd name="adj" fmla="val 15156"/>
            </a:avLst>
          </a:prstGeom>
          <a:solidFill>
            <a:srgbClr val="F5F5F5"/>
          </a:solidFill>
          <a:ln w="28575">
            <a:solidFill>
              <a:srgbClr val="72C8AB"/>
            </a:solidFill>
            <a:prstDash val="solid"/>
          </a:ln>
        </p:spPr>
      </p:sp>
      <p:pic>
        <p:nvPicPr>
          <p:cNvPr id="4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6543675"/>
            <a:ext cx="8382000" cy="3076575"/>
          </a:xfrm>
          <a:prstGeom prst="rect">
            <a:avLst/>
          </a:prstGeom>
        </p:spPr>
      </p:pic>
      <p:pic>
        <p:nvPicPr>
          <p:cNvPr id="5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6543675"/>
            <a:ext cx="8382000" cy="3076575"/>
          </a:xfrm>
          <a:prstGeom prst="rect">
            <a:avLst/>
          </a:prstGeom>
        </p:spPr>
      </p:pic>
      <p:pic>
        <p:nvPicPr>
          <p:cNvPr id="6" name="Frame 213132748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715500" y="4581525"/>
            <a:ext cx="6820580" cy="1314450"/>
          </a:xfrm>
          <a:prstGeom prst="rect">
            <a:avLst/>
          </a:prstGeom>
        </p:spPr>
      </p:pic>
      <p:pic>
        <p:nvPicPr>
          <p:cNvPr id="7" name="Frame 213132748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143000" y="4581525"/>
            <a:ext cx="6820580" cy="1314450"/>
          </a:xfrm>
          <a:prstGeom prst="rect">
            <a:avLst/>
          </a:prstGeom>
        </p:spPr>
      </p:pic>
      <p:pic>
        <p:nvPicPr>
          <p:cNvPr id="8" name="Frame 213132749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715500" y="8048625"/>
            <a:ext cx="6820580" cy="1104900"/>
          </a:xfrm>
          <a:prstGeom prst="rect">
            <a:avLst/>
          </a:prstGeom>
        </p:spPr>
      </p:pic>
      <p:pic>
        <p:nvPicPr>
          <p:cNvPr id="9" name="Frame 213132749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43000" y="8048625"/>
            <a:ext cx="6820580" cy="1104900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6059150" y="666750"/>
            <a:ext cx="1562100" cy="466725"/>
          </a:xfrm>
          <a:prstGeom prst="rect">
            <a:avLst/>
          </a:prstGeom>
        </p:spPr>
      </p:pic>
      <p:sp>
        <p:nvSpPr>
          <p:cNvPr id="12" name="Descriptor"/>
          <p:cNvSpPr/>
          <p:nvPr/>
        </p:nvSpPr>
        <p:spPr>
          <a:xfrm>
            <a:off x="1143000" y="3743325"/>
            <a:ext cx="22098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9715500" y="3743325"/>
            <a:ext cx="36385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Журнал</a:t>
            </a:r>
            <a:endParaRPr lang="en-US" sz="2250" dirty="0"/>
          </a:p>
        </p:txBody>
      </p:sp>
      <p:sp>
        <p:nvSpPr>
          <p:cNvPr id="14" name="Descriptor"/>
          <p:cNvSpPr/>
          <p:nvPr/>
        </p:nvSpPr>
        <p:spPr>
          <a:xfrm>
            <a:off x="97155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5" name="Descriptor"/>
          <p:cNvSpPr/>
          <p:nvPr/>
        </p:nvSpPr>
        <p:spPr>
          <a:xfrm>
            <a:off x="97155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6" name="Descriptor"/>
          <p:cNvSpPr/>
          <p:nvPr/>
        </p:nvSpPr>
        <p:spPr>
          <a:xfrm>
            <a:off x="97155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17" name="Descriptor"/>
          <p:cNvSpPr/>
          <p:nvPr/>
        </p:nvSpPr>
        <p:spPr>
          <a:xfrm>
            <a:off x="1143000" y="45815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18" name="Descriptor"/>
          <p:cNvSpPr/>
          <p:nvPr/>
        </p:nvSpPr>
        <p:spPr>
          <a:xfrm>
            <a:off x="1143000" y="49815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19" name="Descriptor"/>
          <p:cNvSpPr/>
          <p:nvPr/>
        </p:nvSpPr>
        <p:spPr>
          <a:xfrm>
            <a:off x="1143000" y="55721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0" name="Descriptor"/>
          <p:cNvSpPr/>
          <p:nvPr/>
        </p:nvSpPr>
        <p:spPr>
          <a:xfrm>
            <a:off x="8162925" y="4543425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5%</a:t>
            </a:r>
            <a:endParaRPr lang="en-US" sz="1275" dirty="0"/>
          </a:p>
        </p:txBody>
      </p:sp>
      <p:sp>
        <p:nvSpPr>
          <p:cNvPr id="21" name="Descriptor"/>
          <p:cNvSpPr/>
          <p:nvPr/>
        </p:nvSpPr>
        <p:spPr>
          <a:xfrm>
            <a:off x="8162925" y="50387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89%</a:t>
            </a:r>
            <a:endParaRPr lang="en-US" sz="1275" dirty="0"/>
          </a:p>
        </p:txBody>
      </p:sp>
      <p:sp>
        <p:nvSpPr>
          <p:cNvPr id="22" name="Descriptor"/>
          <p:cNvSpPr/>
          <p:nvPr/>
        </p:nvSpPr>
        <p:spPr>
          <a:xfrm>
            <a:off x="8162925" y="55340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6%</a:t>
            </a:r>
            <a:endParaRPr lang="en-US" sz="1275" dirty="0"/>
          </a:p>
        </p:txBody>
      </p:sp>
      <p:sp>
        <p:nvSpPr>
          <p:cNvPr id="23" name="Text 1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Дистрибуция прессы</a:t>
            </a:r>
            <a:endParaRPr lang="en-US" sz="6000" dirty="0"/>
          </a:p>
        </p:txBody>
      </p:sp>
      <p:sp>
        <p:nvSpPr>
          <p:cNvPr id="24" name="Descriptor"/>
          <p:cNvSpPr/>
          <p:nvPr/>
        </p:nvSpPr>
        <p:spPr>
          <a:xfrm>
            <a:off x="11430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газеты)</a:t>
            </a:r>
            <a:endParaRPr lang="en-US" sz="2250" dirty="0"/>
          </a:p>
        </p:txBody>
      </p:sp>
      <p:sp>
        <p:nvSpPr>
          <p:cNvPr id="25" name="Descriptor"/>
          <p:cNvSpPr/>
          <p:nvPr/>
        </p:nvSpPr>
        <p:spPr>
          <a:xfrm>
            <a:off x="9715500" y="7010400"/>
            <a:ext cx="36385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РБК Стиль
</a:t>
            </a:r>
            <a:r>
              <a:rPr lang="en-US" sz="2250" i="1" dirty="0">
                <a:solidFill>
                  <a:srgbClr val="303030"/>
                </a:solidFill>
                <a:latin typeface="Graphik RBC LC Light Italic" pitchFamily="34" charset="0"/>
                <a:ea typeface="Graphik RBC LC Light Italic" pitchFamily="34" charset="-122"/>
                <a:cs typeface="Graphik RBC LC Light Italic" pitchFamily="34" charset="-120"/>
              </a:rPr>
              <a:t>(в составе журнала)</a:t>
            </a:r>
            <a:endParaRPr lang="en-US" sz="2250" dirty="0"/>
          </a:p>
        </p:txBody>
      </p:sp>
      <p:sp>
        <p:nvSpPr>
          <p:cNvPr id="26" name="Descriptor"/>
          <p:cNvSpPr/>
          <p:nvPr/>
        </p:nvSpPr>
        <p:spPr>
          <a:xfrm>
            <a:off x="97155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27" name="Descriptor"/>
          <p:cNvSpPr/>
          <p:nvPr/>
        </p:nvSpPr>
        <p:spPr>
          <a:xfrm>
            <a:off x="97155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28" name="Descriptor"/>
          <p:cNvSpPr/>
          <p:nvPr/>
        </p:nvSpPr>
        <p:spPr>
          <a:xfrm>
            <a:off x="97155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29" name="Descriptor"/>
          <p:cNvSpPr/>
          <p:nvPr/>
        </p:nvSpPr>
        <p:spPr>
          <a:xfrm>
            <a:off x="1143000" y="8048625"/>
            <a:ext cx="2314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Розничное распространение</a:t>
            </a:r>
            <a:endParaRPr lang="en-US" sz="1275" dirty="0"/>
          </a:p>
        </p:txBody>
      </p:sp>
      <p:sp>
        <p:nvSpPr>
          <p:cNvPr id="30" name="Descriptor"/>
          <p:cNvSpPr/>
          <p:nvPr/>
        </p:nvSpPr>
        <p:spPr>
          <a:xfrm>
            <a:off x="1143000" y="8448675"/>
            <a:ext cx="1504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Комплиментарное 
распространение</a:t>
            </a:r>
            <a:endParaRPr lang="en-US" sz="1275" dirty="0"/>
          </a:p>
        </p:txBody>
      </p:sp>
      <p:sp>
        <p:nvSpPr>
          <p:cNvPr id="31" name="Descriptor"/>
          <p:cNvSpPr/>
          <p:nvPr/>
        </p:nvSpPr>
        <p:spPr>
          <a:xfrm>
            <a:off x="1143000" y="9039225"/>
            <a:ext cx="790575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endParaRPr lang="en-US" sz="1275" dirty="0"/>
          </a:p>
        </p:txBody>
      </p:sp>
      <p:sp>
        <p:nvSpPr>
          <p:cNvPr id="32" name="Descriptor"/>
          <p:cNvSpPr/>
          <p:nvPr/>
        </p:nvSpPr>
        <p:spPr>
          <a:xfrm>
            <a:off x="16735425" y="8010525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78%</a:t>
            </a:r>
            <a:endParaRPr lang="en-US" sz="1275" dirty="0"/>
          </a:p>
        </p:txBody>
      </p:sp>
      <p:sp>
        <p:nvSpPr>
          <p:cNvPr id="33" name="Descriptor"/>
          <p:cNvSpPr/>
          <p:nvPr/>
        </p:nvSpPr>
        <p:spPr>
          <a:xfrm>
            <a:off x="8162925" y="8020050"/>
            <a:ext cx="247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7%</a:t>
            </a:r>
            <a:endParaRPr lang="en-US" sz="1275" dirty="0"/>
          </a:p>
        </p:txBody>
      </p:sp>
      <p:sp>
        <p:nvSpPr>
          <p:cNvPr id="34" name="Descriptor"/>
          <p:cNvSpPr/>
          <p:nvPr/>
        </p:nvSpPr>
        <p:spPr>
          <a:xfrm>
            <a:off x="16735425" y="85058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  <p:sp>
        <p:nvSpPr>
          <p:cNvPr id="35" name="Descriptor"/>
          <p:cNvSpPr/>
          <p:nvPr/>
        </p:nvSpPr>
        <p:spPr>
          <a:xfrm>
            <a:off x="8162925" y="8505825"/>
            <a:ext cx="3524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84%</a:t>
            </a:r>
            <a:endParaRPr lang="en-US" sz="1275" dirty="0"/>
          </a:p>
        </p:txBody>
      </p:sp>
      <p:sp>
        <p:nvSpPr>
          <p:cNvPr id="36" name="Descriptor"/>
          <p:cNvSpPr/>
          <p:nvPr/>
        </p:nvSpPr>
        <p:spPr>
          <a:xfrm>
            <a:off x="167354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7" name="Descriptor"/>
          <p:cNvSpPr/>
          <p:nvPr/>
        </p:nvSpPr>
        <p:spPr>
          <a:xfrm>
            <a:off x="8162925" y="9001125"/>
            <a:ext cx="25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9%</a:t>
            </a:r>
            <a:endParaRPr lang="en-US" sz="1275" dirty="0"/>
          </a:p>
        </p:txBody>
      </p:sp>
      <p:sp>
        <p:nvSpPr>
          <p:cNvPr id="38" name="default_name"/>
          <p:cNvSpPr/>
          <p:nvPr/>
        </p:nvSpPr>
        <p:spPr>
          <a:xfrm>
            <a:off x="16335375" y="800100"/>
            <a:ext cx="1009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пресса</a:t>
            </a:r>
            <a:endParaRPr lang="en-US" sz="2250" dirty="0"/>
          </a:p>
        </p:txBody>
      </p:sp>
      <p:sp>
        <p:nvSpPr>
          <p:cNvPr id="39" name="Descriptor"/>
          <p:cNvSpPr/>
          <p:nvPr/>
        </p:nvSpPr>
        <p:spPr>
          <a:xfrm>
            <a:off x="16735425" y="4543425"/>
            <a:ext cx="34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47%</a:t>
            </a:r>
            <a:endParaRPr lang="en-US" sz="1275" dirty="0"/>
          </a:p>
        </p:txBody>
      </p:sp>
      <p:sp>
        <p:nvSpPr>
          <p:cNvPr id="40" name="Descriptor"/>
          <p:cNvSpPr/>
          <p:nvPr/>
        </p:nvSpPr>
        <p:spPr>
          <a:xfrm>
            <a:off x="16735425" y="5048250"/>
            <a:ext cx="371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40%</a:t>
            </a:r>
            <a:endParaRPr lang="en-US" sz="1275" dirty="0"/>
          </a:p>
        </p:txBody>
      </p:sp>
      <p:sp>
        <p:nvSpPr>
          <p:cNvPr id="41" name="Descriptor"/>
          <p:cNvSpPr/>
          <p:nvPr/>
        </p:nvSpPr>
        <p:spPr>
          <a:xfrm>
            <a:off x="16735425" y="5534025"/>
            <a:ext cx="323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13%</a:t>
            </a:r>
            <a:endParaRPr lang="en-US" sz="127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7381875"/>
            <a:ext cx="34766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endParaRPr lang="en-US" sz="6000" dirty="0"/>
          </a:p>
        </p:txBody>
      </p:sp>
      <p:sp>
        <p:nvSpPr>
          <p:cNvPr id="7" name="Text 1"/>
          <p:cNvSpPr/>
          <p:nvPr/>
        </p:nvSpPr>
        <p:spPr>
          <a:xfrm>
            <a:off x="933450" y="7510462"/>
            <a:ext cx="2943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«Финансы»</a:t>
            </a:r>
            <a:endParaRPr lang="en-US" sz="2336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sp>
        <p:nvSpPr>
          <p:cNvPr id="7" name="-       800                         52  7"/>
          <p:cNvSpPr/>
          <p:nvPr/>
        </p:nvSpPr>
        <p:spPr>
          <a:xfrm>
            <a:off x="1181100" y="3743325"/>
            <a:ext cx="7277100" cy="3667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Собственная площадка РБК для форумов, конференций, бизнес-завтраков и других мероприятий. 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Пространство рассчитано на 800 гостей, с тремя залами, зоной регистрации и местом для выставок.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Здесь есть все для проведения мероприятий: от видеоэкранов и проекторов до телесуфлеров и радиомикрофонов. 
</a:t>
            </a:r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Адрес: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Космодамианская наб, 52, стр. 7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Центр событий РБК</a:t>
            </a:r>
            <a:endParaRPr lang="en-US" sz="6000" dirty="0"/>
          </a:p>
        </p:txBody>
      </p:sp>
      <p:sp>
        <p:nvSpPr>
          <p:cNvPr id="9" name="Text 2"/>
          <p:cNvSpPr/>
          <p:nvPr/>
        </p:nvSpPr>
        <p:spPr>
          <a:xfrm>
            <a:off x="1200150" y="7848600"/>
            <a:ext cx="50101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информация о площадке</a:t>
            </a:r>
            <a:endParaRPr lang="en-US" sz="2124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95325" y="4591050"/>
            <a:ext cx="4067175" cy="241935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53000" y="7200900"/>
            <a:ext cx="4067175" cy="2419350"/>
          </a:xfrm>
          <a:prstGeom prst="rect">
            <a:avLst/>
          </a:prstGeom>
        </p:spPr>
      </p:pic>
      <p:pic>
        <p:nvPicPr>
          <p:cNvPr id="4" name="Rectangle 2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4591050"/>
            <a:ext cx="4067175" cy="241935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7200900"/>
            <a:ext cx="4067175" cy="2419350"/>
          </a:xfrm>
          <a:prstGeom prst="rect">
            <a:avLst/>
          </a:prstGeom>
        </p:spPr>
      </p:pic>
      <p:pic>
        <p:nvPicPr>
          <p:cNvPr id="6" name="Rectangle 2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53000" y="4591050"/>
            <a:ext cx="4067175" cy="2419350"/>
          </a:xfrm>
          <a:prstGeom prst="rect">
            <a:avLst/>
          </a:prstGeom>
        </p:spPr>
      </p:pic>
      <p:pic>
        <p:nvPicPr>
          <p:cNvPr id="7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10675" y="7200900"/>
            <a:ext cx="4067175" cy="2419350"/>
          </a:xfrm>
          <a:prstGeom prst="rect">
            <a:avLst/>
          </a:prstGeom>
        </p:spPr>
      </p:pic>
      <p:pic>
        <p:nvPicPr>
          <p:cNvPr id="8" name="Group 213132749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525500" y="4581525"/>
            <a:ext cx="4067175" cy="2419350"/>
          </a:xfrm>
          <a:prstGeom prst="rect">
            <a:avLst/>
          </a:prstGeom>
        </p:spPr>
      </p:pic>
      <p:pic>
        <p:nvPicPr>
          <p:cNvPr id="9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10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Ключевые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Text 1"/>
          <p:cNvSpPr/>
          <p:nvPr/>
        </p:nvSpPr>
        <p:spPr>
          <a:xfrm>
            <a:off x="695325" y="3086100"/>
            <a:ext cx="142684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Каждый год РБК проводит отраслевые мероприятия в Центре событий.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Актуальное расписание смотрите по ссылке. 
</a:t>
            </a:r>
            <a:endParaRPr lang="en-US" sz="2100" dirty="0"/>
          </a:p>
        </p:txBody>
      </p:sp>
      <p:sp>
        <p:nvSpPr>
          <p:cNvPr id="13" name="-"/>
          <p:cNvSpPr/>
          <p:nvPr/>
        </p:nvSpPr>
        <p:spPr>
          <a:xfrm>
            <a:off x="1028700" y="5705475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Крипто-викенд 
РБК</a:t>
            </a:r>
            <a:endParaRPr lang="en-US" sz="3000" dirty="0"/>
          </a:p>
        </p:txBody>
      </p:sp>
      <p:sp>
        <p:nvSpPr>
          <p:cNvPr id="14" name="Tech"/>
          <p:cNvSpPr/>
          <p:nvPr/>
        </p:nvSpPr>
        <p:spPr>
          <a:xfrm>
            <a:off x="1028700" y="8315325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Tech</a:t>
            </a:r>
            <a:endParaRPr lang="en-US" sz="3000" dirty="0"/>
          </a:p>
        </p:txBody>
      </p:sp>
      <p:sp>
        <p:nvSpPr>
          <p:cNvPr id="15" name="HR- ESG-"/>
          <p:cNvSpPr/>
          <p:nvPr/>
        </p:nvSpPr>
        <p:spPr>
          <a:xfrm>
            <a:off x="5314950" y="8315325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HR-форум
ESG-конгресс</a:t>
            </a:r>
            <a:endParaRPr lang="en-US" sz="3000" dirty="0"/>
          </a:p>
        </p:txBody>
      </p:sp>
      <p:sp>
        <p:nvSpPr>
          <p:cNvPr id="16" name="Text 5"/>
          <p:cNvSpPr/>
          <p:nvPr/>
        </p:nvSpPr>
        <p:spPr>
          <a:xfrm>
            <a:off x="9601200" y="8315325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Новая экономика</a:t>
            </a:r>
            <a:endParaRPr lang="en-US" sz="3000" dirty="0"/>
          </a:p>
        </p:txBody>
      </p:sp>
      <p:sp>
        <p:nvSpPr>
          <p:cNvPr id="17" name="Text 6"/>
          <p:cNvSpPr/>
          <p:nvPr/>
        </p:nvSpPr>
        <p:spPr>
          <a:xfrm>
            <a:off x="5314950" y="5705475"/>
            <a:ext cx="19716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Спорт</a:t>
            </a:r>
            <a:endParaRPr lang="en-US" sz="3000" dirty="0"/>
          </a:p>
        </p:txBody>
      </p:sp>
      <p:sp>
        <p:nvSpPr>
          <p:cNvPr id="18" name="Text 7"/>
          <p:cNvSpPr/>
          <p:nvPr/>
        </p:nvSpPr>
        <p:spPr>
          <a:xfrm>
            <a:off x="9563100" y="5705475"/>
            <a:ext cx="21717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Банковский
форум</a:t>
            </a:r>
            <a:endParaRPr lang="en-US" sz="3000" dirty="0"/>
          </a:p>
        </p:txBody>
      </p:sp>
      <p:sp>
        <p:nvSpPr>
          <p:cNvPr id="19" name="-"/>
          <p:cNvSpPr/>
          <p:nvPr/>
        </p:nvSpPr>
        <p:spPr>
          <a:xfrm>
            <a:off x="1047750" y="4591050"/>
            <a:ext cx="172402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февраль-март</a:t>
            </a:r>
            <a:endParaRPr lang="en-US" sz="1875" dirty="0"/>
          </a:p>
        </p:txBody>
      </p:sp>
      <p:sp>
        <p:nvSpPr>
          <p:cNvPr id="20" name="Capital Markets"/>
          <p:cNvSpPr/>
          <p:nvPr/>
        </p:nvSpPr>
        <p:spPr>
          <a:xfrm>
            <a:off x="13858875" y="5695950"/>
            <a:ext cx="360045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Capital Markets
</a:t>
            </a:r>
            <a:endParaRPr lang="en-US" sz="3000" dirty="0"/>
          </a:p>
        </p:txBody>
      </p:sp>
      <p:sp>
        <p:nvSpPr>
          <p:cNvPr id="21" name="default_name"/>
          <p:cNvSpPr/>
          <p:nvPr/>
        </p:nvSpPr>
        <p:spPr>
          <a:xfrm>
            <a:off x="13925550" y="4800600"/>
            <a:ext cx="113347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22" name="default_name"/>
          <p:cNvSpPr/>
          <p:nvPr/>
        </p:nvSpPr>
        <p:spPr>
          <a:xfrm>
            <a:off x="5314950" y="4591050"/>
            <a:ext cx="6096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март</a:t>
            </a:r>
            <a:endParaRPr lang="en-US" sz="1875" dirty="0"/>
          </a:p>
        </p:txBody>
      </p:sp>
      <p:sp>
        <p:nvSpPr>
          <p:cNvPr id="23" name="default_name"/>
          <p:cNvSpPr/>
          <p:nvPr/>
        </p:nvSpPr>
        <p:spPr>
          <a:xfrm>
            <a:off x="1028700" y="7200900"/>
            <a:ext cx="99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24" name="default_name"/>
          <p:cNvSpPr/>
          <p:nvPr/>
        </p:nvSpPr>
        <p:spPr>
          <a:xfrm>
            <a:off x="9601200" y="4591050"/>
            <a:ext cx="8763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апрель</a:t>
            </a:r>
            <a:endParaRPr lang="en-US" sz="1875" dirty="0"/>
          </a:p>
        </p:txBody>
      </p:sp>
      <p:sp>
        <p:nvSpPr>
          <p:cNvPr id="25" name="default_name"/>
          <p:cNvSpPr/>
          <p:nvPr/>
        </p:nvSpPr>
        <p:spPr>
          <a:xfrm>
            <a:off x="5314950" y="7200900"/>
            <a:ext cx="8953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26" name="default_name"/>
          <p:cNvSpPr/>
          <p:nvPr/>
        </p:nvSpPr>
        <p:spPr>
          <a:xfrm>
            <a:off x="9601200" y="7200900"/>
            <a:ext cx="10096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27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Публичные мероприятия</a:t>
            </a:r>
            <a:endParaRPr lang="en-US" sz="6000" dirty="0"/>
          </a:p>
        </p:txBody>
      </p:sp>
      <p:sp>
        <p:nvSpPr>
          <p:cNvPr id="8" name="Weekend"/>
          <p:cNvSpPr/>
          <p:nvPr/>
        </p:nvSpPr>
        <p:spPr>
          <a:xfrm>
            <a:off x="1181100" y="3743325"/>
            <a:ext cx="7324725" cy="408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Инвест Weekend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— мероприятие для частных инвесторов, как начинающих, так и опытных. Обсуждаем стратегии, делимся свежими идеями и общаемся с топовыми экспертами и ведущими РБК Инвестиций. 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Подробнее — по ссылке.
</a:t>
            </a:r>
            <a:r>
              <a:rPr lang="en-US" sz="1950" b="1" dirty="0">
                <a:solidFill>
                  <a:srgbClr val="303030"/>
                </a:solidFill>
                <a:latin typeface="Graphik RBC LC Bold" pitchFamily="34" charset="0"/>
                <a:ea typeface="Graphik RBC LC Bold" pitchFamily="34" charset="-122"/>
                <a:cs typeface="Graphik RBC LC Bold" pitchFamily="34" charset="-120"/>
              </a:rPr>
              <a:t>Предпринимательский класс — 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площадка, где опытные предприниматели делятся реальными кейсами, стратегиями, инсайтами, а участники задают им вопросы, обсуждают проблемы и вызовы в своем бизнесе.  
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Детали читайте тут.</a:t>
            </a:r>
            <a:endParaRPr lang="en-US" sz="1950" dirty="0"/>
          </a:p>
        </p:txBody>
      </p:sp>
      <p:sp>
        <p:nvSpPr>
          <p:cNvPr id="9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190875"/>
            <a:ext cx="8820150" cy="5943600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181100" y="3743325"/>
            <a:ext cx="7277100" cy="478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участвует в крупных деловых форумах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 стендами, студиями или собственными сессиями, усиливая информационное присутствие событий </a:t>
            </a:r>
            <a:br/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на площадке, так и в СМИ.</a:t>
            </a:r>
            <a:br/>
            <a:br/>
            <a:r>
              <a:rPr lang="en-US" sz="21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Где РБК — генеральный информационный партнер?
</a:t>
            </a: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
О возможности интеграции в подобные мероприятия можно прочитать здесь.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1181100" y="6010275"/>
            <a:ext cx="7372350" cy="1190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66700" indent="-266700" algn="l">
              <a:lnSpc>
                <a:spcPts val="2625"/>
              </a:lnSpc>
              <a:buSzPct val="100000"/>
              <a:buChar char="•"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ПМЭФ
ВЭФ 
«Иннопром»</a:t>
            </a:r>
            <a:endParaRPr lang="en-US" sz="21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События с партнерством РБК</a:t>
            </a:r>
            <a:endParaRPr lang="en-US" sz="6000" dirty="0"/>
          </a:p>
        </p:txBody>
      </p:sp>
      <p:sp>
        <p:nvSpPr>
          <p:cNvPr id="10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4" name="Rectangle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5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6" name="Group 213132732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878175" y="666750"/>
            <a:ext cx="1743075" cy="466725"/>
          </a:xfrm>
          <a:prstGeom prst="rect">
            <a:avLst/>
          </a:prstGeom>
        </p:spPr>
      </p:pic>
      <p:sp>
        <p:nvSpPr>
          <p:cNvPr id="7" name="- public talk"/>
          <p:cNvSpPr/>
          <p:nvPr/>
        </p:nvSpPr>
        <p:spPr>
          <a:xfrm>
            <a:off x="1181100" y="3743325"/>
            <a:ext cx="7277100" cy="2695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РБК организует под клиента мероприятия любых форматов: бизнес-завтраки, public talk, форумы, интенсивы и другие.
Мы помогаем на каждом этапе — от разработки идеи до ее реализации. Выступаем как организатор или модератор деловой программы. 
</a:t>
            </a:r>
            <a:endParaRPr lang="en-US" sz="2100" dirty="0"/>
          </a:p>
        </p:txBody>
      </p:sp>
      <p:sp>
        <p:nvSpPr>
          <p:cNvPr id="8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Mediascope TV Index Plus (Россия 0+, население 4+), сен.24
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Мероприятия под клиента</a:t>
            </a:r>
            <a:endParaRPr lang="en-US" sz="6000" dirty="0"/>
          </a:p>
        </p:txBody>
      </p:sp>
      <p:sp>
        <p:nvSpPr>
          <p:cNvPr id="10" name="Text 3"/>
          <p:cNvSpPr/>
          <p:nvPr/>
        </p:nvSpPr>
        <p:spPr>
          <a:xfrm>
            <a:off x="1200150" y="8096250"/>
            <a:ext cx="64389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подробнее о событиях под клиента</a:t>
            </a:r>
            <a:endParaRPr lang="en-US" sz="2124" dirty="0"/>
          </a:p>
        </p:txBody>
      </p:sp>
      <p:sp>
        <p:nvSpPr>
          <p:cNvPr id="11" name="default_name"/>
          <p:cNvSpPr/>
          <p:nvPr/>
        </p:nvSpPr>
        <p:spPr>
          <a:xfrm>
            <a:off x="16154400" y="800100"/>
            <a:ext cx="11906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события</a:t>
            </a:r>
            <a:endParaRPr lang="en-US" sz="22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00"/>
          </a:xfrm>
          <a:prstGeom prst="rect">
            <a:avLst/>
          </a:prstGeom>
        </p:spPr>
      </p:pic>
      <p:pic>
        <p:nvPicPr>
          <p:cNvPr id="4" name="Frame 2131327496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66750" y="7381875"/>
            <a:ext cx="8696325" cy="1581150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33450" y="7510462"/>
            <a:ext cx="29432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Сегмент «Финансы»</a:t>
            </a:r>
            <a:endParaRPr lang="en-US" sz="2336" dirty="0"/>
          </a:p>
        </p:txBody>
      </p:sp>
      <p:sp>
        <p:nvSpPr>
          <p:cNvPr id="7" name="- 360"/>
          <p:cNvSpPr/>
          <p:nvPr/>
        </p:nvSpPr>
        <p:spPr>
          <a:xfrm>
            <a:off x="666750" y="8420100"/>
            <a:ext cx="879157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Лайфстайл-проект 360</a:t>
            </a:r>
            <a:endParaRPr lang="en-US" sz="6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8382000" cy="5686425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5" name="Rectangle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6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75"/>
            <a:ext cx="304801" cy="304800"/>
          </a:xfrm>
          <a:prstGeom prst="rect">
            <a:avLst/>
          </a:prstGeom>
        </p:spPr>
      </p:pic>
      <p:sp>
        <p:nvSpPr>
          <p:cNvPr id="7" name="Pro                         -"/>
          <p:cNvSpPr/>
          <p:nvPr/>
        </p:nvSpPr>
        <p:spPr>
          <a:xfrm>
            <a:off x="1181100" y="3743325"/>
            <a:ext cx="7277100" cy="410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 в год на протяжении месяца одна из ключевых тем становится магистральной для всего РБК, получает максимальное освещение на всех площадках и сопровождается громким событием в офлайне.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это время мы изучаем тему под разными углами, через призму бизнеса, стиля, трендов. В супербоуле задействованы все тематические площадки РБК (Инвестиции, Стиль, Лайф, Тренды, Недвижимость, Pro и т.д.) и все медиа РБК (телеканал, диджитал, газета, журнал, соцсети). </a:t>
            </a:r>
            <a:br/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Контент упаковывается в максимально разные форматы: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статьи, программы на телеканале, рейтинги и исследования, фото- и видеосъемки.</a:t>
            </a:r>
            <a:endParaRPr lang="en-US" sz="1800" dirty="0"/>
          </a:p>
        </p:txBody>
      </p:sp>
      <p:sp>
        <p:nvSpPr>
          <p:cNvPr id="8" name="default_name"/>
          <p:cNvSpPr/>
          <p:nvPr/>
        </p:nvSpPr>
        <p:spPr>
          <a:xfrm>
            <a:off x="695325" y="1971675"/>
            <a:ext cx="1694497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Супербоулы</a:t>
            </a:r>
            <a:endParaRPr lang="en-US" sz="6000" dirty="0"/>
          </a:p>
        </p:txBody>
      </p:sp>
      <p:sp>
        <p:nvSpPr>
          <p:cNvPr id="9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0" name="Text 3"/>
          <p:cNvSpPr/>
          <p:nvPr/>
        </p:nvSpPr>
        <p:spPr>
          <a:xfrm>
            <a:off x="1200150" y="8229600"/>
            <a:ext cx="643890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625"/>
              </a:lnSpc>
              <a:buNone/>
            </a:pPr>
            <a:r>
              <a:rPr lang="en-US" sz="2124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подробнее о супербоулах</a:t>
            </a:r>
            <a:endParaRPr lang="en-US" sz="2124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2667000" cy="274320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4250" y="3276600"/>
            <a:ext cx="2667000" cy="2743200"/>
          </a:xfrm>
          <a:prstGeom prst="rect">
            <a:avLst/>
          </a:prstGeom>
        </p:spPr>
      </p:pic>
      <p:pic>
        <p:nvPicPr>
          <p:cNvPr id="4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3276600"/>
            <a:ext cx="2667000" cy="274320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19825"/>
            <a:ext cx="2667000" cy="2743200"/>
          </a:xfrm>
          <a:prstGeom prst="rect">
            <a:avLst/>
          </a:prstGeom>
        </p:spPr>
      </p:pic>
      <p:pic>
        <p:nvPicPr>
          <p:cNvPr id="6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6219825"/>
            <a:ext cx="2667000" cy="2743200"/>
          </a:xfrm>
          <a:prstGeom prst="rect">
            <a:avLst/>
          </a:prstGeom>
        </p:spPr>
      </p:pic>
      <p:pic>
        <p:nvPicPr>
          <p:cNvPr id="7" name="Rectangle 2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381750" y="6219825"/>
            <a:ext cx="2667000" cy="2743200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9" name="Rectangle 7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10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66749" y="828675"/>
            <a:ext cx="304801" cy="304800"/>
          </a:xfrm>
          <a:prstGeom prst="rect">
            <a:avLst/>
          </a:prstGeom>
        </p:spPr>
      </p:pic>
      <p:pic>
        <p:nvPicPr>
          <p:cNvPr id="11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Внутренняя дистрибуция</a:t>
            </a:r>
            <a:endParaRPr lang="en-US" sz="6000" dirty="0"/>
          </a:p>
        </p:txBody>
      </p:sp>
      <p:sp>
        <p:nvSpPr>
          <p:cNvPr id="13" name="Text 1"/>
          <p:cNvSpPr/>
          <p:nvPr/>
        </p:nvSpPr>
        <p:spPr>
          <a:xfrm>
            <a:off x="6686550" y="3581400"/>
            <a:ext cx="1933575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Видеоанонсы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
(соцсети)</a:t>
            </a:r>
            <a:endParaRPr lang="en-US" sz="1800" dirty="0"/>
          </a:p>
        </p:txBody>
      </p:sp>
      <p:sp>
        <p:nvSpPr>
          <p:cNvPr id="14" name="-"/>
          <p:cNvSpPr/>
          <p:nvPr/>
        </p:nvSpPr>
        <p:spPr>
          <a:xfrm>
            <a:off x="3829050" y="6543675"/>
            <a:ext cx="2295525" cy="981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
в журнале, газете, телеграм-каналах
</a:t>
            </a:r>
            <a:endParaRPr lang="en-US" sz="1800" dirty="0"/>
          </a:p>
        </p:txBody>
      </p:sp>
      <p:sp>
        <p:nvSpPr>
          <p:cNvPr id="15" name="Text 3"/>
          <p:cNvSpPr/>
          <p:nvPr/>
        </p:nvSpPr>
        <p:spPr>
          <a:xfrm>
            <a:off x="3829050" y="3581400"/>
            <a:ext cx="2133600" cy="1962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витрины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 материалами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проекта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РБК</a:t>
            </a:r>
            <a:endParaRPr lang="en-US" sz="1800" dirty="0"/>
          </a:p>
        </p:txBody>
      </p:sp>
      <p:sp>
        <p:nvSpPr>
          <p:cNvPr id="16" name="Text 4"/>
          <p:cNvSpPr/>
          <p:nvPr/>
        </p:nvSpPr>
        <p:spPr>
          <a:xfrm>
            <a:off x="971550" y="6543675"/>
            <a:ext cx="196215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главной 
и новостных РБК
</a:t>
            </a:r>
            <a:endParaRPr lang="en-US" sz="1800" dirty="0"/>
          </a:p>
        </p:txBody>
      </p:sp>
      <p:sp>
        <p:nvSpPr>
          <p:cNvPr id="17" name="Text 5"/>
          <p:cNvSpPr/>
          <p:nvPr/>
        </p:nvSpPr>
        <p:spPr>
          <a:xfrm>
            <a:off x="6686550" y="6543675"/>
            <a:ext cx="20478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Баннеры 
на телеканале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 диджитале</a:t>
            </a:r>
            <a:endParaRPr lang="en-US" sz="1800" dirty="0"/>
          </a:p>
        </p:txBody>
      </p:sp>
      <p:sp>
        <p:nvSpPr>
          <p:cNvPr id="18" name="-"/>
          <p:cNvSpPr/>
          <p:nvPr/>
        </p:nvSpPr>
        <p:spPr>
          <a:xfrm>
            <a:off x="1009650" y="3600450"/>
            <a:ext cx="2181225" cy="19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Кросс-анонсы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тематических площадках (кнопки, брендирование,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анонсы материалов)</a:t>
            </a:r>
            <a:endParaRPr lang="en-US" sz="1800" dirty="0"/>
          </a:p>
        </p:txBody>
      </p:sp>
      <p:sp>
        <p:nvSpPr>
          <p:cNvPr id="19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50" y="3276600"/>
            <a:ext cx="2667000" cy="2743200"/>
          </a:xfrm>
          <a:prstGeom prst="rect">
            <a:avLst/>
          </a:prstGeom>
        </p:spPr>
      </p:pic>
      <p:pic>
        <p:nvPicPr>
          <p:cNvPr id="3" name="Rectangle 1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4250" y="3276600"/>
            <a:ext cx="2667000" cy="2743200"/>
          </a:xfrm>
          <a:prstGeom prst="rect">
            <a:avLst/>
          </a:prstGeom>
        </p:spPr>
      </p:pic>
      <p:pic>
        <p:nvPicPr>
          <p:cNvPr id="4" name="Rectangle 2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381750" y="3276600"/>
            <a:ext cx="2667000" cy="2743200"/>
          </a:xfrm>
          <a:prstGeom prst="rect">
            <a:avLst/>
          </a:prstGeom>
        </p:spPr>
      </p:pic>
      <p:pic>
        <p:nvPicPr>
          <p:cNvPr id="5" name="Rectangle 1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6219825"/>
            <a:ext cx="2667000" cy="2743200"/>
          </a:xfrm>
          <a:prstGeom prst="rect">
            <a:avLst/>
          </a:prstGeom>
        </p:spPr>
      </p:pic>
      <p:pic>
        <p:nvPicPr>
          <p:cNvPr id="6" name="Rectangle 1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24250" y="6219825"/>
            <a:ext cx="2667000" cy="274320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029700" y="3095625"/>
            <a:ext cx="8820150" cy="6124575"/>
          </a:xfrm>
          <a:prstGeom prst="rect">
            <a:avLst/>
          </a:prstGeom>
        </p:spPr>
      </p:pic>
      <p:pic>
        <p:nvPicPr>
          <p:cNvPr id="8" name="Rectangle 7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248775" y="3276600"/>
            <a:ext cx="8382000" cy="5686425"/>
          </a:xfrm>
          <a:prstGeom prst="rect">
            <a:avLst/>
          </a:prstGeom>
        </p:spPr>
      </p:pic>
      <p:pic>
        <p:nvPicPr>
          <p:cNvPr id="9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75"/>
            <a:ext cx="304801" cy="304800"/>
          </a:xfrm>
          <a:prstGeom prst="rect">
            <a:avLst/>
          </a:prstGeom>
        </p:spPr>
      </p:pic>
      <p:pic>
        <p:nvPicPr>
          <p:cNvPr id="10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Внешняя дистрибуция</a:t>
            </a:r>
            <a:endParaRPr lang="en-US" sz="6000" dirty="0"/>
          </a:p>
        </p:txBody>
      </p:sp>
      <p:sp>
        <p:nvSpPr>
          <p:cNvPr id="12" name="indoor outdoor"/>
          <p:cNvSpPr/>
          <p:nvPr/>
        </p:nvSpPr>
        <p:spPr>
          <a:xfrm>
            <a:off x="3829050" y="6543675"/>
            <a:ext cx="22860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Наружная реклама (indoor, outdoor)</a:t>
            </a:r>
            <a:endParaRPr lang="en-US" sz="1800" dirty="0"/>
          </a:p>
        </p:txBody>
      </p:sp>
      <p:sp>
        <p:nvSpPr>
          <p:cNvPr id="13" name="Text 2"/>
          <p:cNvSpPr/>
          <p:nvPr/>
        </p:nvSpPr>
        <p:spPr>
          <a:xfrm>
            <a:off x="1009650" y="3571875"/>
            <a:ext cx="2162175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Коллаборации 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спецпроекты (например,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специальный напиток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кофейне / мерч)</a:t>
            </a:r>
            <a:endParaRPr lang="en-US" sz="1800" dirty="0"/>
          </a:p>
        </p:txBody>
      </p:sp>
      <p:sp>
        <p:nvSpPr>
          <p:cNvPr id="14" name="-"/>
          <p:cNvSpPr/>
          <p:nvPr/>
        </p:nvSpPr>
        <p:spPr>
          <a:xfrm>
            <a:off x="3829050" y="3571875"/>
            <a:ext cx="2286000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соцсетях (телеграм-каналы, инфлюенсеры, блогеры, новые медиа)</a:t>
            </a:r>
            <a:endParaRPr lang="en-US" sz="1800" dirty="0"/>
          </a:p>
        </p:txBody>
      </p:sp>
      <p:sp>
        <p:nvSpPr>
          <p:cNvPr id="15" name="Text 4"/>
          <p:cNvSpPr/>
          <p:nvPr/>
        </p:nvSpPr>
        <p:spPr>
          <a:xfrm>
            <a:off x="1009650" y="6543675"/>
            <a:ext cx="25336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Публикации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классических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медиа</a:t>
            </a:r>
            <a:endParaRPr lang="en-US" sz="1800" dirty="0"/>
          </a:p>
        </p:txBody>
      </p:sp>
      <p:sp>
        <p:nvSpPr>
          <p:cNvPr id="16" name="Text 5"/>
          <p:cNvSpPr/>
          <p:nvPr/>
        </p:nvSpPr>
        <p:spPr>
          <a:xfrm>
            <a:off x="6686550" y="3571875"/>
            <a:ext cx="20193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Сюжеты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 мероприятии </a:t>
            </a:r>
            <a:br/>
            <a:r>
              <a:rPr lang="en-US" sz="18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телеканалах</a:t>
            </a:r>
            <a:endParaRPr lang="en-US" sz="1800" dirty="0"/>
          </a:p>
        </p:txBody>
      </p:sp>
      <p:sp>
        <p:nvSpPr>
          <p:cNvPr id="17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66749" y="828675"/>
            <a:ext cx="304801" cy="304800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373350" y="666750"/>
            <a:ext cx="2247900" cy="466725"/>
          </a:xfrm>
          <a:prstGeom prst="rect">
            <a:avLst/>
          </a:prstGeom>
        </p:spPr>
      </p:pic>
      <p:pic>
        <p:nvPicPr>
          <p:cNvPr id="4" name="Rectangle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50" y="3276600"/>
            <a:ext cx="5524500" cy="5686425"/>
          </a:xfrm>
          <a:prstGeom prst="rect">
            <a:avLst/>
          </a:prstGeom>
        </p:spPr>
      </p:pic>
      <p:pic>
        <p:nvPicPr>
          <p:cNvPr id="5" name="Rectangle 9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3276600"/>
            <a:ext cx="5524500" cy="5686425"/>
          </a:xfrm>
          <a:prstGeom prst="rect">
            <a:avLst/>
          </a:prstGeom>
        </p:spPr>
      </p:pic>
      <p:pic>
        <p:nvPicPr>
          <p:cNvPr id="6" name="Rectangle 7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3276600"/>
            <a:ext cx="5524500" cy="5686425"/>
          </a:xfrm>
          <a:prstGeom prst="rect">
            <a:avLst/>
          </a:prstGeom>
        </p:spPr>
      </p:pic>
      <p:pic>
        <p:nvPicPr>
          <p:cNvPr id="7" name="1-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05825" y="3752850"/>
            <a:ext cx="1276350" cy="1276350"/>
          </a:xfrm>
          <a:prstGeom prst="rect">
            <a:avLst/>
          </a:prstGeom>
        </p:spPr>
      </p:pic>
      <p:pic>
        <p:nvPicPr>
          <p:cNvPr id="9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371725" y="3743325"/>
            <a:ext cx="2114551" cy="1285875"/>
          </a:xfrm>
          <a:prstGeom prst="rect">
            <a:avLst/>
          </a:prstGeom>
        </p:spPr>
      </p:pic>
      <p:sp>
        <p:nvSpPr>
          <p:cNvPr id="11" name="2025"/>
          <p:cNvSpPr/>
          <p:nvPr/>
        </p:nvSpPr>
        <p:spPr>
          <a:xfrm>
            <a:off x="666750" y="197167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Расписание </a:t>
            </a:r>
            <a:r>
              <a:rPr lang="en-US" sz="600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супербоулов</a:t>
            </a: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202</a:t>
            </a:r>
            <a:r>
              <a:rPr lang="ru-RU" sz="600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</a:t>
            </a:r>
            <a:endParaRPr lang="en-US" sz="6000" dirty="0"/>
          </a:p>
        </p:txBody>
      </p:sp>
      <p:sp>
        <p:nvSpPr>
          <p:cNvPr id="12" name="default_name"/>
          <p:cNvSpPr/>
          <p:nvPr/>
        </p:nvSpPr>
        <p:spPr>
          <a:xfrm>
            <a:off x="15649575" y="800100"/>
            <a:ext cx="1695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супербоулы</a:t>
            </a:r>
            <a:endParaRPr lang="en-US" sz="2250" dirty="0"/>
          </a:p>
        </p:txBody>
      </p:sp>
      <p:sp>
        <p:nvSpPr>
          <p:cNvPr id="13" name="-         100   1000"/>
          <p:cNvSpPr/>
          <p:nvPr/>
        </p:nvSpPr>
        <p:spPr>
          <a:xfrm>
            <a:off x="1019175" y="5457825"/>
            <a:ext cx="5114925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российского виноделия и винной культуры 
на всех своих площадках, каждая из них раскрывает ее через собственную экспертизу. 
Кульминация — офлайн-мероприятия,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том числе масштабный винный салон,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где более 100 виноделов представят 1000 вин, которые вошли в первый совместный </a:t>
            </a:r>
            <a:br/>
            <a:r>
              <a:rPr lang="en-US" sz="172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«Гид по российским винам» Артура Саркисяна и РБК.
</a:t>
            </a:r>
            <a:endParaRPr lang="en-US" sz="1725" dirty="0"/>
          </a:p>
        </p:txBody>
      </p:sp>
      <p:sp>
        <p:nvSpPr>
          <p:cNvPr id="14" name="A-list"/>
          <p:cNvSpPr/>
          <p:nvPr/>
        </p:nvSpPr>
        <p:spPr>
          <a:xfrm>
            <a:off x="6772275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5"/>
              </a:lnSpc>
              <a:buNone/>
            </a:pP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Библиотека людей и идей, которые меняют мир и делают его лучше. Проект включает в себя кейсы визионеров, статьи на тему визионерства, эфиры 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телеканале и большое ежегодное событие, где мы собираем светский A-list</a:t>
            </a:r>
            <a:br/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вместе с гостями чествуем визионеров.
</a:t>
            </a:r>
            <a:endParaRPr lang="en-US" sz="1875" dirty="0"/>
          </a:p>
        </p:txBody>
      </p:sp>
      <p:sp>
        <p:nvSpPr>
          <p:cNvPr id="17" name="Fashion Review    - -">
            <a:extLst>
              <a:ext uri="{FF2B5EF4-FFF2-40B4-BE49-F238E27FC236}">
                <a16:creationId xmlns:a16="http://schemas.microsoft.com/office/drawing/2014/main" id="{B5C66790-2DA4-B87D-7FB4-E5B106AB2E38}"/>
              </a:ext>
            </a:extLst>
          </p:cNvPr>
          <p:cNvSpPr/>
          <p:nvPr/>
        </p:nvSpPr>
        <p:spPr>
          <a:xfrm>
            <a:off x="12439650" y="5457825"/>
            <a:ext cx="4972050" cy="405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5"/>
              </a:lnSpc>
            </a:pP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протяжении месяца РБК исследует тему комплексного благополучия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стратегии улучшения качества жизни </a:t>
            </a:r>
            <a:b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</a:b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всех площадках, каждая из них раскрывает ее через собственную экспертизу.  Кульминация — масштабное мероприятие, посвященное </a:t>
            </a:r>
            <a:r>
              <a:rPr lang="en-US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wellbeing-</a:t>
            </a:r>
            <a:r>
              <a:rPr lang="ru-RU" sz="18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индустрии и ее участникам. </a:t>
            </a:r>
            <a:endParaRPr lang="en-US" sz="1875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A6286B9-2141-5A9B-D1EC-C5692388E4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38539" y="3806348"/>
            <a:ext cx="3381620" cy="1099027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75"/>
            <a:ext cx="304801" cy="304800"/>
          </a:xfrm>
          <a:prstGeom prst="rect">
            <a:avLst/>
          </a:prstGeom>
        </p:spPr>
      </p:pic>
      <p:pic>
        <p:nvPicPr>
          <p:cNvPr id="4" name="Group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8675"/>
            <a:ext cx="742950" cy="304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66750" y="4581525"/>
            <a:ext cx="98298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Давайте сотрудничать! 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Заполните бриф</a:t>
            </a:r>
            <a:endParaRPr lang="en-US" sz="6000" dirty="0"/>
          </a:p>
        </p:txBody>
      </p:sp>
      <p:sp>
        <p:nvSpPr>
          <p:cNvPr id="6" name="Text 1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РБК, использование без письменного согласия правообладателем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3065</Words>
  <Application>Microsoft Macintosh PowerPoint</Application>
  <PresentationFormat>Произвольный</PresentationFormat>
  <Paragraphs>444</Paragraphs>
  <Slides>54</Slides>
  <Notes>54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2" baseType="lpstr">
      <vt:lpstr>Arial</vt:lpstr>
      <vt:lpstr>Graphik RBC LC Bold</vt:lpstr>
      <vt:lpstr>Graphik RBC LC Light Italic</vt:lpstr>
      <vt:lpstr>Graphik RBC LC Medium</vt:lpstr>
      <vt:lpstr>Graphik RBC LC Regular</vt:lpstr>
      <vt:lpstr>Graphik RBC LC Regular Italic</vt:lpstr>
      <vt:lpstr>Graphik RBC LC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7</cp:revision>
  <dcterms:created xsi:type="dcterms:W3CDTF">2026-04-23T10:18:09Z</dcterms:created>
  <dcterms:modified xsi:type="dcterms:W3CDTF">2026-07-03T11:26:47Z</dcterms:modified>
</cp:coreProperties>
</file>