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307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48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17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6953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1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11" Type="http://schemas.openxmlformats.org/officeDocument/2006/relationships/image" Target="../media/image4.svg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svg"/><Relationship Id="rId1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5.sv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7.sv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5" Type="http://schemas.openxmlformats.org/officeDocument/2006/relationships/image" Target="../media/image32.svg"/><Relationship Id="rId4" Type="http://schemas.openxmlformats.org/officeDocument/2006/relationships/image" Target="../media/image2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svg"/><Relationship Id="rId7" Type="http://schemas.openxmlformats.org/officeDocument/2006/relationships/image" Target="../media/image37.svg"/><Relationship Id="rId12" Type="http://schemas.openxmlformats.org/officeDocument/2006/relationships/hyperlink" Target="https://www.autonews.r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svg"/><Relationship Id="rId11" Type="http://schemas.openxmlformats.org/officeDocument/2006/relationships/hyperlink" Target="https://nextcloud.rbc.ru/s/eeWDs6z9zHQow9b%20" TargetMode="External"/><Relationship Id="rId5" Type="http://schemas.openxmlformats.org/officeDocument/2006/relationships/image" Target="../media/image35.png"/><Relationship Id="rId10" Type="http://schemas.openxmlformats.org/officeDocument/2006/relationships/image" Target="../media/image40.svg"/><Relationship Id="rId4" Type="http://schemas.openxmlformats.org/officeDocument/2006/relationships/image" Target="../media/image34.svg"/><Relationship Id="rId9" Type="http://schemas.openxmlformats.org/officeDocument/2006/relationships/image" Target="../media/image3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41.svg"/><Relationship Id="rId7" Type="http://schemas.openxmlformats.org/officeDocument/2006/relationships/image" Target="../media/image37.svg"/><Relationship Id="rId12" Type="http://schemas.openxmlformats.org/officeDocument/2006/relationships/hyperlink" Target="https://www.rbc.ru/industrie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11" Type="http://schemas.openxmlformats.org/officeDocument/2006/relationships/hyperlink" Target="https://nextcloud.rbc.ru/s/obxBZjSG3apEF7e" TargetMode="External"/><Relationship Id="rId5" Type="http://schemas.openxmlformats.org/officeDocument/2006/relationships/image" Target="../media/image43.svg"/><Relationship Id="rId10" Type="http://schemas.openxmlformats.org/officeDocument/2006/relationships/image" Target="../media/image40.svg"/><Relationship Id="rId4" Type="http://schemas.openxmlformats.org/officeDocument/2006/relationships/image" Target="../media/image42.svg"/><Relationship Id="rId9" Type="http://schemas.openxmlformats.org/officeDocument/2006/relationships/image" Target="../media/image3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45.svg"/><Relationship Id="rId7" Type="http://schemas.openxmlformats.org/officeDocument/2006/relationships/image" Target="../media/image37.svg"/><Relationship Id="rId12" Type="http://schemas.openxmlformats.org/officeDocument/2006/relationships/hyperlink" Target="https://www.rbc.ru/lif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hyperlink" Target="https://nextcloud.rbc.ru/s/xdbT96x5pJCN4oG" TargetMode="External"/><Relationship Id="rId5" Type="http://schemas.openxmlformats.org/officeDocument/2006/relationships/image" Target="../media/image47.svg"/><Relationship Id="rId10" Type="http://schemas.openxmlformats.org/officeDocument/2006/relationships/image" Target="../media/image40.svg"/><Relationship Id="rId4" Type="http://schemas.openxmlformats.org/officeDocument/2006/relationships/image" Target="../media/image46.svg"/><Relationship Id="rId9" Type="http://schemas.openxmlformats.org/officeDocument/2006/relationships/image" Target="../media/image39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49.svg"/><Relationship Id="rId7" Type="http://schemas.openxmlformats.org/officeDocument/2006/relationships/image" Target="../media/image37.svg"/><Relationship Id="rId12" Type="http://schemas.openxmlformats.org/officeDocument/2006/relationships/hyperlink" Target="https://style.rbc.ru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11" Type="http://schemas.openxmlformats.org/officeDocument/2006/relationships/hyperlink" Target="https://nextcloud.rbc.ru/s/Ha98AA6KwDXRGcE" TargetMode="External"/><Relationship Id="rId5" Type="http://schemas.openxmlformats.org/officeDocument/2006/relationships/image" Target="../media/image51.svg"/><Relationship Id="rId10" Type="http://schemas.openxmlformats.org/officeDocument/2006/relationships/image" Target="../media/image40.svg"/><Relationship Id="rId4" Type="http://schemas.openxmlformats.org/officeDocument/2006/relationships/image" Target="../media/image50.svg"/><Relationship Id="rId9" Type="http://schemas.openxmlformats.org/officeDocument/2006/relationships/image" Target="../media/image39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3.svg"/><Relationship Id="rId7" Type="http://schemas.openxmlformats.org/officeDocument/2006/relationships/image" Target="../media/image40.svg"/><Relationship Id="rId12" Type="http://schemas.openxmlformats.org/officeDocument/2006/relationships/hyperlink" Target="https://trends.rbc.ru/trends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svg"/><Relationship Id="rId11" Type="http://schemas.openxmlformats.org/officeDocument/2006/relationships/hyperlink" Target="https://nextcloud.rbc.ru/s/yo88G23opmiNjFy" TargetMode="External"/><Relationship Id="rId5" Type="http://schemas.openxmlformats.org/officeDocument/2006/relationships/image" Target="../media/image55.svg"/><Relationship Id="rId10" Type="http://schemas.openxmlformats.org/officeDocument/2006/relationships/image" Target="../media/image38.svg"/><Relationship Id="rId4" Type="http://schemas.openxmlformats.org/officeDocument/2006/relationships/image" Target="../media/image54.svg"/><Relationship Id="rId9" Type="http://schemas.openxmlformats.org/officeDocument/2006/relationships/image" Target="../media/image3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svg"/><Relationship Id="rId5" Type="http://schemas.openxmlformats.org/officeDocument/2006/relationships/image" Target="../media/image57.svg"/><Relationship Id="rId4" Type="http://schemas.openxmlformats.org/officeDocument/2006/relationships/image" Target="../media/image26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58.svg"/><Relationship Id="rId7" Type="http://schemas.openxmlformats.org/officeDocument/2006/relationships/image" Target="../media/image37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svg"/><Relationship Id="rId5" Type="http://schemas.openxmlformats.org/officeDocument/2006/relationships/image" Target="../media/image60.svg"/><Relationship Id="rId4" Type="http://schemas.openxmlformats.org/officeDocument/2006/relationships/image" Target="../media/image59.svg"/><Relationship Id="rId9" Type="http://schemas.openxmlformats.org/officeDocument/2006/relationships/hyperlink" Target="https://t.me/rbc_new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2.svg"/><Relationship Id="rId4" Type="http://schemas.openxmlformats.org/officeDocument/2006/relationships/image" Target="../media/image37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63.png"/><Relationship Id="rId7" Type="http://schemas.openxmlformats.org/officeDocument/2006/relationships/image" Target="../media/image68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7.png"/><Relationship Id="rId10" Type="http://schemas.openxmlformats.org/officeDocument/2006/relationships/image" Target="../media/image62.svg"/><Relationship Id="rId4" Type="http://schemas.openxmlformats.org/officeDocument/2006/relationships/image" Target="../media/image66.svg"/><Relationship Id="rId9" Type="http://schemas.openxmlformats.org/officeDocument/2006/relationships/image" Target="../media/image70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5" Type="http://schemas.openxmlformats.org/officeDocument/2006/relationships/image" Target="../media/image32.svg"/><Relationship Id="rId4" Type="http://schemas.openxmlformats.org/officeDocument/2006/relationships/image" Target="../media/image57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svg"/><Relationship Id="rId3" Type="http://schemas.openxmlformats.org/officeDocument/2006/relationships/image" Target="../media/image71.png"/><Relationship Id="rId7" Type="http://schemas.openxmlformats.org/officeDocument/2006/relationships/image" Target="../media/image73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72.svg"/><Relationship Id="rId4" Type="http://schemas.openxmlformats.org/officeDocument/2006/relationships/image" Target="../media/image37.svg"/><Relationship Id="rId9" Type="http://schemas.openxmlformats.org/officeDocument/2006/relationships/hyperlink" Target="https://specialists.ru/?t=finansy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vesta.rbc.ru/" TargetMode="External"/><Relationship Id="rId3" Type="http://schemas.openxmlformats.org/officeDocument/2006/relationships/image" Target="../media/image75.png"/><Relationship Id="rId7" Type="http://schemas.openxmlformats.org/officeDocument/2006/relationships/hyperlink" Target="https://wey.rbc.ru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svg"/><Relationship Id="rId5" Type="http://schemas.openxmlformats.org/officeDocument/2006/relationships/image" Target="../media/image37.svg"/><Relationship Id="rId4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valdai-8.rbc.ru/" TargetMode="External"/><Relationship Id="rId3" Type="http://schemas.openxmlformats.org/officeDocument/2006/relationships/image" Target="../media/image78.png"/><Relationship Id="rId7" Type="http://schemas.openxmlformats.org/officeDocument/2006/relationships/hyperlink" Target="https://tank300city.autonews.ru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svg"/><Relationship Id="rId5" Type="http://schemas.openxmlformats.org/officeDocument/2006/relationships/image" Target="../media/image37.svg"/><Relationship Id="rId4" Type="http://schemas.openxmlformats.org/officeDocument/2006/relationships/image" Target="../media/image7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specialists.ru/hyundai-santa-fe-moskva-kulturnaya/" TargetMode="External"/><Relationship Id="rId3" Type="http://schemas.openxmlformats.org/officeDocument/2006/relationships/image" Target="../media/image80.png"/><Relationship Id="rId7" Type="http://schemas.openxmlformats.org/officeDocument/2006/relationships/hyperlink" Target="https://www.youtube.com/watch?v=LojB6Ir8WIM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svg"/><Relationship Id="rId5" Type="http://schemas.openxmlformats.org/officeDocument/2006/relationships/image" Target="../media/image37.svg"/><Relationship Id="rId4" Type="http://schemas.openxmlformats.org/officeDocument/2006/relationships/image" Target="../media/image8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5" Type="http://schemas.openxmlformats.org/officeDocument/2006/relationships/image" Target="../media/image32.svg"/><Relationship Id="rId4" Type="http://schemas.openxmlformats.org/officeDocument/2006/relationships/image" Target="../media/image57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83.svg"/><Relationship Id="rId4" Type="http://schemas.openxmlformats.org/officeDocument/2006/relationships/image" Target="../media/image37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svg"/><Relationship Id="rId7" Type="http://schemas.openxmlformats.org/officeDocument/2006/relationships/hyperlink" Target="https://pik.rbc.ru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svg"/><Relationship Id="rId5" Type="http://schemas.openxmlformats.org/officeDocument/2006/relationships/image" Target="../media/image37.svg"/><Relationship Id="rId4" Type="http://schemas.openxmlformats.org/officeDocument/2006/relationships/image" Target="../media/image8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svg"/><Relationship Id="rId7" Type="http://schemas.openxmlformats.org/officeDocument/2006/relationships/hyperlink" Target="https://soulvibrations.style.rbc.ru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svg"/><Relationship Id="rId5" Type="http://schemas.openxmlformats.org/officeDocument/2006/relationships/image" Target="../media/image37.svg"/><Relationship Id="rId4" Type="http://schemas.openxmlformats.org/officeDocument/2006/relationships/image" Target="../media/image8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svg"/><Relationship Id="rId7" Type="http://schemas.openxmlformats.org/officeDocument/2006/relationships/hyperlink" Target="https://geely-monjaro.rbc.ru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svg"/><Relationship Id="rId5" Type="http://schemas.openxmlformats.org/officeDocument/2006/relationships/image" Target="../media/image37.svg"/><Relationship Id="rId4" Type="http://schemas.openxmlformats.org/officeDocument/2006/relationships/image" Target="../media/image9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91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svg"/><Relationship Id="rId3" Type="http://schemas.openxmlformats.org/officeDocument/2006/relationships/image" Target="../media/image92.svg"/><Relationship Id="rId7" Type="http://schemas.openxmlformats.org/officeDocument/2006/relationships/image" Target="../media/image96.png"/><Relationship Id="rId12" Type="http://schemas.openxmlformats.org/officeDocument/2006/relationships/image" Target="../media/image101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svg"/><Relationship Id="rId11" Type="http://schemas.openxmlformats.org/officeDocument/2006/relationships/image" Target="../media/image100.jpeg"/><Relationship Id="rId5" Type="http://schemas.openxmlformats.org/officeDocument/2006/relationships/image" Target="../media/image94.svg"/><Relationship Id="rId10" Type="http://schemas.openxmlformats.org/officeDocument/2006/relationships/image" Target="../media/image99.jpeg"/><Relationship Id="rId4" Type="http://schemas.openxmlformats.org/officeDocument/2006/relationships/image" Target="../media/image93.svg"/><Relationship Id="rId9" Type="http://schemas.openxmlformats.org/officeDocument/2006/relationships/image" Target="../media/image98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svg"/><Relationship Id="rId3" Type="http://schemas.openxmlformats.org/officeDocument/2006/relationships/image" Target="../media/image102.svg"/><Relationship Id="rId7" Type="http://schemas.openxmlformats.org/officeDocument/2006/relationships/image" Target="../media/image101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jpeg"/><Relationship Id="rId5" Type="http://schemas.openxmlformats.org/officeDocument/2006/relationships/image" Target="../media/image104.png"/><Relationship Id="rId10" Type="http://schemas.openxmlformats.org/officeDocument/2006/relationships/hyperlink" Target="https://nextcloud.rbc.ru/s/jSabf5r7JacF3Hp" TargetMode="External"/><Relationship Id="rId4" Type="http://schemas.openxmlformats.org/officeDocument/2006/relationships/image" Target="../media/image103.png"/><Relationship Id="rId9" Type="http://schemas.openxmlformats.org/officeDocument/2006/relationships/hyperlink" Target="https://nextcloud.rbc.ru/s/NLNn5kzbmgMb9sy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en5rgkWtpFqwAfm" TargetMode="External"/><Relationship Id="rId3" Type="http://schemas.openxmlformats.org/officeDocument/2006/relationships/image" Target="../media/image105.svg"/><Relationship Id="rId7" Type="http://schemas.openxmlformats.org/officeDocument/2006/relationships/image" Target="../media/image98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svg"/><Relationship Id="rId5" Type="http://schemas.openxmlformats.org/officeDocument/2006/relationships/image" Target="../media/image104.png"/><Relationship Id="rId4" Type="http://schemas.openxmlformats.org/officeDocument/2006/relationships/image" Target="../media/image10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MedLB2LayY2JskC" TargetMode="External"/><Relationship Id="rId3" Type="http://schemas.openxmlformats.org/officeDocument/2006/relationships/image" Target="../media/image107.svg"/><Relationship Id="rId7" Type="http://schemas.openxmlformats.org/officeDocument/2006/relationships/image" Target="../media/image98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svg"/><Relationship Id="rId5" Type="http://schemas.openxmlformats.org/officeDocument/2006/relationships/image" Target="../media/image104.png"/><Relationship Id="rId4" Type="http://schemas.openxmlformats.org/officeDocument/2006/relationships/image" Target="../media/image10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91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svg"/><Relationship Id="rId3" Type="http://schemas.openxmlformats.org/officeDocument/2006/relationships/image" Target="../media/image109.svg"/><Relationship Id="rId7" Type="http://schemas.openxmlformats.org/officeDocument/2006/relationships/image" Target="../media/image111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110.svg"/><Relationship Id="rId10" Type="http://schemas.openxmlformats.org/officeDocument/2006/relationships/hyperlink" Target="https://docs.google.com/spreadsheets/d/1VW5mzlqjzQIoJHmpzjazPi6lYLnFQWk9EI-NYdc5fX4/edit?gid=104358263#gid=104358263" TargetMode="External"/><Relationship Id="rId4" Type="http://schemas.openxmlformats.org/officeDocument/2006/relationships/image" Target="../media/image101.svg"/><Relationship Id="rId9" Type="http://schemas.openxmlformats.org/officeDocument/2006/relationships/hyperlink" Target="https://nextcloud.rbc.ru/s/7pmnaYM97wfxASR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10" Type="http://schemas.openxmlformats.org/officeDocument/2006/relationships/image" Target="../media/image109.svg"/><Relationship Id="rId4" Type="http://schemas.openxmlformats.org/officeDocument/2006/relationships/image" Target="../media/image114.png"/><Relationship Id="rId9" Type="http://schemas.openxmlformats.org/officeDocument/2006/relationships/image" Target="../media/image101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gRjXwrRaTq2ZGFy" TargetMode="External"/><Relationship Id="rId3" Type="http://schemas.openxmlformats.org/officeDocument/2006/relationships/image" Target="../media/image101.svg"/><Relationship Id="rId7" Type="http://schemas.openxmlformats.org/officeDocument/2006/relationships/image" Target="../media/image112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71.png"/><Relationship Id="rId4" Type="http://schemas.openxmlformats.org/officeDocument/2006/relationships/image" Target="../media/image109.svg"/><Relationship Id="rId9" Type="http://schemas.openxmlformats.org/officeDocument/2006/relationships/hyperlink" Target="https://docs.google.com/spreadsheets/d/1VW5mzlqjzQIoJHmpzjazPi6lYLnFQWk9EI-NYdc5fX4/edit?gid=0#gid=0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sv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9.png"/><Relationship Id="rId4" Type="http://schemas.openxmlformats.org/officeDocument/2006/relationships/image" Target="../media/image109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BERw4LwaK53yBaC" TargetMode="External"/><Relationship Id="rId3" Type="http://schemas.openxmlformats.org/officeDocument/2006/relationships/image" Target="../media/image101.svg"/><Relationship Id="rId7" Type="http://schemas.openxmlformats.org/officeDocument/2006/relationships/image" Target="../media/image121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png"/><Relationship Id="rId5" Type="http://schemas.openxmlformats.org/officeDocument/2006/relationships/image" Target="../media/image120.png"/><Relationship Id="rId4" Type="http://schemas.openxmlformats.org/officeDocument/2006/relationships/image" Target="../media/image109.svg"/><Relationship Id="rId9" Type="http://schemas.openxmlformats.org/officeDocument/2006/relationships/hyperlink" Target="https://docs.google.com/spreadsheets/d/1VW5mzlqjzQIoJHmpzjazPi6lYLnFQWk9EI-NYdc5fX4/edit?gid=1235514688#gid=1235514688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7" Type="http://schemas.openxmlformats.org/officeDocument/2006/relationships/image" Target="../media/image109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sv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svg"/><Relationship Id="rId3" Type="http://schemas.openxmlformats.org/officeDocument/2006/relationships/image" Target="../media/image123.svg"/><Relationship Id="rId7" Type="http://schemas.openxmlformats.org/officeDocument/2006/relationships/image" Target="../media/image127.sv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6.svg"/><Relationship Id="rId11" Type="http://schemas.openxmlformats.org/officeDocument/2006/relationships/image" Target="../media/image109.svg"/><Relationship Id="rId5" Type="http://schemas.openxmlformats.org/officeDocument/2006/relationships/image" Target="../media/image125.svg"/><Relationship Id="rId10" Type="http://schemas.openxmlformats.org/officeDocument/2006/relationships/image" Target="../media/image101.svg"/><Relationship Id="rId4" Type="http://schemas.openxmlformats.org/officeDocument/2006/relationships/image" Target="../media/image124.svg"/><Relationship Id="rId9" Type="http://schemas.openxmlformats.org/officeDocument/2006/relationships/image" Target="../media/image129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91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8GjLEmz3E3Dw3dY" TargetMode="External"/><Relationship Id="rId3" Type="http://schemas.openxmlformats.org/officeDocument/2006/relationships/image" Target="../media/image130.svg"/><Relationship Id="rId7" Type="http://schemas.openxmlformats.org/officeDocument/2006/relationships/image" Target="../media/image101.sv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2.svg"/><Relationship Id="rId5" Type="http://schemas.openxmlformats.org/officeDocument/2006/relationships/image" Target="../media/image104.png"/><Relationship Id="rId4" Type="http://schemas.openxmlformats.org/officeDocument/2006/relationships/image" Target="../media/image1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vents.rbc.ru/%20" TargetMode="External"/><Relationship Id="rId5" Type="http://schemas.openxmlformats.org/officeDocument/2006/relationships/image" Target="../media/image132.svg"/><Relationship Id="rId4" Type="http://schemas.openxmlformats.org/officeDocument/2006/relationships/image" Target="../media/image101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DdyJ3zmGkqeAgwA" TargetMode="External"/><Relationship Id="rId3" Type="http://schemas.openxmlformats.org/officeDocument/2006/relationships/image" Target="../media/image134.svg"/><Relationship Id="rId7" Type="http://schemas.openxmlformats.org/officeDocument/2006/relationships/image" Target="../media/image132.sv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svg"/><Relationship Id="rId5" Type="http://schemas.openxmlformats.org/officeDocument/2006/relationships/image" Target="../media/image104.png"/><Relationship Id="rId4" Type="http://schemas.openxmlformats.org/officeDocument/2006/relationships/image" Target="../media/image13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xgJi39P8mPaFzJ6" TargetMode="External"/><Relationship Id="rId3" Type="http://schemas.openxmlformats.org/officeDocument/2006/relationships/image" Target="../media/image136.svg"/><Relationship Id="rId7" Type="http://schemas.openxmlformats.org/officeDocument/2006/relationships/image" Target="../media/image132.sv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svg"/><Relationship Id="rId5" Type="http://schemas.openxmlformats.org/officeDocument/2006/relationships/image" Target="../media/image104.png"/><Relationship Id="rId4" Type="http://schemas.openxmlformats.org/officeDocument/2006/relationships/image" Target="../media/image13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rEeTgbXJ5dgCy3H" TargetMode="External"/><Relationship Id="rId3" Type="http://schemas.openxmlformats.org/officeDocument/2006/relationships/image" Target="../media/image138.svg"/><Relationship Id="rId7" Type="http://schemas.openxmlformats.org/officeDocument/2006/relationships/image" Target="../media/image132.sv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svg"/><Relationship Id="rId5" Type="http://schemas.openxmlformats.org/officeDocument/2006/relationships/image" Target="../media/image104.png"/><Relationship Id="rId4" Type="http://schemas.openxmlformats.org/officeDocument/2006/relationships/image" Target="../media/image1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1.svg"/><Relationship Id="rId5" Type="http://schemas.openxmlformats.org/officeDocument/2006/relationships/image" Target="../media/image140.png"/><Relationship Id="rId4" Type="http://schemas.openxmlformats.org/officeDocument/2006/relationships/image" Target="../media/image91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ooeo49rBNdDEir5" TargetMode="External"/><Relationship Id="rId3" Type="http://schemas.openxmlformats.org/officeDocument/2006/relationships/image" Target="../media/image142.svg"/><Relationship Id="rId7" Type="http://schemas.openxmlformats.org/officeDocument/2006/relationships/image" Target="../media/image101.sv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png"/><Relationship Id="rId5" Type="http://schemas.openxmlformats.org/officeDocument/2006/relationships/image" Target="../media/image144.png"/><Relationship Id="rId4" Type="http://schemas.openxmlformats.org/officeDocument/2006/relationships/image" Target="../media/image143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7" Type="http://schemas.openxmlformats.org/officeDocument/2006/relationships/image" Target="../media/image143.sv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svg"/><Relationship Id="rId5" Type="http://schemas.openxmlformats.org/officeDocument/2006/relationships/image" Target="../media/image146.svg"/><Relationship Id="rId4" Type="http://schemas.openxmlformats.org/officeDocument/2006/relationships/image" Target="../media/image10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openxmlformats.org/officeDocument/2006/relationships/image" Target="../media/image147.svg"/><Relationship Id="rId7" Type="http://schemas.openxmlformats.org/officeDocument/2006/relationships/image" Target="../media/image151.sv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0.svg"/><Relationship Id="rId11" Type="http://schemas.openxmlformats.org/officeDocument/2006/relationships/image" Target="../media/image143.svg"/><Relationship Id="rId5" Type="http://schemas.openxmlformats.org/officeDocument/2006/relationships/image" Target="../media/image149.svg"/><Relationship Id="rId10" Type="http://schemas.openxmlformats.org/officeDocument/2006/relationships/image" Target="../media/image101.svg"/><Relationship Id="rId4" Type="http://schemas.openxmlformats.org/officeDocument/2006/relationships/image" Target="../media/image148.svg"/><Relationship Id="rId9" Type="http://schemas.openxmlformats.org/officeDocument/2006/relationships/image" Target="../media/image10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svg"/><Relationship Id="rId3" Type="http://schemas.openxmlformats.org/officeDocument/2006/relationships/image" Target="../media/image101.svg"/><Relationship Id="rId7" Type="http://schemas.openxmlformats.org/officeDocument/2006/relationships/image" Target="../media/image155.sv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4.svg"/><Relationship Id="rId5" Type="http://schemas.openxmlformats.org/officeDocument/2006/relationships/image" Target="../media/image153.svg"/><Relationship Id="rId10" Type="http://schemas.openxmlformats.org/officeDocument/2006/relationships/image" Target="../media/image158.png"/><Relationship Id="rId4" Type="http://schemas.openxmlformats.org/officeDocument/2006/relationships/image" Target="../media/image143.svg"/><Relationship Id="rId9" Type="http://schemas.openxmlformats.org/officeDocument/2006/relationships/image" Target="../media/image157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rief.specialists.ru/" TargetMode="External"/><Relationship Id="rId5" Type="http://schemas.openxmlformats.org/officeDocument/2006/relationships/image" Target="../media/image141.svg"/><Relationship Id="rId4" Type="http://schemas.openxmlformats.org/officeDocument/2006/relationships/image" Target="../media/image9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5" name="default_name"/>
          <p:cNvSpPr/>
          <p:nvPr/>
        </p:nvSpPr>
        <p:spPr>
          <a:xfrm>
            <a:off x="600075" y="8172450"/>
            <a:ext cx="15611475" cy="7905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9000"/>
              </a:lnSpc>
              <a:buNone/>
            </a:pPr>
            <a:r>
              <a:rPr lang="en-US" sz="9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Медиакит </a:t>
            </a:r>
            <a:endParaRPr lang="en-US" sz="9000" dirty="0"/>
          </a:p>
        </p:txBody>
      </p:sp>
      <p:sp>
        <p:nvSpPr>
          <p:cNvPr id="6" name="Text 1"/>
          <p:cNvSpPr/>
          <p:nvPr/>
        </p:nvSpPr>
        <p:spPr>
          <a:xfrm>
            <a:off x="666750" y="9153525"/>
            <a:ext cx="155448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3750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сегмента «Авто» </a:t>
            </a:r>
            <a:endParaRPr lang="en-US" sz="3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3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pic>
        <p:nvPicPr>
          <p:cNvPr id="4" name="Rectangle 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5238750"/>
            <a:ext cx="5524500" cy="3724275"/>
          </a:xfrm>
          <a:prstGeom prst="rect">
            <a:avLst/>
          </a:prstGeom>
        </p:spPr>
      </p:pic>
      <p:pic>
        <p:nvPicPr>
          <p:cNvPr id="5" name="Rectangl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62700" y="5238750"/>
            <a:ext cx="5524500" cy="3724275"/>
          </a:xfrm>
          <a:prstGeom prst="rect">
            <a:avLst/>
          </a:prstGeom>
        </p:spPr>
      </p:pic>
      <p:pic>
        <p:nvPicPr>
          <p:cNvPr id="6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5238750"/>
            <a:ext cx="5524500" cy="3724275"/>
          </a:xfrm>
          <a:prstGeom prst="rect">
            <a:avLst/>
          </a:prstGeom>
        </p:spPr>
      </p:pic>
      <p:pic>
        <p:nvPicPr>
          <p:cNvPr id="7" name="Group 229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839450" y="7915275"/>
            <a:ext cx="714375" cy="714375"/>
          </a:xfrm>
          <a:prstGeom prst="rect">
            <a:avLst/>
          </a:prstGeom>
        </p:spPr>
      </p:pic>
      <p:pic>
        <p:nvPicPr>
          <p:cNvPr id="8" name="Group 229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143500" y="7915275"/>
            <a:ext cx="714375" cy="714375"/>
          </a:xfrm>
          <a:prstGeom prst="rect">
            <a:avLst/>
          </a:prstGeom>
        </p:spPr>
      </p:pic>
      <p:pic>
        <p:nvPicPr>
          <p:cNvPr id="9" name="Group 2131327435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sp>
        <p:nvSpPr>
          <p:cNvPr id="10" name="31"/>
          <p:cNvSpPr/>
          <p:nvPr/>
        </p:nvSpPr>
        <p:spPr>
          <a:xfrm>
            <a:off x="666750" y="1971675"/>
            <a:ext cx="16973550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доверяют 
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3</a:t>
            </a:r>
            <a:r>
              <a:rPr lang="ru-RU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3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 миллион*</a:t>
            </a: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человек</a:t>
            </a:r>
            <a:endParaRPr lang="en-US" sz="8850" dirty="0"/>
          </a:p>
        </p:txBody>
      </p:sp>
      <p:sp>
        <p:nvSpPr>
          <p:cNvPr id="11" name="Descriptor"/>
          <p:cNvSpPr/>
          <p:nvPr/>
        </p:nvSpPr>
        <p:spPr>
          <a:xfrm>
            <a:off x="666750" y="9420225"/>
            <a:ext cx="1584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Аудитория холдинга рассчитана с учётом пересечения разных медиа
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: Cross Web, TV Index Plus -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дек.25,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NRS -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май-окт.25, Россия 0+. Расчёт аудитории холдинга основан на</a:t>
            </a:r>
            <a:endParaRPr lang="en-US" sz="1500" dirty="0"/>
          </a:p>
        </p:txBody>
      </p:sp>
      <p:sp>
        <p:nvSpPr>
          <p:cNvPr id="12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  <p:sp>
        <p:nvSpPr>
          <p:cNvPr id="13" name="TV"/>
          <p:cNvSpPr/>
          <p:nvPr/>
        </p:nvSpPr>
        <p:spPr>
          <a:xfrm>
            <a:off x="11014399" y="8104803"/>
            <a:ext cx="41910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96" dirty="0">
                <a:solidFill>
                  <a:srgbClr val="48B792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TV</a:t>
            </a:r>
            <a:endParaRPr lang="en-US" sz="2296" dirty="0"/>
          </a:p>
        </p:txBody>
      </p:sp>
      <p:sp>
        <p:nvSpPr>
          <p:cNvPr id="14" name="name_16"/>
          <p:cNvSpPr/>
          <p:nvPr/>
        </p:nvSpPr>
        <p:spPr>
          <a:xfrm>
            <a:off x="1143000" y="5715000"/>
            <a:ext cx="267652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en-US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16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5" name="default_name"/>
          <p:cNvSpPr/>
          <p:nvPr/>
        </p:nvSpPr>
        <p:spPr>
          <a:xfrm>
            <a:off x="1323975" y="6872288"/>
            <a:ext cx="157162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3312" dirty="0"/>
          </a:p>
        </p:txBody>
      </p:sp>
      <p:sp>
        <p:nvSpPr>
          <p:cNvPr id="16" name="name_14"/>
          <p:cNvSpPr/>
          <p:nvPr/>
        </p:nvSpPr>
        <p:spPr>
          <a:xfrm>
            <a:off x="6867525" y="5715000"/>
            <a:ext cx="265747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en-US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7" name="default_name"/>
          <p:cNvSpPr/>
          <p:nvPr/>
        </p:nvSpPr>
        <p:spPr>
          <a:xfrm>
            <a:off x="7048499" y="6872288"/>
            <a:ext cx="2250483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3312" dirty="0"/>
          </a:p>
        </p:txBody>
      </p:sp>
      <p:sp>
        <p:nvSpPr>
          <p:cNvPr id="18" name="name_4"/>
          <p:cNvSpPr/>
          <p:nvPr/>
        </p:nvSpPr>
        <p:spPr>
          <a:xfrm>
            <a:off x="12649200" y="5715000"/>
            <a:ext cx="2152650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ru-RU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9" name="default_name"/>
          <p:cNvSpPr/>
          <p:nvPr/>
        </p:nvSpPr>
        <p:spPr>
          <a:xfrm>
            <a:off x="12773025" y="6872288"/>
            <a:ext cx="153352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331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81750" y="6543675"/>
            <a:ext cx="5524500" cy="2419350"/>
          </a:xfrm>
          <a:prstGeom prst="rect">
            <a:avLst/>
          </a:prstGeom>
        </p:spPr>
      </p:pic>
      <p:pic>
        <p:nvPicPr>
          <p:cNvPr id="4" name="Rectangle 1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5" name="Rectangl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81750" y="3933825"/>
            <a:ext cx="5524500" cy="241935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43500" y="7915275"/>
            <a:ext cx="714375" cy="714375"/>
          </a:xfrm>
          <a:prstGeom prst="rect">
            <a:avLst/>
          </a:prstGeom>
        </p:spPr>
      </p:pic>
      <p:pic>
        <p:nvPicPr>
          <p:cNvPr id="8" name="Group 213132733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858500" y="7915275"/>
            <a:ext cx="714375" cy="714375"/>
          </a:xfrm>
          <a:prstGeom prst="rect">
            <a:avLst/>
          </a:prstGeom>
        </p:spPr>
      </p:pic>
      <p:pic>
        <p:nvPicPr>
          <p:cNvPr id="9" name="Group 213132733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10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11" name="Group 22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6573500" y="5305425"/>
            <a:ext cx="714375" cy="714375"/>
          </a:xfrm>
          <a:prstGeom prst="rect">
            <a:avLst/>
          </a:prstGeom>
        </p:spPr>
      </p:pic>
      <p:pic>
        <p:nvPicPr>
          <p:cNvPr id="12" name="Group 2131327470" descr="preencoded.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0858500" y="5305425"/>
            <a:ext cx="714375" cy="714375"/>
          </a:xfrm>
          <a:prstGeom prst="rect">
            <a:avLst/>
          </a:prstGeom>
        </p:spPr>
      </p:pic>
      <p:pic>
        <p:nvPicPr>
          <p:cNvPr id="13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sp>
        <p:nvSpPr>
          <p:cNvPr id="14" name="Descriptor"/>
          <p:cNvSpPr/>
          <p:nvPr/>
        </p:nvSpPr>
        <p:spPr>
          <a:xfrm>
            <a:off x="695325" y="9153525"/>
            <a:ext cx="16402050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Доля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ответившей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вопрос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социальном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статусе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
** Доля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ответившей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вопрос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
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Cross Web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0+, население 12+ лет), декабрь 2025</a:t>
            </a:r>
            <a:endParaRPr lang="en-US" sz="1500" dirty="0"/>
          </a:p>
        </p:txBody>
      </p:sp>
      <p:sp>
        <p:nvSpPr>
          <p:cNvPr id="15" name="Text 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Наша аудитория</a:t>
            </a:r>
            <a:r>
              <a:rPr lang="en-US" sz="8850" dirty="0">
                <a:solidFill>
                  <a:srgbClr val="FCFCFC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 цифрах</a:t>
            </a:r>
            <a:endParaRPr lang="en-US" sz="8850" dirty="0"/>
          </a:p>
        </p:txBody>
      </p:sp>
      <p:sp>
        <p:nvSpPr>
          <p:cNvPr id="16" name="name_31"/>
          <p:cNvSpPr/>
          <p:nvPr/>
        </p:nvSpPr>
        <p:spPr>
          <a:xfrm>
            <a:off x="6686549" y="6821973"/>
            <a:ext cx="20288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82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%</a:t>
            </a:r>
            <a:endParaRPr lang="en-US" sz="7500" dirty="0"/>
          </a:p>
        </p:txBody>
      </p:sp>
      <p:sp>
        <p:nvSpPr>
          <p:cNvPr id="17" name="Text 3"/>
          <p:cNvSpPr/>
          <p:nvPr/>
        </p:nvSpPr>
        <p:spPr>
          <a:xfrm>
            <a:off x="6686550" y="7718151"/>
            <a:ext cx="3086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</a:t>
            </a:r>
            <a:r>
              <a:rPr lang="en-US" sz="22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ысокий</a:t>
            </a:r>
            <a:r>
              <a:rPr lang="ru-RU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и средний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доход**</a:t>
            </a:r>
            <a:endParaRPr lang="en-US" sz="2250" dirty="0"/>
          </a:p>
        </p:txBody>
      </p:sp>
      <p:sp>
        <p:nvSpPr>
          <p:cNvPr id="19" name="2555"/>
          <p:cNvSpPr/>
          <p:nvPr/>
        </p:nvSpPr>
        <p:spPr>
          <a:xfrm>
            <a:off x="6686550" y="5108301"/>
            <a:ext cx="2028825" cy="437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возраст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ru-RU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35-64</a:t>
            </a:r>
            <a:endParaRPr lang="en-US" sz="2250" dirty="0"/>
          </a:p>
        </p:txBody>
      </p:sp>
      <p:sp>
        <p:nvSpPr>
          <p:cNvPr id="20" name="name_39"/>
          <p:cNvSpPr/>
          <p:nvPr/>
        </p:nvSpPr>
        <p:spPr>
          <a:xfrm>
            <a:off x="1123950" y="4728957"/>
            <a:ext cx="3438525" cy="136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ru-RU" sz="15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48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5000" dirty="0"/>
          </a:p>
        </p:txBody>
      </p:sp>
      <p:sp>
        <p:nvSpPr>
          <p:cNvPr id="21" name="Text 7"/>
          <p:cNvSpPr/>
          <p:nvPr/>
        </p:nvSpPr>
        <p:spPr>
          <a:xfrm>
            <a:off x="1123950" y="5959338"/>
            <a:ext cx="2209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руководители </a:t>
            </a:r>
            <a:br>
              <a:rPr dirty="0"/>
            </a:b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специалисты*</a:t>
            </a:r>
            <a:endParaRPr lang="en-US" sz="2250" dirty="0"/>
          </a:p>
        </p:txBody>
      </p:sp>
      <p:sp>
        <p:nvSpPr>
          <p:cNvPr id="22" name="name_49"/>
          <p:cNvSpPr/>
          <p:nvPr/>
        </p:nvSpPr>
        <p:spPr>
          <a:xfrm>
            <a:off x="12401550" y="6821973"/>
            <a:ext cx="17430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46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23" name="Text 9"/>
          <p:cNvSpPr/>
          <p:nvPr/>
        </p:nvSpPr>
        <p:spPr>
          <a:xfrm>
            <a:off x="12401550" y="7718151"/>
            <a:ext cx="289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Высшее образование 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**</a:t>
            </a:r>
            <a:endParaRPr lang="en-US" sz="2250" dirty="0"/>
          </a:p>
        </p:txBody>
      </p:sp>
      <p:sp>
        <p:nvSpPr>
          <p:cNvPr id="24" name="name_4951"/>
          <p:cNvSpPr/>
          <p:nvPr/>
        </p:nvSpPr>
        <p:spPr>
          <a:xfrm>
            <a:off x="12401549" y="4212123"/>
            <a:ext cx="3679963" cy="896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74/26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25" name="default_name"/>
          <p:cNvSpPr/>
          <p:nvPr/>
        </p:nvSpPr>
        <p:spPr>
          <a:xfrm>
            <a:off x="12401550" y="5108301"/>
            <a:ext cx="4038600" cy="437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мужчины/</a:t>
            </a:r>
            <a:r>
              <a:rPr lang="en-US" sz="22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женщины</a:t>
            </a:r>
            <a:endParaRPr lang="en-US" sz="2250" dirty="0"/>
          </a:p>
        </p:txBody>
      </p:sp>
      <p:sp>
        <p:nvSpPr>
          <p:cNvPr id="26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  <p:sp>
        <p:nvSpPr>
          <p:cNvPr id="27" name="name_4951">
            <a:extLst>
              <a:ext uri="{FF2B5EF4-FFF2-40B4-BE49-F238E27FC236}">
                <a16:creationId xmlns:a16="http://schemas.microsoft.com/office/drawing/2014/main" id="{EB944F54-59C6-5BE3-25C9-39310BF1907B}"/>
              </a:ext>
            </a:extLst>
          </p:cNvPr>
          <p:cNvSpPr/>
          <p:nvPr/>
        </p:nvSpPr>
        <p:spPr>
          <a:xfrm>
            <a:off x="6648450" y="4212123"/>
            <a:ext cx="3679963" cy="896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67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3" name="Frame 2131327499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6750" y="4581525"/>
            <a:ext cx="8382000" cy="4381500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4581525"/>
            <a:ext cx="8382000" cy="43815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Интересы аудитории</a:t>
            </a:r>
            <a:endParaRPr lang="en-US" sz="8850" dirty="0"/>
          </a:p>
        </p:txBody>
      </p:sp>
      <p:sp>
        <p:nvSpPr>
          <p:cNvPr id="7" name="Descriptor"/>
          <p:cNvSpPr/>
          <p:nvPr/>
        </p:nvSpPr>
        <p:spPr>
          <a:xfrm>
            <a:off x="695325" y="9153525"/>
            <a:ext cx="16944975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Mediascope, mobile &amp; desktop panel (вся Россия, население 20+, категория «Авто»), 2-е полугодие 2023. Affinity рассчитан от пользователей новостных ресурсов
</a:t>
            </a:r>
            <a:endParaRPr lang="en-US" sz="1500" dirty="0"/>
          </a:p>
        </p:txBody>
      </p:sp>
      <p:sp>
        <p:nvSpPr>
          <p:cNvPr id="8" name="name_54"/>
          <p:cNvSpPr/>
          <p:nvPr/>
        </p:nvSpPr>
        <p:spPr>
          <a:xfrm>
            <a:off x="1123950" y="5376656"/>
            <a:ext cx="3048000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en-US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54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3500" dirty="0"/>
          </a:p>
        </p:txBody>
      </p:sp>
      <p:sp>
        <p:nvSpPr>
          <p:cNvPr id="9" name="Text 3"/>
          <p:cNvSpPr/>
          <p:nvPr/>
        </p:nvSpPr>
        <p:spPr>
          <a:xfrm>
            <a:off x="1123950" y="6553200"/>
            <a:ext cx="48958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следят за новыми </a:t>
            </a:r>
            <a:br>
              <a:rPr dirty="0"/>
            </a:b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подержанными автомобилями </a:t>
            </a:r>
            <a:endParaRPr lang="en-US" sz="2250" dirty="0"/>
          </a:p>
        </p:txBody>
      </p:sp>
      <p:sp>
        <p:nvSpPr>
          <p:cNvPr id="10" name="affinityindex"/>
          <p:cNvSpPr/>
          <p:nvPr/>
        </p:nvSpPr>
        <p:spPr>
          <a:xfrm>
            <a:off x="7153275" y="7820025"/>
            <a:ext cx="6477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1667"/>
              </a:lnSpc>
              <a:buNone/>
            </a:pPr>
            <a:r>
              <a:rPr lang="en-US" sz="150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affinity</a:t>
            </a:r>
            <a:br/>
            <a:r>
              <a:rPr lang="en-US" sz="150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index</a:t>
            </a:r>
            <a:endParaRPr lang="en-US" sz="1500" dirty="0"/>
          </a:p>
        </p:txBody>
      </p:sp>
      <p:sp>
        <p:nvSpPr>
          <p:cNvPr id="11" name="name_106"/>
          <p:cNvSpPr/>
          <p:nvPr/>
        </p:nvSpPr>
        <p:spPr>
          <a:xfrm>
            <a:off x="7991475" y="7639594"/>
            <a:ext cx="5143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58"/>
              </a:lnSpc>
              <a:buNone/>
            </a:pPr>
            <a:r>
              <a:rPr lang="en-US" sz="225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106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282892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5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Онлайн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42975" y="7510462"/>
            <a:ext cx="2286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«Авто»</a:t>
            </a:r>
            <a:endParaRPr lang="en-US" sz="23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8382000" cy="43815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39250" y="4581525"/>
            <a:ext cx="8382000" cy="4381500"/>
          </a:xfrm>
          <a:prstGeom prst="rect">
            <a:avLst/>
          </a:prstGeom>
        </p:spPr>
      </p:pic>
      <p:pic>
        <p:nvPicPr>
          <p:cNvPr id="4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5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049625" y="666750"/>
            <a:ext cx="1571625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7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001000" y="7915275"/>
            <a:ext cx="714375" cy="714375"/>
          </a:xfrm>
          <a:prstGeom prst="rect">
            <a:avLst/>
          </a:prstGeom>
        </p:spPr>
      </p:pic>
      <p:sp>
        <p:nvSpPr>
          <p:cNvPr id="8" name="name_23"/>
          <p:cNvSpPr/>
          <p:nvPr/>
        </p:nvSpPr>
        <p:spPr>
          <a:xfrm>
            <a:off x="9725025" y="5057775"/>
            <a:ext cx="6058314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41,6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13500" dirty="0"/>
          </a:p>
        </p:txBody>
      </p:sp>
      <p:sp>
        <p:nvSpPr>
          <p:cNvPr id="9" name="Descriptor"/>
          <p:cNvSpPr/>
          <p:nvPr/>
        </p:nvSpPr>
        <p:spPr>
          <a:xfrm>
            <a:off x="695325" y="9705975"/>
            <a:ext cx="1640205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декабрь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202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5</a:t>
            </a:r>
            <a:endParaRPr lang="en-US" sz="1500" dirty="0"/>
          </a:p>
        </p:txBody>
      </p:sp>
      <p:sp>
        <p:nvSpPr>
          <p:cNvPr id="10" name="Text 2"/>
          <p:cNvSpPr/>
          <p:nvPr/>
        </p:nvSpPr>
        <p:spPr>
          <a:xfrm>
            <a:off x="571500" y="1971675"/>
            <a:ext cx="16783050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Высокие охваты</a:t>
            </a:r>
            <a:r>
              <a:rPr lang="en-US" sz="8850" dirty="0">
                <a:solidFill>
                  <a:srgbClr val="FCFCFC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диджитала</a:t>
            </a:r>
            <a:endParaRPr lang="en-US" sz="8850" dirty="0"/>
          </a:p>
        </p:txBody>
      </p:sp>
      <p:sp>
        <p:nvSpPr>
          <p:cNvPr id="11" name="default_name"/>
          <p:cNvSpPr/>
          <p:nvPr/>
        </p:nvSpPr>
        <p:spPr>
          <a:xfrm>
            <a:off x="163258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2" name="Text 4"/>
          <p:cNvSpPr/>
          <p:nvPr/>
        </p:nvSpPr>
        <p:spPr>
          <a:xfrm>
            <a:off x="9725025" y="6543675"/>
            <a:ext cx="501015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посетителей в месяц</a:t>
            </a:r>
            <a:endParaRPr lang="en-US" sz="3840" dirty="0"/>
          </a:p>
        </p:txBody>
      </p:sp>
      <p:sp>
        <p:nvSpPr>
          <p:cNvPr id="13" name="name_174"/>
          <p:cNvSpPr/>
          <p:nvPr/>
        </p:nvSpPr>
        <p:spPr>
          <a:xfrm>
            <a:off x="1143000" y="5057775"/>
            <a:ext cx="6708913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90,7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675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млн</a:t>
            </a:r>
            <a:endParaRPr lang="en-US" sz="13500" dirty="0"/>
          </a:p>
        </p:txBody>
      </p:sp>
      <p:sp>
        <p:nvSpPr>
          <p:cNvPr id="14" name="Text 6"/>
          <p:cNvSpPr/>
          <p:nvPr/>
        </p:nvSpPr>
        <p:spPr>
          <a:xfrm>
            <a:off x="1276350" y="6543675"/>
            <a:ext cx="49053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38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46863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5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Тематические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площадки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42975" y="6710363"/>
            <a:ext cx="2286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«Авто»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3962400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3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5" name="Frame 213132750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Autonews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Autonews</a:t>
            </a:r>
            <a:endParaRPr lang="en-US" sz="6000" dirty="0"/>
          </a:p>
        </p:txBody>
      </p:sp>
      <p:sp>
        <p:nvSpPr>
          <p:cNvPr id="12" name="Text 2"/>
          <p:cNvSpPr/>
          <p:nvPr/>
        </p:nvSpPr>
        <p:spPr>
          <a:xfrm>
            <a:off x="952500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3" name="name_18"/>
          <p:cNvSpPr/>
          <p:nvPr/>
        </p:nvSpPr>
        <p:spPr>
          <a:xfrm>
            <a:off x="5273539" y="7570217"/>
            <a:ext cx="3356111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2,2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4" name="Text 4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5" name="-"/>
          <p:cNvSpPr/>
          <p:nvPr/>
        </p:nvSpPr>
        <p:spPr>
          <a:xfrm>
            <a:off x="1181100" y="3562350"/>
            <a:ext cx="7448550" cy="2657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Самое цитируемое СМИ в автомобильной отрасли. 
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Проект с актуальными новостями на автомобильном рынке. Ориентирован на профессионалов и любителей, интересующихся новостями </a:t>
            </a:r>
            <a:r>
              <a:rPr lang="en-US" sz="19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отрасли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</a:t>
            </a:r>
            <a:endParaRPr lang="en-US" sz="1950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400800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400800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декабрь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202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  <p:sp>
        <p:nvSpPr>
          <p:cNvPr id="21" name="-">
            <a:extLst>
              <a:ext uri="{FF2B5EF4-FFF2-40B4-BE49-F238E27FC236}">
                <a16:creationId xmlns:a16="http://schemas.microsoft.com/office/drawing/2014/main" id="{EF85FA3D-77F9-8F2B-586E-CD1C250B7F20}"/>
              </a:ext>
            </a:extLst>
          </p:cNvPr>
          <p:cNvSpPr/>
          <p:nvPr/>
        </p:nvSpPr>
        <p:spPr>
          <a:xfrm>
            <a:off x="1181100" y="4973707"/>
            <a:ext cx="7448550" cy="2657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475"/>
              </a:lnSpc>
            </a:pPr>
            <a:r>
              <a:rPr lang="ru-RU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Контент площадки — обзор новых моделей, обсуждение тенденций рынка, рекомендации по выбору и уходу </a:t>
            </a:r>
            <a:br>
              <a:rPr lang="ru-RU" sz="2000" dirty="0"/>
            </a:br>
            <a:r>
              <a:rPr lang="ru-RU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за авто, тест-драйвы, статьи об изменениях</a:t>
            </a:r>
            <a:br>
              <a:rPr lang="ru-RU" sz="2000" dirty="0"/>
            </a:br>
            <a:r>
              <a:rPr lang="ru-RU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законодательстве.</a:t>
            </a:r>
            <a:endParaRPr lang="en-US" sz="1950" dirty="0"/>
          </a:p>
        </p:txBody>
      </p:sp>
      <p:sp>
        <p:nvSpPr>
          <p:cNvPr id="22" name="name_18">
            <a:extLst>
              <a:ext uri="{FF2B5EF4-FFF2-40B4-BE49-F238E27FC236}">
                <a16:creationId xmlns:a16="http://schemas.microsoft.com/office/drawing/2014/main" id="{0942FB41-2446-A535-F755-5439A137429E}"/>
              </a:ext>
            </a:extLst>
          </p:cNvPr>
          <p:cNvSpPr/>
          <p:nvPr/>
        </p:nvSpPr>
        <p:spPr>
          <a:xfrm>
            <a:off x="1003684" y="7570217"/>
            <a:ext cx="3356111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4,4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Frame 213132751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6750" y="1971675"/>
            <a:ext cx="169164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Отрасли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31520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фокусе проекта — все, что происходит в экономике и разных отраслях российского бизнеса.
Площадка рассказывает 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об отдельных компаниях и региональных проектах.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Главное условие —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актуальность инфоповодов.</a:t>
            </a:r>
            <a:endParaRPr lang="en-US" sz="1950" dirty="0"/>
          </a:p>
        </p:txBody>
      </p:sp>
      <p:sp>
        <p:nvSpPr>
          <p:cNvPr id="12" name="name_17"/>
          <p:cNvSpPr/>
          <p:nvPr/>
        </p:nvSpPr>
        <p:spPr>
          <a:xfrm>
            <a:off x="968239" y="7570217"/>
            <a:ext cx="2295524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name_10"/>
          <p:cNvSpPr/>
          <p:nvPr/>
        </p:nvSpPr>
        <p:spPr>
          <a:xfrm>
            <a:off x="5273539" y="7570217"/>
            <a:ext cx="3108461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1,0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4" name="Text 4"/>
          <p:cNvSpPr/>
          <p:nvPr/>
        </p:nvSpPr>
        <p:spPr>
          <a:xfrm>
            <a:off x="1000125" y="8399338"/>
            <a:ext cx="22955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5" name="Text 5"/>
          <p:cNvSpPr/>
          <p:nvPr/>
        </p:nvSpPr>
        <p:spPr>
          <a:xfrm>
            <a:off x="5318764" y="8399338"/>
            <a:ext cx="25812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декабрь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202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Frame 213132751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Life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Life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4485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Гид по досугу и развлечениям, который помогает отвлечься от негативных новостей и эффективно планировать свободное время.
Проект о том, как поиграть, поесть, потратить, погулять, почитать, посмотреть, полистать, заняться собой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разобраться.</a:t>
            </a:r>
            <a:endParaRPr lang="en-US" sz="1950" dirty="0"/>
          </a:p>
        </p:txBody>
      </p:sp>
      <p:sp>
        <p:nvSpPr>
          <p:cNvPr id="12" name="name_131"/>
          <p:cNvSpPr/>
          <p:nvPr/>
        </p:nvSpPr>
        <p:spPr>
          <a:xfrm>
            <a:off x="968239" y="7570217"/>
            <a:ext cx="2590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13,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</a:t>
            </a:r>
            <a:r>
              <a:rPr lang="en-US" sz="3375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68239" y="8370317"/>
            <a:ext cx="25908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89"/>
          <p:cNvSpPr/>
          <p:nvPr/>
        </p:nvSpPr>
        <p:spPr>
          <a:xfrm>
            <a:off x="5273539" y="7570217"/>
            <a:ext cx="276225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7622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FCFCFC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17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декабрь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202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5</a:t>
            </a:r>
            <a:endParaRPr lang="en-US" sz="1500" dirty="0"/>
          </a:p>
        </p:txBody>
      </p:sp>
      <p:sp>
        <p:nvSpPr>
          <p:cNvPr id="18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9" name="Text 9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  <p:sp>
        <p:nvSpPr>
          <p:cNvPr id="20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21" name="Text 11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Стиль</a:t>
            </a:r>
            <a:endParaRPr lang="en-US" sz="6000" dirty="0"/>
          </a:p>
        </p:txBody>
      </p:sp>
      <p:sp>
        <p:nvSpPr>
          <p:cNvPr id="11" name="-       100 brand safety      -"/>
          <p:cNvSpPr/>
          <p:nvPr/>
        </p:nvSpPr>
        <p:spPr>
          <a:xfrm>
            <a:off x="1181100" y="3848100"/>
            <a:ext cx="74104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Персональный куратор в мире вещей и впечатлений. Помогает читателям формировать собственный стиль жизни и быть в курсе самых важных лайфстайл-трендов.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Живет за пределами геополитической повестки. Обеспечивает 100% brand safety нашим партнерам.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Стиль стратегически курирует лайфстайл-направление РБК.</a:t>
            </a:r>
            <a:endParaRPr lang="en-US" sz="1800" dirty="0"/>
          </a:p>
        </p:txBody>
      </p:sp>
      <p:sp>
        <p:nvSpPr>
          <p:cNvPr id="12" name="name_34"/>
          <p:cNvSpPr/>
          <p:nvPr/>
        </p:nvSpPr>
        <p:spPr>
          <a:xfrm>
            <a:off x="968239" y="7570217"/>
            <a:ext cx="2247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,5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68239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24"/>
          <p:cNvSpPr/>
          <p:nvPr/>
        </p:nvSpPr>
        <p:spPr>
          <a:xfrm>
            <a:off x="5273539" y="7570217"/>
            <a:ext cx="22193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1,8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декабрь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202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6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pic>
        <p:nvPicPr>
          <p:cNvPr id="7" name="Frame 2131327517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9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Тренды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172325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Постоянный редакционный проект </a:t>
            </a:r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 науке, технологиях </a:t>
            </a:r>
            <a:br/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и будущем.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«РБК Тренды» объясняют мир и происходящие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 нем события с научной и технологической точек зрения.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За любым сервисом и предметом стоят исследования и тысячи часов работы умных людей — об этом мы </a:t>
            </a:r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рассказываем максимально просто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делая мир в целом понятнее, а компании — ближе к читателю.</a:t>
            </a:r>
            <a:endParaRPr lang="en-US" sz="1800" dirty="0"/>
          </a:p>
        </p:txBody>
      </p:sp>
      <p:sp>
        <p:nvSpPr>
          <p:cNvPr id="12" name="name_30"/>
          <p:cNvSpPr/>
          <p:nvPr/>
        </p:nvSpPr>
        <p:spPr>
          <a:xfrm>
            <a:off x="968239" y="7570217"/>
            <a:ext cx="245745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2,3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68239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20"/>
          <p:cNvSpPr/>
          <p:nvPr/>
        </p:nvSpPr>
        <p:spPr>
          <a:xfrm>
            <a:off x="5273538" y="7570217"/>
            <a:ext cx="26193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1,6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декабрь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202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6581775"/>
            <a:ext cx="4686300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Социальные 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сети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42975" y="6710363"/>
            <a:ext cx="2286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«Авто»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3962400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8382000" cy="43815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39250" y="4581525"/>
            <a:ext cx="8382000" cy="4381500"/>
          </a:xfrm>
          <a:prstGeom prst="rect">
            <a:avLst/>
          </a:prstGeom>
        </p:spPr>
      </p:pic>
      <p:pic>
        <p:nvPicPr>
          <p:cNvPr id="4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001000" y="7915275"/>
            <a:ext cx="714375" cy="71437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sp>
        <p:nvSpPr>
          <p:cNvPr id="8" name="Descriptor"/>
          <p:cNvSpPr/>
          <p:nvPr/>
        </p:nvSpPr>
        <p:spPr>
          <a:xfrm>
            <a:off x="695325" y="9486901"/>
            <a:ext cx="1640205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</a:t>
            </a:r>
            <a:endParaRPr lang="en-US" sz="1500" dirty="0"/>
          </a:p>
        </p:txBody>
      </p:sp>
      <p:sp>
        <p:nvSpPr>
          <p:cNvPr id="9" name="TG-"/>
          <p:cNvSpPr/>
          <p:nvPr/>
        </p:nvSpPr>
        <p:spPr>
          <a:xfrm>
            <a:off x="666750" y="1971675"/>
            <a:ext cx="1697355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Основной TG-канал РБК</a:t>
            </a:r>
            <a:endParaRPr lang="en-US" sz="8850" dirty="0"/>
          </a:p>
        </p:txBody>
      </p:sp>
      <p:sp>
        <p:nvSpPr>
          <p:cNvPr id="10" name="name_573 913"/>
          <p:cNvSpPr/>
          <p:nvPr/>
        </p:nvSpPr>
        <p:spPr>
          <a:xfrm>
            <a:off x="1143000" y="5057775"/>
            <a:ext cx="613410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1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907 000</a:t>
            </a:r>
            <a:endParaRPr lang="en-US" sz="11250" dirty="0"/>
          </a:p>
        </p:txBody>
      </p:sp>
      <p:sp>
        <p:nvSpPr>
          <p:cNvPr id="11" name="Text 3"/>
          <p:cNvSpPr/>
          <p:nvPr/>
        </p:nvSpPr>
        <p:spPr>
          <a:xfrm>
            <a:off x="1143000" y="6457950"/>
            <a:ext cx="413385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подписчиков 
</a:t>
            </a:r>
            <a:r>
              <a:rPr lang="en-US" sz="3000" i="1" u="sng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РБК. Новости. Главное</a:t>
            </a:r>
            <a:endParaRPr lang="en-US" sz="3840" dirty="0"/>
          </a:p>
        </p:txBody>
      </p:sp>
      <p:sp>
        <p:nvSpPr>
          <p:cNvPr id="12" name="name_100 000"/>
          <p:cNvSpPr/>
          <p:nvPr/>
        </p:nvSpPr>
        <p:spPr>
          <a:xfrm>
            <a:off x="9725025" y="5057775"/>
            <a:ext cx="731520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1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~100 000</a:t>
            </a:r>
            <a:endParaRPr lang="en-US" sz="11250" dirty="0"/>
          </a:p>
        </p:txBody>
      </p:sp>
      <p:sp>
        <p:nvSpPr>
          <p:cNvPr id="13" name="Text 5"/>
          <p:cNvSpPr/>
          <p:nvPr/>
        </p:nvSpPr>
        <p:spPr>
          <a:xfrm>
            <a:off x="9725025" y="6457950"/>
            <a:ext cx="3371850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</a:t>
            </a:r>
            <a:endParaRPr lang="en-US" sz="3840" dirty="0"/>
          </a:p>
        </p:txBody>
      </p:sp>
      <p:sp>
        <p:nvSpPr>
          <p:cNvPr id="14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5" name="Text 7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386307DD-5772-E90C-2299-0DD6D0A65207}"/>
              </a:ext>
            </a:extLst>
          </p:cNvPr>
          <p:cNvSpPr/>
          <p:nvPr/>
        </p:nvSpPr>
        <p:spPr>
          <a:xfrm>
            <a:off x="9725025" y="7127024"/>
            <a:ext cx="3371850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300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прогноз по охвату </a:t>
            </a:r>
            <a:br>
              <a:rPr lang="ru-RU" sz="3000" dirty="0"/>
            </a:br>
            <a:r>
              <a:rPr lang="ru-RU" sz="300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рекламного поста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97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381750" y="3933825"/>
            <a:ext cx="5524500" cy="502920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Bento frame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sp>
        <p:nvSpPr>
          <p:cNvPr id="9" name="TG"/>
          <p:cNvSpPr/>
          <p:nvPr/>
        </p:nvSpPr>
        <p:spPr>
          <a:xfrm>
            <a:off x="695325" y="1971675"/>
            <a:ext cx="16944975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Тематические разделы в TG</a:t>
            </a:r>
            <a:endParaRPr lang="en-US" sz="8850" dirty="0"/>
          </a:p>
        </p:txBody>
      </p:sp>
      <p:sp>
        <p:nvSpPr>
          <p:cNvPr id="10" name="name_25 000"/>
          <p:cNvSpPr/>
          <p:nvPr/>
        </p:nvSpPr>
        <p:spPr>
          <a:xfrm>
            <a:off x="1143000" y="4410075"/>
            <a:ext cx="48006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36</a:t>
            </a:r>
            <a:r>
              <a:rPr lang="ru-RU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,</a:t>
            </a: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</a:t>
            </a:r>
            <a:r>
              <a:rPr lang="ru-RU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</a:t>
            </a:r>
            <a:endParaRPr lang="en-US" sz="6000" dirty="0"/>
          </a:p>
        </p:txBody>
      </p:sp>
      <p:sp>
        <p:nvSpPr>
          <p:cNvPr id="11" name="default_name"/>
          <p:cNvSpPr/>
          <p:nvPr/>
        </p:nvSpPr>
        <p:spPr>
          <a:xfrm>
            <a:off x="1143000" y="5362575"/>
            <a:ext cx="3619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2" name="Auto rbc_auto"/>
          <p:cNvSpPr/>
          <p:nvPr/>
        </p:nvSpPr>
        <p:spPr>
          <a:xfrm>
            <a:off x="1295400" y="7781925"/>
            <a:ext cx="4229100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Auto  @rbc_auto</a:t>
            </a:r>
            <a:endParaRPr lang="en-US" sz="1875" dirty="0"/>
          </a:p>
        </p:txBody>
      </p:sp>
      <p:sp>
        <p:nvSpPr>
          <p:cNvPr id="13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4" name="Text 6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  <p:sp>
        <p:nvSpPr>
          <p:cNvPr id="15" name="name_18 000"/>
          <p:cNvSpPr/>
          <p:nvPr/>
        </p:nvSpPr>
        <p:spPr>
          <a:xfrm>
            <a:off x="6838950" y="4391025"/>
            <a:ext cx="46291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22</a:t>
            </a:r>
            <a:r>
              <a:rPr lang="ru-RU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,</a:t>
            </a: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ru-RU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</a:t>
            </a:r>
            <a:endParaRPr lang="en-US" sz="6000" dirty="0"/>
          </a:p>
        </p:txBody>
      </p:sp>
      <p:sp>
        <p:nvSpPr>
          <p:cNvPr id="16" name="default_name"/>
          <p:cNvSpPr/>
          <p:nvPr/>
        </p:nvSpPr>
        <p:spPr>
          <a:xfrm>
            <a:off x="6838950" y="5257797"/>
            <a:ext cx="462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7" name="Life rbc_life"/>
          <p:cNvSpPr/>
          <p:nvPr/>
        </p:nvSpPr>
        <p:spPr>
          <a:xfrm>
            <a:off x="6838950" y="8334375"/>
            <a:ext cx="46291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Life   @rbc_life </a:t>
            </a:r>
            <a:endParaRPr lang="en-US" sz="1875" dirty="0"/>
          </a:p>
        </p:txBody>
      </p:sp>
      <p:sp>
        <p:nvSpPr>
          <p:cNvPr id="18" name="name_26 427"/>
          <p:cNvSpPr/>
          <p:nvPr/>
        </p:nvSpPr>
        <p:spPr>
          <a:xfrm>
            <a:off x="12553950" y="4067175"/>
            <a:ext cx="4629150" cy="866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</a:rPr>
              <a:t>31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</a:rPr>
              <a:t>,8 </a:t>
            </a:r>
            <a:r>
              <a:rPr lang="ru-RU" sz="4000" dirty="0" err="1">
                <a:solidFill>
                  <a:srgbClr val="303030"/>
                </a:solidFill>
                <a:latin typeface="Graphik RBC LC Medium" pitchFamily="34" charset="0"/>
              </a:rPr>
              <a:t>тыс</a:t>
            </a:r>
            <a:endParaRPr lang="en-US" sz="4000" dirty="0"/>
          </a:p>
        </p:txBody>
      </p:sp>
      <p:sp>
        <p:nvSpPr>
          <p:cNvPr id="19" name="default_name"/>
          <p:cNvSpPr/>
          <p:nvPr/>
        </p:nvSpPr>
        <p:spPr>
          <a:xfrm>
            <a:off x="12553950" y="5038722"/>
            <a:ext cx="46291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20" name="rbc_trends"/>
          <p:cNvSpPr/>
          <p:nvPr/>
        </p:nvSpPr>
        <p:spPr>
          <a:xfrm>
            <a:off x="12553950" y="5724525"/>
            <a:ext cx="46291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Тренды   @rbc_trends</a:t>
            </a:r>
            <a:endParaRPr lang="en-US" sz="1875" dirty="0"/>
          </a:p>
        </p:txBody>
      </p:sp>
      <p:sp>
        <p:nvSpPr>
          <p:cNvPr id="21" name="name_9 110"/>
          <p:cNvSpPr/>
          <p:nvPr/>
        </p:nvSpPr>
        <p:spPr>
          <a:xfrm>
            <a:off x="12553950" y="6756567"/>
            <a:ext cx="4629150" cy="6538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</a:rPr>
              <a:t>15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</a:rPr>
              <a:t>,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</a:rPr>
              <a:t>9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</a:rPr>
              <a:t> </a:t>
            </a:r>
            <a:r>
              <a:rPr lang="ru-RU" sz="4000" dirty="0" err="1">
                <a:solidFill>
                  <a:srgbClr val="303030"/>
                </a:solidFill>
                <a:latin typeface="Graphik RBC LC Medium" pitchFamily="34" charset="0"/>
              </a:rPr>
              <a:t>тыс</a:t>
            </a:r>
            <a:endParaRPr lang="en-US" sz="4000" dirty="0"/>
          </a:p>
        </p:txBody>
      </p:sp>
      <p:sp>
        <p:nvSpPr>
          <p:cNvPr id="22" name="default_name"/>
          <p:cNvSpPr/>
          <p:nvPr/>
        </p:nvSpPr>
        <p:spPr>
          <a:xfrm>
            <a:off x="12553950" y="7648572"/>
            <a:ext cx="46291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23" name="rbcstyle"/>
          <p:cNvSpPr/>
          <p:nvPr/>
        </p:nvSpPr>
        <p:spPr>
          <a:xfrm>
            <a:off x="12553950" y="8334375"/>
            <a:ext cx="24860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Стиль   @rbcstyle</a:t>
            </a:r>
            <a:endParaRPr lang="en-US" sz="1875" dirty="0"/>
          </a:p>
        </p:txBody>
      </p:sp>
      <p:sp>
        <p:nvSpPr>
          <p:cNvPr id="24" name="Descriptor">
            <a:extLst>
              <a:ext uri="{FF2B5EF4-FFF2-40B4-BE49-F238E27FC236}">
                <a16:creationId xmlns:a16="http://schemas.microsoft.com/office/drawing/2014/main" id="{E954DC8F-ABE0-082D-D7AB-3B610B890646}"/>
              </a:ext>
            </a:extLst>
          </p:cNvPr>
          <p:cNvSpPr/>
          <p:nvPr/>
        </p:nvSpPr>
        <p:spPr>
          <a:xfrm>
            <a:off x="695325" y="9486901"/>
            <a:ext cx="1640205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97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9"/>
            <a:ext cx="304801" cy="304823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381750" y="3933825"/>
            <a:ext cx="5248275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1820525" y="3933825"/>
            <a:ext cx="5524500" cy="5029200"/>
          </a:xfrm>
          <a:prstGeom prst="rect">
            <a:avLst/>
          </a:prstGeom>
        </p:spPr>
      </p:pic>
      <p:pic>
        <p:nvPicPr>
          <p:cNvPr id="6" name="Group 213132736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191125" y="7791450"/>
            <a:ext cx="714375" cy="714375"/>
          </a:xfrm>
          <a:prstGeom prst="rect">
            <a:avLst/>
          </a:prstGeom>
        </p:spPr>
      </p:pic>
      <p:pic>
        <p:nvPicPr>
          <p:cNvPr id="7" name="Group 21313273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648950" y="7791450"/>
            <a:ext cx="714375" cy="714375"/>
          </a:xfrm>
          <a:prstGeom prst="rect">
            <a:avLst/>
          </a:prstGeom>
        </p:spPr>
      </p:pic>
      <p:pic>
        <p:nvPicPr>
          <p:cNvPr id="8" name="Group 21313274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6354425" y="7791450"/>
            <a:ext cx="714375" cy="714375"/>
          </a:xfrm>
          <a:prstGeom prst="rect">
            <a:avLst/>
          </a:prstGeom>
        </p:spPr>
      </p:pic>
      <p:pic>
        <p:nvPicPr>
          <p:cNvPr id="9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sp>
        <p:nvSpPr>
          <p:cNvPr id="11" name="name_1040"/>
          <p:cNvSpPr/>
          <p:nvPr/>
        </p:nvSpPr>
        <p:spPr>
          <a:xfrm>
            <a:off x="1143000" y="4410075"/>
            <a:ext cx="47625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1,040 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млн</a:t>
            </a:r>
            <a:endParaRPr lang="en-US" sz="8400" dirty="0"/>
          </a:p>
        </p:txBody>
      </p:sp>
      <p:sp>
        <p:nvSpPr>
          <p:cNvPr id="12" name="default_name"/>
          <p:cNvSpPr/>
          <p:nvPr/>
        </p:nvSpPr>
        <p:spPr>
          <a:xfrm>
            <a:off x="1143000" y="5362575"/>
            <a:ext cx="3619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3" name="name_5185"/>
          <p:cNvSpPr/>
          <p:nvPr/>
        </p:nvSpPr>
        <p:spPr>
          <a:xfrm>
            <a:off x="6838950" y="4391025"/>
            <a:ext cx="47053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518,5 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4" name="default_name"/>
          <p:cNvSpPr/>
          <p:nvPr/>
        </p:nvSpPr>
        <p:spPr>
          <a:xfrm>
            <a:off x="6838950" y="5343525"/>
            <a:ext cx="45815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5" name="name_2025"/>
          <p:cNvSpPr/>
          <p:nvPr/>
        </p:nvSpPr>
        <p:spPr>
          <a:xfrm>
            <a:off x="12277725" y="4391025"/>
            <a:ext cx="479107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202,5 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6" name="default_name"/>
          <p:cNvSpPr/>
          <p:nvPr/>
        </p:nvSpPr>
        <p:spPr>
          <a:xfrm>
            <a:off x="12277725" y="5343525"/>
            <a:ext cx="462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7" name="default_name"/>
          <p:cNvSpPr/>
          <p:nvPr/>
        </p:nvSpPr>
        <p:spPr>
          <a:xfrm>
            <a:off x="6762750" y="7096125"/>
            <a:ext cx="337185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Одноклассники</a:t>
            </a:r>
            <a:endParaRPr lang="en-US" sz="3375" dirty="0"/>
          </a:p>
        </p:txBody>
      </p:sp>
      <p:sp>
        <p:nvSpPr>
          <p:cNvPr id="18" name="Text 8"/>
          <p:cNvSpPr/>
          <p:nvPr/>
        </p:nvSpPr>
        <p:spPr>
          <a:xfrm>
            <a:off x="12277725" y="7096125"/>
            <a:ext cx="299085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Канал в МАКС</a:t>
            </a:r>
            <a:endParaRPr lang="en-US" sz="3375" dirty="0"/>
          </a:p>
        </p:txBody>
      </p:sp>
      <p:sp>
        <p:nvSpPr>
          <p:cNvPr id="19" name="default_name"/>
          <p:cNvSpPr/>
          <p:nvPr/>
        </p:nvSpPr>
        <p:spPr>
          <a:xfrm>
            <a:off x="1143000" y="7096125"/>
            <a:ext cx="217170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Вконтакте</a:t>
            </a:r>
            <a:endParaRPr lang="en-US" sz="3375" dirty="0"/>
          </a:p>
        </p:txBody>
      </p:sp>
      <p:sp>
        <p:nvSpPr>
          <p:cNvPr id="20" name="Text 10"/>
          <p:cNvSpPr/>
          <p:nvPr/>
        </p:nvSpPr>
        <p:spPr>
          <a:xfrm>
            <a:off x="695325" y="1971675"/>
            <a:ext cx="1691640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Социальные сети РБК</a:t>
            </a:r>
            <a:endParaRPr lang="en-US" sz="8850" dirty="0"/>
          </a:p>
        </p:txBody>
      </p:sp>
      <p:sp>
        <p:nvSpPr>
          <p:cNvPr id="21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2" name="Text 12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  <p:sp>
        <p:nvSpPr>
          <p:cNvPr id="23" name="Descriptor">
            <a:extLst>
              <a:ext uri="{FF2B5EF4-FFF2-40B4-BE49-F238E27FC236}">
                <a16:creationId xmlns:a16="http://schemas.microsoft.com/office/drawing/2014/main" id="{57952AF1-8E18-CA0E-40C1-99F0EABDA8BE}"/>
              </a:ext>
            </a:extLst>
          </p:cNvPr>
          <p:cNvSpPr/>
          <p:nvPr/>
        </p:nvSpPr>
        <p:spPr>
          <a:xfrm>
            <a:off x="695325" y="9486901"/>
            <a:ext cx="1640205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46863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Креативные 
проекты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42975" y="6710363"/>
            <a:ext cx="2286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«Авто»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3962400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411075" y="666750"/>
            <a:ext cx="5210175" cy="466725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621125" y="5353050"/>
            <a:ext cx="714375" cy="714375"/>
          </a:xfrm>
          <a:prstGeom prst="rect">
            <a:avLst/>
          </a:prstGeom>
        </p:spPr>
      </p:pic>
      <p:pic>
        <p:nvPicPr>
          <p:cNvPr id="8" name="Group 21313273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621125" y="7962900"/>
            <a:ext cx="714375" cy="714375"/>
          </a:xfrm>
          <a:prstGeom prst="rect">
            <a:avLst/>
          </a:prstGeom>
        </p:spPr>
      </p:pic>
      <p:sp>
        <p:nvSpPr>
          <p:cNvPr id="9" name="360  - -  PR-"/>
          <p:cNvSpPr/>
          <p:nvPr/>
        </p:nvSpPr>
        <p:spPr>
          <a:xfrm>
            <a:off x="1104900" y="4371975"/>
            <a:ext cx="10591800" cy="2466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Коммуникационное агентство, которое реализует проекты любой сложности: годовая кампания 360, серия офлайн-мероприятий, перфоманс-маркетинг или PR-активация.
Работает по принципу «одного окна»: все запросы клиента проходят через одно контактное лицо — от разработки креативной концепции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 ее воплощения.</a:t>
            </a:r>
            <a:endParaRPr lang="en-US" sz="2325" dirty="0"/>
          </a:p>
        </p:txBody>
      </p:sp>
      <p:sp>
        <p:nvSpPr>
          <p:cNvPr id="10" name="Text 1"/>
          <p:cNvSpPr/>
          <p:nvPr/>
        </p:nvSpPr>
        <p:spPr>
          <a:xfrm>
            <a:off x="1095375" y="8201025"/>
            <a:ext cx="24288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кейсы</a:t>
            </a:r>
            <a:endParaRPr lang="en-US" sz="2124" dirty="0"/>
          </a:p>
        </p:txBody>
      </p:sp>
      <p:sp>
        <p:nvSpPr>
          <p:cNvPr id="11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Mediascope, Cross Web (Россия 0+, население 12+ лет), средние значения за 2 полугодие 2023
</a:t>
            </a:r>
            <a:endParaRPr lang="en-US" sz="1500" dirty="0"/>
          </a:p>
        </p:txBody>
      </p:sp>
      <p:sp>
        <p:nvSpPr>
          <p:cNvPr id="12" name="Specialists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Specialists</a:t>
            </a:r>
            <a:endParaRPr lang="en-US" sz="8850" dirty="0"/>
          </a:p>
        </p:txBody>
      </p:sp>
      <p:sp>
        <p:nvSpPr>
          <p:cNvPr id="13" name="default_name"/>
          <p:cNvSpPr/>
          <p:nvPr/>
        </p:nvSpPr>
        <p:spPr>
          <a:xfrm>
            <a:off x="126873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4" name="Text 5"/>
          <p:cNvSpPr/>
          <p:nvPr/>
        </p:nvSpPr>
        <p:spPr>
          <a:xfrm>
            <a:off x="144399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5" name="name_1400"/>
          <p:cNvSpPr/>
          <p:nvPr/>
        </p:nvSpPr>
        <p:spPr>
          <a:xfrm>
            <a:off x="12534900" y="69723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1400</a:t>
            </a:r>
            <a:endParaRPr lang="en-US" sz="7500" dirty="0"/>
          </a:p>
        </p:txBody>
      </p:sp>
      <p:sp>
        <p:nvSpPr>
          <p:cNvPr id="16" name="2024"/>
          <p:cNvSpPr/>
          <p:nvPr/>
        </p:nvSpPr>
        <p:spPr>
          <a:xfrm>
            <a:off x="12534900" y="78486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коммерческих проектов
за 2024 год</a:t>
            </a:r>
            <a:endParaRPr lang="en-US" sz="2250" dirty="0"/>
          </a:p>
        </p:txBody>
      </p:sp>
      <p:sp>
        <p:nvSpPr>
          <p:cNvPr id="17" name="name_2000"/>
          <p:cNvSpPr/>
          <p:nvPr/>
        </p:nvSpPr>
        <p:spPr>
          <a:xfrm>
            <a:off x="12534900" y="45339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&gt;2000</a:t>
            </a:r>
            <a:endParaRPr lang="en-US" sz="7500" dirty="0"/>
          </a:p>
        </p:txBody>
      </p:sp>
      <p:sp>
        <p:nvSpPr>
          <p:cNvPr id="18" name="2024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пресейлов в 2024 году</a:t>
            </a:r>
            <a:endParaRPr lang="en-US" sz="2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WEY     WEY 07"/>
          <p:cNvSpPr/>
          <p:nvPr/>
        </p:nvSpPr>
        <p:spPr>
          <a:xfrm>
            <a:off x="1190625" y="5895975"/>
            <a:ext cx="7581900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«WEY»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раскрыть преимущества кроссовера WEY 07 для семейной аудитории.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в серии интервью с российскими предпринимателями узнали, как они организуют свое время, куда путешествуют с детьми и </a:t>
            </a:r>
            <a:r>
              <a:rPr lang="en-US" sz="16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что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6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ценят</a:t>
            </a:r>
            <a:br>
              <a:rPr lang="ru-RU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en-US" sz="16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автомобилях.
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LADA     LADA Vesta                  LADA Vesta"/>
          <p:cNvSpPr/>
          <p:nvPr/>
        </p:nvSpPr>
        <p:spPr>
          <a:xfrm>
            <a:off x="9763125" y="5895975"/>
            <a:ext cx="7581900" cy="1657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«LADA»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показать преимущества обновленной LADA Vesta.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создали виртуальный путеводитель по локальному бизнесу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регионах России — идеальный маршрут для поездок на новой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LADA Vesta.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Tank     Tank 300 City   -"/>
          <p:cNvSpPr/>
          <p:nvPr/>
        </p:nvSpPr>
        <p:spPr>
          <a:xfrm>
            <a:off x="1190625" y="5895975"/>
            <a:ext cx="7581900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«Tank»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представить новую версию Tank 300 City.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провели тест-драйв и оформили впечатления в лонгриде, раскрывая три ключевых аспекта модели.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8"/>
          <p:cNvSpPr/>
          <p:nvPr/>
        </p:nvSpPr>
        <p:spPr>
          <a:xfrm>
            <a:off x="9763125" y="5895975"/>
            <a:ext cx="75819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«ГАЗ»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подчеркнуть надежность «Валдай 8» как автомобиля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бизнеса.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в статье с иллюстрациями сравнили успешный бизнес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идеальным автомобилем, где каждая деталь машины символизирует ключевые аспекты его устойчивости и роста.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Mitsubishi    Mitsubishi Outlander            -        Mitsubishi Outlander           -"/>
          <p:cNvSpPr/>
          <p:nvPr/>
        </p:nvSpPr>
        <p:spPr>
          <a:xfrm>
            <a:off x="1190625" y="5895975"/>
            <a:ext cx="7581900" cy="2152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«Mitsubishi»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представить новый Mitsubishi Outlander как семейный автомобиль.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сняли серию роликов о сказочных путешествиях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шеф-поваром Марком Стаценко. Вместе с семьей он на Mitsubishi Outlander отправился к Кудыкиной горе, встретился со Снегурочкой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даже нашел жар-птицу.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Hyundai         Hyundai Santa Fe            Hyundai Santa Fe        Hyundai MotorStudio"/>
          <p:cNvSpPr/>
          <p:nvPr/>
        </p:nvSpPr>
        <p:spPr>
          <a:xfrm>
            <a:off x="9763125" y="5895975"/>
            <a:ext cx="75819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«Hyundai»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рассказать о культурной жизни Москвы и представить Hyundai Santa Fe как надежного спутника в поездках.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посетили несколько культурных событий с Hyundai Santa Fe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поделились впечатлениями в «Музыкальных диалогах в Hyundai MotorStudio».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46863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Нестандартные креативные проекты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42975" y="6710363"/>
            <a:ext cx="2286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«Авто»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3962400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020175" y="1790700"/>
            <a:ext cx="8820150" cy="7620000"/>
          </a:xfrm>
          <a:prstGeom prst="rect">
            <a:avLst/>
          </a:prstGeom>
        </p:spPr>
      </p:pic>
      <p:sp>
        <p:nvSpPr>
          <p:cNvPr id="6" name="Tele2     Tele2  t2"/>
          <p:cNvSpPr/>
          <p:nvPr/>
        </p:nvSpPr>
        <p:spPr>
          <a:xfrm>
            <a:off x="1200150" y="2628900"/>
            <a:ext cx="7343775" cy="589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Tele2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ярко представить ребрендинг Tele2 в t2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аудитории РБК.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масштабная кампания на всех медиаплощадках РБК:</a:t>
            </a:r>
            <a:endParaRPr lang="en-US" sz="2100" dirty="0"/>
          </a:p>
        </p:txBody>
      </p:sp>
      <p:sp>
        <p:nvSpPr>
          <p:cNvPr id="7" name="t2"/>
          <p:cNvSpPr/>
          <p:nvPr/>
        </p:nvSpPr>
        <p:spPr>
          <a:xfrm>
            <a:off x="1200150" y="4901946"/>
            <a:ext cx="7343774" cy="345757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marL="266700" indent="-266700" algn="l">
              <a:lnSpc>
                <a:spcPts val="2625"/>
              </a:lnSpc>
              <a:buSzPct val="100000"/>
              <a:buChar char="•"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Интернет: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виджет «Обратный отсчет», анимированный дудл, превращающий логотип РБК </a:t>
            </a:r>
            <a:r>
              <a:rPr lang="en-US" sz="210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t2, и промоматериалы на главной странице.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Телеканал: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рекламный ролик в стиле новостного выпуска и анимация в рекламных блоках.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Пресса: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суперобложка и </a:t>
            </a:r>
            <a:r>
              <a:rPr lang="en-US" sz="210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семиполосный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10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брендинг</a:t>
            </a:r>
            <a:r>
              <a:rPr lang="ru-RU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10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10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слоганом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«Тот самый ребрендинг».</a:t>
            </a:r>
            <a:endParaRPr lang="en-US" sz="2100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Group 2131327473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sp>
        <p:nvSpPr>
          <p:cNvPr id="6" name="digital-"/>
          <p:cNvSpPr/>
          <p:nvPr/>
        </p:nvSpPr>
        <p:spPr>
          <a:xfrm>
            <a:off x="1200150" y="2628900"/>
            <a:ext cx="7343775" cy="3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ПИК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продвижение жилых комплексов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квартир от ПИК.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годовой проект в формате digital-витрины.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лендинге размещались подборки квартир, статьи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ЖК и интерактивные элементы: калькулятор, промоблоки, брендированная кнопка.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Контент обновлялся ежемесячно, дополнялся баннерной рекламой и анонсами на главной странице РБК и в разделе РБК Недвижимость.</a:t>
            </a:r>
            <a:endParaRPr lang="en-US" sz="2100" dirty="0"/>
          </a:p>
        </p:txBody>
      </p:sp>
      <p:sp>
        <p:nvSpPr>
          <p:cNvPr id="7" name="Text 1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2124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Group 2131327473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sp>
        <p:nvSpPr>
          <p:cNvPr id="6" name="Porsche      Porsche Taycan         Porsche"/>
          <p:cNvSpPr/>
          <p:nvPr/>
        </p:nvSpPr>
        <p:spPr>
          <a:xfrm>
            <a:off x="1200150" y="2628900"/>
            <a:ext cx="7343775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Porsche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поддержать выход новой модели Porsche Taycan. 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вместе с композиторами создали треки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из звуков Porsche. А для пользователей добавили музыкальный редактор, где можно миксовать фирменные звуки авто и создавать свои треки.</a:t>
            </a:r>
            <a:endParaRPr lang="en-US" sz="2100" dirty="0"/>
          </a:p>
        </p:txBody>
      </p:sp>
      <p:sp>
        <p:nvSpPr>
          <p:cNvPr id="7" name="Text 1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2124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Group 2131327473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sp>
        <p:nvSpPr>
          <p:cNvPr id="6" name="Geely     Geely Monjaro    Monjaro                   Geely"/>
          <p:cNvSpPr/>
          <p:nvPr/>
        </p:nvSpPr>
        <p:spPr>
          <a:xfrm>
            <a:off x="1200150" y="2628900"/>
            <a:ext cx="7343775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Geely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рассказать об автомобиле Geely Monjaro, продолжив рекламную кампанию «Monjaro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— это космос».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интерактивном лонгриде рассказали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об истории бренда, о космических автотехнологиях,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 также о вкладе Geely в развитие космической сферы.</a:t>
            </a:r>
            <a:endParaRPr lang="en-US" sz="2100" dirty="0"/>
          </a:p>
        </p:txBody>
      </p:sp>
      <p:sp>
        <p:nvSpPr>
          <p:cNvPr id="7" name="Text 1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2124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282892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Телеканал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42975" y="7510462"/>
            <a:ext cx="2286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«Авто»</a:t>
            </a:r>
            <a:endParaRPr lang="en-US" sz="2336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Group 21313273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7" name="Group 21313273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8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pic>
        <p:nvPicPr>
          <p:cNvPr id="9" name="image 110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820275" y="8334375"/>
            <a:ext cx="7115175" cy="333375"/>
          </a:xfrm>
          <a:prstGeom prst="rect">
            <a:avLst/>
          </a:prstGeom>
        </p:spPr>
      </p:pic>
      <p:pic>
        <p:nvPicPr>
          <p:cNvPr id="10" name="Newsbar 1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9820275" y="8315325"/>
            <a:ext cx="7248525" cy="352425"/>
          </a:xfrm>
          <a:prstGeom prst="rect">
            <a:avLst/>
          </a:prstGeom>
        </p:spPr>
      </p:pic>
      <p:pic>
        <p:nvPicPr>
          <p:cNvPr id="11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Телеканал РБК</a:t>
            </a:r>
            <a:endParaRPr lang="en-US" sz="6000" dirty="0"/>
          </a:p>
        </p:txBody>
      </p:sp>
      <p:sp>
        <p:nvSpPr>
          <p:cNvPr id="13" name="name_144"/>
          <p:cNvSpPr/>
          <p:nvPr/>
        </p:nvSpPr>
        <p:spPr>
          <a:xfrm>
            <a:off x="968238" y="7465442"/>
            <a:ext cx="3508511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14,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4" name="Text 2"/>
          <p:cNvSpPr/>
          <p:nvPr/>
        </p:nvSpPr>
        <p:spPr>
          <a:xfrm>
            <a:off x="968239" y="8217917"/>
            <a:ext cx="22383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телезрителей в месяц
в России</a:t>
            </a:r>
            <a:endParaRPr lang="en-US" sz="1500" dirty="0"/>
          </a:p>
        </p:txBody>
      </p:sp>
      <p:sp>
        <p:nvSpPr>
          <p:cNvPr id="15" name="name_23"/>
          <p:cNvSpPr/>
          <p:nvPr/>
        </p:nvSpPr>
        <p:spPr>
          <a:xfrm>
            <a:off x="5273539" y="7465442"/>
            <a:ext cx="27527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23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минуты</a:t>
            </a:r>
            <a:endParaRPr lang="en-US" sz="6750" dirty="0"/>
          </a:p>
        </p:txBody>
      </p:sp>
      <p:sp>
        <p:nvSpPr>
          <p:cNvPr id="16" name="Text 4"/>
          <p:cNvSpPr/>
          <p:nvPr/>
        </p:nvSpPr>
        <p:spPr>
          <a:xfrm>
            <a:off x="5273539" y="8217917"/>
            <a:ext cx="2343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среднесуточное время
просмотра</a:t>
            </a:r>
            <a:endParaRPr lang="en-US" sz="1500" dirty="0"/>
          </a:p>
        </p:txBody>
      </p:sp>
      <p:sp>
        <p:nvSpPr>
          <p:cNvPr id="18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  <p:sp>
        <p:nvSpPr>
          <p:cNvPr id="19" name="PR-"/>
          <p:cNvSpPr/>
          <p:nvPr/>
        </p:nvSpPr>
        <p:spPr>
          <a:xfrm>
            <a:off x="1181100" y="3848100"/>
            <a:ext cx="7172325" cy="2266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Деловой канал о главных событиях в экономике, финансах и бизнесе.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Мы можем интегрировать клиента в редакционные материалы. А также создать контент, точно отвечающий задачам бизнеса. Для этого у нас есть разные PR-форматы и спецпроекты.</a:t>
            </a:r>
            <a:endParaRPr lang="en-US" sz="21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A0C1197-F7EA-7BBA-1832-321230C184BE}"/>
              </a:ext>
            </a:extLst>
          </p:cNvPr>
          <p:cNvSpPr txBox="1"/>
          <p:nvPr/>
        </p:nvSpPr>
        <p:spPr>
          <a:xfrm>
            <a:off x="666749" y="9596725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CA" dirty="0"/>
              <a:t>Данные Mediascope TV Index Plus (Россия 0+), декабрь 2025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Newsbar 1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820275" y="8315325"/>
            <a:ext cx="7248525" cy="3524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7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Редакционные форматы</a:t>
            </a:r>
            <a:endParaRPr lang="en-US" sz="6000" dirty="0"/>
          </a:p>
        </p:txBody>
      </p:sp>
      <p:sp>
        <p:nvSpPr>
          <p:cNvPr id="9" name="L-"/>
          <p:cNvSpPr/>
          <p:nvPr/>
        </p:nvSpPr>
        <p:spPr>
          <a:xfrm>
            <a:off x="1181100" y="3933825"/>
            <a:ext cx="7248525" cy="3448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Редакция телеканала РБК каждый день рассказывает о главных событиях в бизнесе, инвестициях и трендах. 
Интеграция в них — эффективный способ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брендов рассказать о себе аудитории РБК.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L-борды, баннеры, виджеты и другие варианты.</a:t>
            </a:r>
            <a:endParaRPr lang="en-US" sz="2325" dirty="0"/>
          </a:p>
        </p:txBody>
      </p:sp>
      <p:sp>
        <p:nvSpPr>
          <p:cNvPr id="10" name="Text 2"/>
          <p:cNvSpPr/>
          <p:nvPr/>
        </p:nvSpPr>
        <p:spPr>
          <a:xfrm>
            <a:off x="1200150" y="8155298"/>
            <a:ext cx="3714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все редакционные форматы</a:t>
            </a:r>
            <a:endParaRPr lang="en-US" sz="2124" dirty="0"/>
          </a:p>
        </p:txBody>
      </p:sp>
      <p:sp>
        <p:nvSpPr>
          <p:cNvPr id="11" name="default_name"/>
          <p:cNvSpPr/>
          <p:nvPr/>
        </p:nvSpPr>
        <p:spPr>
          <a:xfrm>
            <a:off x="5372100" y="8155298"/>
            <a:ext cx="15335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интеграции </a:t>
            </a:r>
            <a:endParaRPr lang="en-US" sz="2124" dirty="0"/>
          </a:p>
        </p:txBody>
      </p:sp>
      <p:sp>
        <p:nvSpPr>
          <p:cNvPr id="12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5867400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7" name="PR-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PR-форматы</a:t>
            </a:r>
            <a:endParaRPr lang="en-US" sz="6000" dirty="0"/>
          </a:p>
        </p:txBody>
      </p:sp>
      <p:sp>
        <p:nvSpPr>
          <p:cNvPr id="8" name="PR-"/>
          <p:cNvSpPr/>
          <p:nvPr/>
        </p:nvSpPr>
        <p:spPr>
          <a:xfrm>
            <a:off x="1181100" y="3933825"/>
            <a:ext cx="7277100" cy="4591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РБК есть программы, которые легко справляются с любыми задачами бренда — от имиджевых до коммерческих. </a:t>
            </a:r>
            <a:br/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 выглядят как часть редакционного контента, поэтому аудитория не воспринимает 
их как рекламу.
Мы разбираемся в целях клиента, а потом подбираем формат, который их идеально решает.</a:t>
            </a:r>
            <a:endParaRPr lang="en-US" sz="2325" dirty="0"/>
          </a:p>
        </p:txBody>
      </p:sp>
      <p:sp>
        <p:nvSpPr>
          <p:cNvPr id="9" name="PR-"/>
          <p:cNvSpPr/>
          <p:nvPr/>
        </p:nvSpPr>
        <p:spPr>
          <a:xfrm>
            <a:off x="1200150" y="8155298"/>
            <a:ext cx="2914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PR-форматы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Форматы спецпроектов</a:t>
            </a:r>
            <a:endParaRPr lang="en-US" sz="6000" dirty="0"/>
          </a:p>
        </p:txBody>
      </p:sp>
      <p:sp>
        <p:nvSpPr>
          <p:cNvPr id="8" name="60"/>
          <p:cNvSpPr/>
          <p:nvPr/>
        </p:nvSpPr>
        <p:spPr>
          <a:xfrm>
            <a:off x="1181100" y="3848100"/>
            <a:ext cx="7277100" cy="3524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Кастомные видео, где в центре внимания клиент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его ключевое сообщение. Каждый проект разрабатывается с учетом специфики бренда, включает органичные интеграции или нативные упоминания.
Мы подбираем форматы, темы и спикеров, чтобы достичь поставленных целей. Среди таких форматов — «Узнать за 60 секунд», «Карточки», «Блоги РБК», «В теме», «Короче».</a:t>
            </a:r>
            <a:endParaRPr lang="en-US" sz="2325" dirty="0"/>
          </a:p>
        </p:txBody>
      </p:sp>
      <p:sp>
        <p:nvSpPr>
          <p:cNvPr id="9" name="Text 2"/>
          <p:cNvSpPr/>
          <p:nvPr/>
        </p:nvSpPr>
        <p:spPr>
          <a:xfrm>
            <a:off x="1200150" y="8155298"/>
            <a:ext cx="4419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форматы спецпроектов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282892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Пресса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42975" y="7510462"/>
            <a:ext cx="2286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«Авто»</a:t>
            </a:r>
            <a:endParaRPr lang="en-US" sz="2336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8201025"/>
            <a:ext cx="476250" cy="476250"/>
          </a:xfrm>
          <a:prstGeom prst="rect">
            <a:avLst/>
          </a:prstGeom>
        </p:spPr>
      </p:pic>
      <p:pic>
        <p:nvPicPr>
          <p:cNvPr id="8" name="Group 213132733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859250" y="5591175"/>
            <a:ext cx="476250" cy="476250"/>
          </a:xfrm>
          <a:prstGeom prst="rect">
            <a:avLst/>
          </a:prstGeom>
        </p:spPr>
      </p:pic>
      <p:sp>
        <p:nvSpPr>
          <p:cNvPr id="9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10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Данные Mediascope NRS-Россия (города 0+, население 16+),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—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октябрь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202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5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</a:t>
            </a:r>
            <a:endParaRPr lang="en-US" sz="1500" dirty="0"/>
          </a:p>
        </p:txBody>
      </p:sp>
      <p:sp>
        <p:nvSpPr>
          <p:cNvPr id="11" name="Text 2"/>
          <p:cNvSpPr/>
          <p:nvPr/>
        </p:nvSpPr>
        <p:spPr>
          <a:xfrm>
            <a:off x="1104900" y="4371975"/>
            <a:ext cx="10591800" cy="180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Самый популярный деловой ежедневник страны, лидер по аудитории в сегменте ежедневных деловых изданий. 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Бизнес и экономика, новости и аналитика, политика и общество — все, из чего складывается информационная повестка дня.</a:t>
            </a:r>
            <a:endParaRPr lang="en-US" sz="2400" dirty="0"/>
          </a:p>
        </p:txBody>
      </p:sp>
      <p:sp>
        <p:nvSpPr>
          <p:cNvPr id="12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3" name="Text 4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4" name="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Газета №1 в России</a:t>
            </a:r>
            <a:endParaRPr lang="en-US" sz="8850" dirty="0"/>
          </a:p>
        </p:txBody>
      </p:sp>
      <p:sp>
        <p:nvSpPr>
          <p:cNvPr id="15" name="name_500"/>
          <p:cNvSpPr/>
          <p:nvPr/>
        </p:nvSpPr>
        <p:spPr>
          <a:xfrm>
            <a:off x="12534900" y="714375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785,2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7500" dirty="0"/>
          </a:p>
        </p:txBody>
      </p:sp>
      <p:sp>
        <p:nvSpPr>
          <p:cNvPr id="16" name="Text 7"/>
          <p:cNvSpPr/>
          <p:nvPr/>
        </p:nvSpPr>
        <p:spPr>
          <a:xfrm>
            <a:off x="12534900" y="802005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аудитория одного номера</a:t>
            </a:r>
            <a:endParaRPr lang="en-US" sz="2250" dirty="0"/>
          </a:p>
        </p:txBody>
      </p:sp>
      <p:sp>
        <p:nvSpPr>
          <p:cNvPr id="17" name="name_80"/>
          <p:cNvSpPr/>
          <p:nvPr/>
        </p:nvSpPr>
        <p:spPr>
          <a:xfrm>
            <a:off x="12534900" y="45339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80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7500" dirty="0"/>
          </a:p>
        </p:txBody>
      </p:sp>
      <p:sp>
        <p:nvSpPr>
          <p:cNvPr id="18" name="Text 9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тираж газеты</a:t>
            </a:r>
            <a:endParaRPr lang="en-US" sz="22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нимок экрана 2025-02-10 в 16.23.1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781175"/>
            <a:ext cx="4067175" cy="7943850"/>
          </a:xfrm>
          <a:prstGeom prst="rect">
            <a:avLst/>
          </a:prstGeom>
        </p:spPr>
      </p:pic>
      <p:pic>
        <p:nvPicPr>
          <p:cNvPr id="3" name="Снимок экрана 2025-02-10 в 16.23.4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95675" y="1781175"/>
            <a:ext cx="5924550" cy="7934325"/>
          </a:xfrm>
          <a:prstGeom prst="rect">
            <a:avLst/>
          </a:prstGeom>
        </p:spPr>
      </p:pic>
      <p:pic>
        <p:nvPicPr>
          <p:cNvPr id="4" name="Снимок экрана 2025-02-10 в 16.24.4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858250" y="1781175"/>
            <a:ext cx="5934075" cy="7943850"/>
          </a:xfrm>
          <a:prstGeom prst="rect">
            <a:avLst/>
          </a:prstGeom>
        </p:spPr>
      </p:pic>
      <p:pic>
        <p:nvPicPr>
          <p:cNvPr id="5" name="Снимок экрана 2025-02-10 в 16.25.05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4220825" y="1781175"/>
            <a:ext cx="4067175" cy="7943850"/>
          </a:xfrm>
          <a:prstGeom prst="rect">
            <a:avLst/>
          </a:prstGeom>
        </p:spPr>
      </p:pic>
      <p:pic>
        <p:nvPicPr>
          <p:cNvPr id="6" name="Rectangle 26104200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0"/>
            <a:ext cx="3724275" cy="10287000"/>
          </a:xfrm>
          <a:prstGeom prst="rect">
            <a:avLst/>
          </a:prstGeom>
        </p:spPr>
      </p:pic>
      <p:pic>
        <p:nvPicPr>
          <p:cNvPr id="7" name="Rectangle 26104201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4430375" y="0"/>
            <a:ext cx="3857625" cy="10287000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9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10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5591175"/>
            <a:ext cx="476250" cy="476250"/>
          </a:xfrm>
          <a:prstGeom prst="rect">
            <a:avLst/>
          </a:prstGeom>
        </p:spPr>
      </p:pic>
      <p:pic>
        <p:nvPicPr>
          <p:cNvPr id="8" name="Group 213132733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8201025"/>
            <a:ext cx="476250" cy="476250"/>
          </a:xfrm>
          <a:prstGeom prst="rect">
            <a:avLst/>
          </a:prstGeom>
        </p:spPr>
      </p:pic>
      <p:sp>
        <p:nvSpPr>
          <p:cNvPr id="9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10" name="Descriptor"/>
          <p:cNvSpPr/>
          <p:nvPr/>
        </p:nvSpPr>
        <p:spPr>
          <a:xfrm>
            <a:off x="695325" y="9620250"/>
            <a:ext cx="1640205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NRS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0+, население 16+), май - октябрь 2025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NRS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Москва, население 16+), май - октябрь 2025</a:t>
            </a:r>
            <a:endParaRPr lang="en-US" sz="1500" dirty="0"/>
          </a:p>
        </p:txBody>
      </p:sp>
      <p:sp>
        <p:nvSpPr>
          <p:cNvPr id="11" name="2025"/>
          <p:cNvSpPr/>
          <p:nvPr/>
        </p:nvSpPr>
        <p:spPr>
          <a:xfrm>
            <a:off x="1104900" y="4371975"/>
            <a:ext cx="105918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Печатная версия будущего, которую можно держать в руках. Здесь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 найдете глубокую аналитику, интервью с лидерами индустрии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трендовые исследования. Все, чтобы понять, как события влияют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рынок и жизнь. Выходит раз в два месяца.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Ключевая концепция обложек в 2025 году: визуальная эстетика шрифтового дизайна и каллиграфии. Тексты, будь то цитаты, афоризмы или ключевые мысли, будут отражать темы выпусков.</a:t>
            </a:r>
            <a:endParaRPr lang="en-US" sz="2400" dirty="0"/>
          </a:p>
        </p:txBody>
      </p:sp>
      <p:sp>
        <p:nvSpPr>
          <p:cNvPr id="12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3" name="Text 4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4" name="default_name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Журнал</a:t>
            </a:r>
            <a:endParaRPr lang="en-US" sz="8850" dirty="0"/>
          </a:p>
        </p:txBody>
      </p:sp>
      <p:sp>
        <p:nvSpPr>
          <p:cNvPr id="15" name="name_487 000"/>
          <p:cNvSpPr/>
          <p:nvPr/>
        </p:nvSpPr>
        <p:spPr>
          <a:xfrm>
            <a:off x="12534900" y="714375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668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</a:t>
            </a:r>
            <a:endParaRPr lang="en-US" sz="7500" dirty="0"/>
          </a:p>
        </p:txBody>
      </p:sp>
      <p:sp>
        <p:nvSpPr>
          <p:cNvPr id="16" name="AIR"/>
          <p:cNvSpPr/>
          <p:nvPr/>
        </p:nvSpPr>
        <p:spPr>
          <a:xfrm>
            <a:off x="12534900" y="802005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AIR Москва</a:t>
            </a:r>
            <a:endParaRPr lang="en-US" sz="2250" dirty="0"/>
          </a:p>
        </p:txBody>
      </p:sp>
      <p:sp>
        <p:nvSpPr>
          <p:cNvPr id="17" name="name_3 726 600"/>
          <p:cNvSpPr/>
          <p:nvPr/>
        </p:nvSpPr>
        <p:spPr>
          <a:xfrm>
            <a:off x="12534900" y="4533900"/>
            <a:ext cx="4838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701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</a:t>
            </a:r>
            <a:endParaRPr lang="en-US" sz="7500" dirty="0"/>
          </a:p>
        </p:txBody>
      </p:sp>
      <p:sp>
        <p:nvSpPr>
          <p:cNvPr id="18" name="AIR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AIR Россия</a:t>
            </a:r>
            <a:endParaRPr lang="en-US" sz="22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Frame 2131327405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2247900"/>
            <a:ext cx="18288000" cy="7286625"/>
          </a:xfrm>
          <a:prstGeom prst="rect">
            <a:avLst/>
          </a:prstGeom>
        </p:spPr>
      </p:pic>
      <p:sp>
        <p:nvSpPr>
          <p:cNvPr id="5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29700" y="3752850"/>
            <a:ext cx="8820150" cy="5467350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3933825"/>
            <a:ext cx="8382000" cy="5029200"/>
          </a:xfrm>
          <a:prstGeom prst="rect">
            <a:avLst/>
          </a:prstGeom>
        </p:spPr>
      </p:pic>
      <p:sp>
        <p:nvSpPr>
          <p:cNvPr id="7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8" name="Text 1"/>
          <p:cNvSpPr/>
          <p:nvPr/>
        </p:nvSpPr>
        <p:spPr>
          <a:xfrm>
            <a:off x="1104900" y="4371975"/>
            <a:ext cx="752475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Путеводитель в мире моды, культуры, путешествий и искусства. 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 РБК Стиль — это идеальный способ показать «иную» сторону компании и ее ценности, причем сделать это максимально эстетично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визуально, в лучших традициях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качественного глянца.</a:t>
            </a:r>
            <a:endParaRPr lang="en-US" sz="2400" dirty="0"/>
          </a:p>
        </p:txBody>
      </p:sp>
      <p:sp>
        <p:nvSpPr>
          <p:cNvPr id="9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0" name="Text 3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1" name="Text 4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Стиль</a:t>
            </a:r>
            <a:endParaRPr lang="en-US" sz="88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479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247900"/>
            <a:ext cx="18288000" cy="7477125"/>
          </a:xfrm>
          <a:prstGeom prst="rect">
            <a:avLst/>
          </a:prstGeom>
        </p:spPr>
      </p:pic>
      <p:pic>
        <p:nvPicPr>
          <p:cNvPr id="3" name="Rectangle 26104200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3724275" cy="10287000"/>
          </a:xfrm>
          <a:prstGeom prst="rect">
            <a:avLst/>
          </a:prstGeom>
        </p:spPr>
      </p:pic>
      <p:pic>
        <p:nvPicPr>
          <p:cNvPr id="4" name="Rectangle 2610420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4430375" y="0"/>
            <a:ext cx="3857625" cy="10287000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7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343275"/>
            <a:ext cx="8382000" cy="3076575"/>
          </a:xfrm>
          <a:prstGeom prst="rect">
            <a:avLst/>
          </a:prstGeom>
        </p:spPr>
      </p:pic>
      <p:sp>
        <p:nvSpPr>
          <p:cNvPr id="3" name="Rectangle 18"/>
          <p:cNvSpPr/>
          <p:nvPr/>
        </p:nvSpPr>
        <p:spPr>
          <a:xfrm>
            <a:off x="9253538" y="3290888"/>
            <a:ext cx="8353425" cy="3048000"/>
          </a:xfrm>
          <a:prstGeom prst="roundRect">
            <a:avLst>
              <a:gd name="adj" fmla="val 15156"/>
            </a:avLst>
          </a:prstGeom>
          <a:solidFill>
            <a:srgbClr val="F5F5F5"/>
          </a:solidFill>
          <a:ln w="28575">
            <a:solidFill>
              <a:srgbClr val="72C8AB"/>
            </a:solidFill>
            <a:prstDash val="solid"/>
          </a:ln>
        </p:spPr>
      </p:sp>
      <p:pic>
        <p:nvPicPr>
          <p:cNvPr id="4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6543675"/>
            <a:ext cx="8382000" cy="3076575"/>
          </a:xfrm>
          <a:prstGeom prst="rect">
            <a:avLst/>
          </a:prstGeom>
        </p:spPr>
      </p:pic>
      <p:pic>
        <p:nvPicPr>
          <p:cNvPr id="5" name="Rectangle 1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39250" y="6543675"/>
            <a:ext cx="8382000" cy="3076575"/>
          </a:xfrm>
          <a:prstGeom prst="rect">
            <a:avLst/>
          </a:prstGeom>
        </p:spPr>
      </p:pic>
      <p:pic>
        <p:nvPicPr>
          <p:cNvPr id="6" name="Frame 213132748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15500" y="4581525"/>
            <a:ext cx="6820580" cy="1314450"/>
          </a:xfrm>
          <a:prstGeom prst="rect">
            <a:avLst/>
          </a:prstGeom>
        </p:spPr>
      </p:pic>
      <p:pic>
        <p:nvPicPr>
          <p:cNvPr id="7" name="Frame 213132748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43000" y="4581525"/>
            <a:ext cx="6820580" cy="1314450"/>
          </a:xfrm>
          <a:prstGeom prst="rect">
            <a:avLst/>
          </a:prstGeom>
        </p:spPr>
      </p:pic>
      <p:pic>
        <p:nvPicPr>
          <p:cNvPr id="8" name="Frame 213132749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715500" y="8048625"/>
            <a:ext cx="6820580" cy="1104900"/>
          </a:xfrm>
          <a:prstGeom prst="rect">
            <a:avLst/>
          </a:prstGeom>
        </p:spPr>
      </p:pic>
      <p:pic>
        <p:nvPicPr>
          <p:cNvPr id="9" name="Frame 213132749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143000" y="8048625"/>
            <a:ext cx="6820580" cy="1104900"/>
          </a:xfrm>
          <a:prstGeom prst="rect">
            <a:avLst/>
          </a:prstGeom>
        </p:spPr>
      </p:pic>
      <p:pic>
        <p:nvPicPr>
          <p:cNvPr id="10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11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12" name="Descriptor"/>
          <p:cNvSpPr/>
          <p:nvPr/>
        </p:nvSpPr>
        <p:spPr>
          <a:xfrm>
            <a:off x="1143000" y="3743325"/>
            <a:ext cx="2209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Газета</a:t>
            </a:r>
            <a:endParaRPr lang="en-US" sz="2250" dirty="0"/>
          </a:p>
        </p:txBody>
      </p:sp>
      <p:sp>
        <p:nvSpPr>
          <p:cNvPr id="13" name="Descriptor"/>
          <p:cNvSpPr/>
          <p:nvPr/>
        </p:nvSpPr>
        <p:spPr>
          <a:xfrm>
            <a:off x="9715500" y="3743325"/>
            <a:ext cx="36385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Журнал</a:t>
            </a:r>
            <a:endParaRPr lang="en-US" sz="2250" dirty="0"/>
          </a:p>
        </p:txBody>
      </p:sp>
      <p:sp>
        <p:nvSpPr>
          <p:cNvPr id="14" name="Descriptor"/>
          <p:cNvSpPr/>
          <p:nvPr/>
        </p:nvSpPr>
        <p:spPr>
          <a:xfrm>
            <a:off x="9715500" y="45815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15" name="Descriptor"/>
          <p:cNvSpPr/>
          <p:nvPr/>
        </p:nvSpPr>
        <p:spPr>
          <a:xfrm>
            <a:off x="9715500" y="49815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16" name="Descriptor"/>
          <p:cNvSpPr/>
          <p:nvPr/>
        </p:nvSpPr>
        <p:spPr>
          <a:xfrm>
            <a:off x="9715500" y="55721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17" name="Descriptor"/>
          <p:cNvSpPr/>
          <p:nvPr/>
        </p:nvSpPr>
        <p:spPr>
          <a:xfrm>
            <a:off x="1143000" y="45815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18" name="Descriptor"/>
          <p:cNvSpPr/>
          <p:nvPr/>
        </p:nvSpPr>
        <p:spPr>
          <a:xfrm>
            <a:off x="1143000" y="49815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19" name="Descriptor"/>
          <p:cNvSpPr/>
          <p:nvPr/>
        </p:nvSpPr>
        <p:spPr>
          <a:xfrm>
            <a:off x="1143000" y="55721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20" name="Descriptor"/>
          <p:cNvSpPr/>
          <p:nvPr/>
        </p:nvSpPr>
        <p:spPr>
          <a:xfrm>
            <a:off x="8162925" y="4543425"/>
            <a:ext cx="247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5%</a:t>
            </a:r>
            <a:endParaRPr lang="en-US" sz="1275" dirty="0"/>
          </a:p>
        </p:txBody>
      </p:sp>
      <p:sp>
        <p:nvSpPr>
          <p:cNvPr id="21" name="Descriptor"/>
          <p:cNvSpPr/>
          <p:nvPr/>
        </p:nvSpPr>
        <p:spPr>
          <a:xfrm>
            <a:off x="8162925" y="5038725"/>
            <a:ext cx="352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89%</a:t>
            </a:r>
            <a:endParaRPr lang="en-US" sz="1275" dirty="0"/>
          </a:p>
        </p:txBody>
      </p:sp>
      <p:sp>
        <p:nvSpPr>
          <p:cNvPr id="22" name="Descriptor"/>
          <p:cNvSpPr/>
          <p:nvPr/>
        </p:nvSpPr>
        <p:spPr>
          <a:xfrm>
            <a:off x="8162925" y="55340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6%</a:t>
            </a:r>
            <a:endParaRPr lang="en-US" sz="1275" dirty="0"/>
          </a:p>
        </p:txBody>
      </p:sp>
      <p:sp>
        <p:nvSpPr>
          <p:cNvPr id="23" name="Text 12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Дистрибуция прессы</a:t>
            </a:r>
            <a:endParaRPr lang="en-US" sz="6000" dirty="0"/>
          </a:p>
        </p:txBody>
      </p:sp>
      <p:sp>
        <p:nvSpPr>
          <p:cNvPr id="24" name="Descriptor"/>
          <p:cNvSpPr/>
          <p:nvPr/>
        </p:nvSpPr>
        <p:spPr>
          <a:xfrm>
            <a:off x="1143000" y="7010400"/>
            <a:ext cx="36385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РБК Стиль
</a:t>
            </a:r>
            <a:r>
              <a:rPr lang="en-US" sz="225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(в составе газеты)</a:t>
            </a:r>
            <a:endParaRPr lang="en-US" sz="2250" dirty="0"/>
          </a:p>
        </p:txBody>
      </p:sp>
      <p:sp>
        <p:nvSpPr>
          <p:cNvPr id="25" name="Descriptor"/>
          <p:cNvSpPr/>
          <p:nvPr/>
        </p:nvSpPr>
        <p:spPr>
          <a:xfrm>
            <a:off x="9715500" y="7010400"/>
            <a:ext cx="36385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РБК Стиль
</a:t>
            </a:r>
            <a:r>
              <a:rPr lang="en-US" sz="225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(в составе журнала)</a:t>
            </a:r>
            <a:endParaRPr lang="en-US" sz="2250" dirty="0"/>
          </a:p>
        </p:txBody>
      </p:sp>
      <p:sp>
        <p:nvSpPr>
          <p:cNvPr id="26" name="Descriptor"/>
          <p:cNvSpPr/>
          <p:nvPr/>
        </p:nvSpPr>
        <p:spPr>
          <a:xfrm>
            <a:off x="9715500" y="80486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27" name="Descriptor"/>
          <p:cNvSpPr/>
          <p:nvPr/>
        </p:nvSpPr>
        <p:spPr>
          <a:xfrm>
            <a:off x="9715500" y="84486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28" name="Descriptor"/>
          <p:cNvSpPr/>
          <p:nvPr/>
        </p:nvSpPr>
        <p:spPr>
          <a:xfrm>
            <a:off x="9715500" y="90392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29" name="Descriptor"/>
          <p:cNvSpPr/>
          <p:nvPr/>
        </p:nvSpPr>
        <p:spPr>
          <a:xfrm>
            <a:off x="1143000" y="80486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30" name="Descriptor"/>
          <p:cNvSpPr/>
          <p:nvPr/>
        </p:nvSpPr>
        <p:spPr>
          <a:xfrm>
            <a:off x="1143000" y="84486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31" name="Descriptor"/>
          <p:cNvSpPr/>
          <p:nvPr/>
        </p:nvSpPr>
        <p:spPr>
          <a:xfrm>
            <a:off x="1143000" y="90392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32" name="Descriptor"/>
          <p:cNvSpPr/>
          <p:nvPr/>
        </p:nvSpPr>
        <p:spPr>
          <a:xfrm>
            <a:off x="16735425" y="8010525"/>
            <a:ext cx="333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78%</a:t>
            </a:r>
            <a:endParaRPr lang="en-US" sz="1275" dirty="0"/>
          </a:p>
        </p:txBody>
      </p:sp>
      <p:sp>
        <p:nvSpPr>
          <p:cNvPr id="33" name="Descriptor"/>
          <p:cNvSpPr/>
          <p:nvPr/>
        </p:nvSpPr>
        <p:spPr>
          <a:xfrm>
            <a:off x="8162925" y="8020050"/>
            <a:ext cx="247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7%</a:t>
            </a:r>
            <a:endParaRPr lang="en-US" sz="1275" dirty="0"/>
          </a:p>
        </p:txBody>
      </p:sp>
      <p:sp>
        <p:nvSpPr>
          <p:cNvPr id="34" name="Descriptor"/>
          <p:cNvSpPr/>
          <p:nvPr/>
        </p:nvSpPr>
        <p:spPr>
          <a:xfrm>
            <a:off x="16735425" y="8505825"/>
            <a:ext cx="323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13%</a:t>
            </a:r>
            <a:endParaRPr lang="en-US" sz="1275" dirty="0"/>
          </a:p>
        </p:txBody>
      </p:sp>
      <p:sp>
        <p:nvSpPr>
          <p:cNvPr id="35" name="Descriptor"/>
          <p:cNvSpPr/>
          <p:nvPr/>
        </p:nvSpPr>
        <p:spPr>
          <a:xfrm>
            <a:off x="8162925" y="8505825"/>
            <a:ext cx="352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84%</a:t>
            </a:r>
            <a:endParaRPr lang="en-US" sz="1275" dirty="0"/>
          </a:p>
        </p:txBody>
      </p:sp>
      <p:sp>
        <p:nvSpPr>
          <p:cNvPr id="36" name="Descriptor"/>
          <p:cNvSpPr/>
          <p:nvPr/>
        </p:nvSpPr>
        <p:spPr>
          <a:xfrm>
            <a:off x="16735425" y="90011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9%</a:t>
            </a:r>
            <a:endParaRPr lang="en-US" sz="1275" dirty="0"/>
          </a:p>
        </p:txBody>
      </p:sp>
      <p:sp>
        <p:nvSpPr>
          <p:cNvPr id="37" name="Descriptor"/>
          <p:cNvSpPr/>
          <p:nvPr/>
        </p:nvSpPr>
        <p:spPr>
          <a:xfrm>
            <a:off x="8162925" y="90011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9%</a:t>
            </a:r>
            <a:endParaRPr lang="en-US" sz="1275" dirty="0"/>
          </a:p>
        </p:txBody>
      </p:sp>
      <p:sp>
        <p:nvSpPr>
          <p:cNvPr id="38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39" name="Descriptor"/>
          <p:cNvSpPr/>
          <p:nvPr/>
        </p:nvSpPr>
        <p:spPr>
          <a:xfrm>
            <a:off x="16735425" y="4543425"/>
            <a:ext cx="34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47%</a:t>
            </a:r>
            <a:endParaRPr lang="en-US" sz="1275" dirty="0"/>
          </a:p>
        </p:txBody>
      </p:sp>
      <p:sp>
        <p:nvSpPr>
          <p:cNvPr id="40" name="Descriptor"/>
          <p:cNvSpPr/>
          <p:nvPr/>
        </p:nvSpPr>
        <p:spPr>
          <a:xfrm>
            <a:off x="16735425" y="5048250"/>
            <a:ext cx="371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40%</a:t>
            </a:r>
            <a:endParaRPr lang="en-US" sz="1275" dirty="0"/>
          </a:p>
        </p:txBody>
      </p:sp>
      <p:sp>
        <p:nvSpPr>
          <p:cNvPr id="41" name="Descriptor"/>
          <p:cNvSpPr/>
          <p:nvPr/>
        </p:nvSpPr>
        <p:spPr>
          <a:xfrm>
            <a:off x="16735425" y="5534025"/>
            <a:ext cx="323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13%</a:t>
            </a:r>
            <a:endParaRPr lang="en-US" sz="1275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282892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42975" y="7510462"/>
            <a:ext cx="2286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«Авто»</a:t>
            </a:r>
            <a:endParaRPr lang="en-US" sz="2336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7" name="-       800                         52  7"/>
          <p:cNvSpPr/>
          <p:nvPr/>
        </p:nvSpPr>
        <p:spPr>
          <a:xfrm>
            <a:off x="1181100" y="3743325"/>
            <a:ext cx="7277100" cy="3667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Собственная площадка РБК для форумов, </a:t>
            </a:r>
            <a:br>
              <a:rPr lang="ru-RU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en-US" sz="210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конференций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бизнес-завтраков и других мероприятий. </a:t>
            </a:r>
            <a:br>
              <a:rPr dirty="0"/>
            </a:br>
            <a:br>
              <a:rPr dirty="0"/>
            </a:b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Пространство рассчитано на 800 гостей, с тремя залами, зоной регистрации и местом для выставок.</a:t>
            </a:r>
            <a:br>
              <a:rPr dirty="0"/>
            </a:br>
            <a:br>
              <a:rPr dirty="0"/>
            </a:b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Здесь есть все для проведения мероприятий: от видеоэкранов и проекторов до телесуфлеров и радиомикрофонов. 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Адрес: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Космодамианская наб, 52, стр. 7</a:t>
            </a:r>
            <a:endParaRPr lang="en-US" sz="2100" dirty="0"/>
          </a:p>
        </p:txBody>
      </p:sp>
      <p:sp>
        <p:nvSpPr>
          <p:cNvPr id="8" name="Text 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Центр событий РБК</a:t>
            </a:r>
            <a:endParaRPr lang="en-US" sz="6000" dirty="0"/>
          </a:p>
        </p:txBody>
      </p:sp>
      <p:sp>
        <p:nvSpPr>
          <p:cNvPr id="9" name="Text 2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информация о площадке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0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16954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5" name="2025"/>
          <p:cNvSpPr/>
          <p:nvPr/>
        </p:nvSpPr>
        <p:spPr>
          <a:xfrm>
            <a:off x="666750" y="1971675"/>
            <a:ext cx="169735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Ключевые </a:t>
            </a:r>
            <a:r>
              <a:rPr lang="en-US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202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endParaRPr lang="en-US" sz="6000" dirty="0"/>
          </a:p>
        </p:txBody>
      </p:sp>
      <p:sp>
        <p:nvSpPr>
          <p:cNvPr id="6" name="Text 1"/>
          <p:cNvSpPr/>
          <p:nvPr/>
        </p:nvSpPr>
        <p:spPr>
          <a:xfrm>
            <a:off x="695325" y="3086100"/>
            <a:ext cx="142684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Каждый год РБК проводит отраслевые мероприятия в Центре событий. </a:t>
            </a:r>
            <a:br>
              <a:rPr dirty="0"/>
            </a:b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Актуальное расписание смотрите </a:t>
            </a:r>
            <a:r>
              <a:rPr lang="en-US" sz="210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 ссылке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 
</a:t>
            </a:r>
            <a:endParaRPr lang="en-US" sz="2100" dirty="0"/>
          </a:p>
        </p:txBody>
      </p:sp>
      <p:sp>
        <p:nvSpPr>
          <p:cNvPr id="7" name="default_name"/>
          <p:cNvSpPr/>
          <p:nvPr/>
        </p:nvSpPr>
        <p:spPr>
          <a:xfrm>
            <a:off x="1028700" y="4943475"/>
            <a:ext cx="11144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сентябрь</a:t>
            </a:r>
            <a:endParaRPr lang="en-US" sz="1875" dirty="0"/>
          </a:p>
        </p:txBody>
      </p:sp>
      <p:sp>
        <p:nvSpPr>
          <p:cNvPr id="8" name="Capital Markets"/>
          <p:cNvSpPr/>
          <p:nvPr/>
        </p:nvSpPr>
        <p:spPr>
          <a:xfrm>
            <a:off x="1028700" y="5781675"/>
            <a:ext cx="28003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Capital Markets</a:t>
            </a:r>
            <a:endParaRPr lang="en-US" sz="3000" dirty="0"/>
          </a:p>
        </p:txBody>
      </p:sp>
      <p:sp>
        <p:nvSpPr>
          <p:cNvPr id="9" name="default_name"/>
          <p:cNvSpPr/>
          <p:nvPr/>
        </p:nvSpPr>
        <p:spPr>
          <a:xfrm>
            <a:off x="5314950" y="4943475"/>
            <a:ext cx="9810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октябрь</a:t>
            </a:r>
            <a:endParaRPr lang="en-US" sz="1875" dirty="0"/>
          </a:p>
        </p:txBody>
      </p:sp>
      <p:sp>
        <p:nvSpPr>
          <p:cNvPr id="10" name="Tech"/>
          <p:cNvSpPr/>
          <p:nvPr/>
        </p:nvSpPr>
        <p:spPr>
          <a:xfrm>
            <a:off x="5314950" y="5781675"/>
            <a:ext cx="2199033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Tech</a:t>
            </a:r>
            <a:endParaRPr lang="en-US" sz="3000" dirty="0"/>
          </a:p>
        </p:txBody>
      </p:sp>
      <p:sp>
        <p:nvSpPr>
          <p:cNvPr id="11" name="default_name"/>
          <p:cNvSpPr/>
          <p:nvPr/>
        </p:nvSpPr>
        <p:spPr>
          <a:xfrm>
            <a:off x="9601200" y="4943475"/>
            <a:ext cx="8763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ноябрь</a:t>
            </a:r>
            <a:endParaRPr lang="en-US" sz="1875" dirty="0"/>
          </a:p>
        </p:txBody>
      </p:sp>
      <p:sp>
        <p:nvSpPr>
          <p:cNvPr id="12" name="HR- ESG-"/>
          <p:cNvSpPr/>
          <p:nvPr/>
        </p:nvSpPr>
        <p:spPr>
          <a:xfrm>
            <a:off x="9601200" y="5781675"/>
            <a:ext cx="260985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HR-форум
ESG-конгресс</a:t>
            </a:r>
            <a:endParaRPr lang="en-US" sz="3000" dirty="0"/>
          </a:p>
        </p:txBody>
      </p:sp>
      <p:sp>
        <p:nvSpPr>
          <p:cNvPr id="13" name="default_name"/>
          <p:cNvSpPr/>
          <p:nvPr/>
        </p:nvSpPr>
        <p:spPr>
          <a:xfrm>
            <a:off x="13887450" y="4943475"/>
            <a:ext cx="10001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декабрь</a:t>
            </a:r>
            <a:endParaRPr lang="en-US" sz="1875" dirty="0"/>
          </a:p>
        </p:txBody>
      </p:sp>
      <p:sp>
        <p:nvSpPr>
          <p:cNvPr id="14" name="Text 9"/>
          <p:cNvSpPr/>
          <p:nvPr/>
        </p:nvSpPr>
        <p:spPr>
          <a:xfrm>
            <a:off x="13887450" y="5781675"/>
            <a:ext cx="32480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Новая экономика</a:t>
            </a:r>
            <a:endParaRPr lang="en-US" sz="3000" dirty="0"/>
          </a:p>
        </p:txBody>
      </p:sp>
      <p:sp>
        <p:nvSpPr>
          <p:cNvPr id="15" name="-"/>
          <p:cNvSpPr/>
          <p:nvPr/>
        </p:nvSpPr>
        <p:spPr>
          <a:xfrm>
            <a:off x="1028700" y="7553325"/>
            <a:ext cx="1809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февраль-март</a:t>
            </a:r>
            <a:endParaRPr lang="en-US" sz="1875" dirty="0"/>
          </a:p>
        </p:txBody>
      </p:sp>
      <p:sp>
        <p:nvSpPr>
          <p:cNvPr id="16" name="-"/>
          <p:cNvSpPr/>
          <p:nvPr/>
        </p:nvSpPr>
        <p:spPr>
          <a:xfrm>
            <a:off x="1028700" y="8391525"/>
            <a:ext cx="339090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Крипто-викенд РБК</a:t>
            </a:r>
            <a:endParaRPr lang="en-US" sz="3000" dirty="0"/>
          </a:p>
        </p:txBody>
      </p:sp>
      <p:sp>
        <p:nvSpPr>
          <p:cNvPr id="17" name="default_name"/>
          <p:cNvSpPr/>
          <p:nvPr/>
        </p:nvSpPr>
        <p:spPr>
          <a:xfrm>
            <a:off x="5314950" y="7553325"/>
            <a:ext cx="6096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март</a:t>
            </a:r>
            <a:endParaRPr lang="en-US" sz="1875" dirty="0"/>
          </a:p>
        </p:txBody>
      </p:sp>
      <p:sp>
        <p:nvSpPr>
          <p:cNvPr id="18" name="Text 13"/>
          <p:cNvSpPr/>
          <p:nvPr/>
        </p:nvSpPr>
        <p:spPr>
          <a:xfrm>
            <a:off x="5314950" y="8391525"/>
            <a:ext cx="20764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Спорт</a:t>
            </a:r>
            <a:endParaRPr lang="en-US" sz="3000" dirty="0"/>
          </a:p>
        </p:txBody>
      </p:sp>
      <p:sp>
        <p:nvSpPr>
          <p:cNvPr id="19" name="default_name"/>
          <p:cNvSpPr/>
          <p:nvPr/>
        </p:nvSpPr>
        <p:spPr>
          <a:xfrm>
            <a:off x="9601200" y="7553325"/>
            <a:ext cx="8667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апрель </a:t>
            </a:r>
            <a:endParaRPr lang="en-US" sz="1875" dirty="0"/>
          </a:p>
        </p:txBody>
      </p:sp>
      <p:sp>
        <p:nvSpPr>
          <p:cNvPr id="20" name="Text 15"/>
          <p:cNvSpPr/>
          <p:nvPr/>
        </p:nvSpPr>
        <p:spPr>
          <a:xfrm>
            <a:off x="9601200" y="8391525"/>
            <a:ext cx="339090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Банковский форум</a:t>
            </a:r>
            <a:endParaRPr lang="en-US" sz="3000" dirty="0"/>
          </a:p>
        </p:txBody>
      </p:sp>
      <p:sp>
        <p:nvSpPr>
          <p:cNvPr id="21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Публичные мероприятия</a:t>
            </a:r>
            <a:endParaRPr lang="en-US" sz="6000" dirty="0"/>
          </a:p>
        </p:txBody>
      </p:sp>
      <p:sp>
        <p:nvSpPr>
          <p:cNvPr id="8" name="Weekend"/>
          <p:cNvSpPr/>
          <p:nvPr/>
        </p:nvSpPr>
        <p:spPr>
          <a:xfrm>
            <a:off x="1181100" y="3743325"/>
            <a:ext cx="7324725" cy="442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События, которые доступны широкой аудитории.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Здесь встречаются любители и профессионалы, чтобы обсудить актуальные темы.</a:t>
            </a:r>
            <a:br/>
            <a:br/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Инвест Weekend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— мероприятие для частных инвесторов, как начинающих, так и опытных. Обсуждаем стратегии, делимся свежими идеями и общаемся с топовыми экспертами и ведущими РБК Инвестиций. 
</a:t>
            </a:r>
            <a:r>
              <a:rPr lang="en-US" sz="1950" b="1" dirty="0">
                <a:solidFill>
                  <a:srgbClr val="303030"/>
                </a:solidFill>
                <a:latin typeface="Graphik RBC LC Bold" pitchFamily="34" charset="0"/>
                <a:ea typeface="Graphik RBC LC Bold" pitchFamily="34" charset="-122"/>
                <a:cs typeface="Graphik RBC LC Bold" pitchFamily="34" charset="-120"/>
              </a:rPr>
              <a:t>Предпринимательский класс —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площадка, где опытные предприниматели делятся реальными кейсами, стратегиями, инсайтами, а участники задают им вопросы, обсуждают проблемы и вызовы в своем бизнесе.  
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Детали </a:t>
            </a: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читайте тут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</a:t>
            </a:r>
            <a:endParaRPr lang="en-US" sz="1950" dirty="0"/>
          </a:p>
        </p:txBody>
      </p:sp>
      <p:sp>
        <p:nvSpPr>
          <p:cNvPr id="9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190875"/>
            <a:ext cx="8820150" cy="5943600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1181100" y="3743325"/>
            <a:ext cx="7277100" cy="478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участвует в крупных деловых форумах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 стендами, студиями или собственными сессиями, усиливая информационное присутствие событий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как на площадке, так и в СМИ.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Где РБК — генеральный информационный партнер?
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возможности интеграции в подобные мероприятия можно прочитать </a:t>
            </a:r>
            <a:r>
              <a:rPr lang="en-US" sz="210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здесь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</a:t>
            </a:r>
            <a:endParaRPr lang="en-US" sz="2100" dirty="0"/>
          </a:p>
        </p:txBody>
      </p:sp>
      <p:sp>
        <p:nvSpPr>
          <p:cNvPr id="8" name="Text 1"/>
          <p:cNvSpPr/>
          <p:nvPr/>
        </p:nvSpPr>
        <p:spPr>
          <a:xfrm>
            <a:off x="1181100" y="6010275"/>
            <a:ext cx="7372350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66700" indent="-266700" algn="l">
              <a:lnSpc>
                <a:spcPts val="2625"/>
              </a:lnSpc>
              <a:buSzPct val="100000"/>
              <a:buChar char="•"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ПМЭФ
ВЭФ 
«Иннопром»</a:t>
            </a:r>
            <a:endParaRPr lang="en-US" sz="210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 с партнерством РБК</a:t>
            </a:r>
            <a:endParaRPr lang="en-US" sz="6000" dirty="0"/>
          </a:p>
        </p:txBody>
      </p:sp>
      <p:sp>
        <p:nvSpPr>
          <p:cNvPr id="10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7" name="- public talk"/>
          <p:cNvSpPr/>
          <p:nvPr/>
        </p:nvSpPr>
        <p:spPr>
          <a:xfrm>
            <a:off x="1181100" y="3743325"/>
            <a:ext cx="7277100" cy="2695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организует под клиента мероприятия любых форматов: бизнес-завтраки, public talk, форумы, интенсивы и другие.
Мы помогаем на каждом этапе — от разработки идеи до ее реализации. Выступаем как организатор или модератор деловой программы. 
</a:t>
            </a:r>
            <a:endParaRPr lang="en-US" sz="2100" dirty="0"/>
          </a:p>
        </p:txBody>
      </p:sp>
      <p:sp>
        <p:nvSpPr>
          <p:cNvPr id="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Mediascope TV Index Plus (Россия 0+, население 4+), сен.24
</a:t>
            </a:r>
            <a:endParaRPr lang="en-US" sz="150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Мероприятия под клиента</a:t>
            </a:r>
            <a:endParaRPr lang="en-US" sz="6000" dirty="0"/>
          </a:p>
        </p:txBody>
      </p:sp>
      <p:sp>
        <p:nvSpPr>
          <p:cNvPr id="10" name="Text 3"/>
          <p:cNvSpPr/>
          <p:nvPr/>
        </p:nvSpPr>
        <p:spPr>
          <a:xfrm>
            <a:off x="1200150" y="8096250"/>
            <a:ext cx="643890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 о событиях под клиента</a:t>
            </a:r>
            <a:endParaRPr lang="en-US" sz="2124" dirty="0"/>
          </a:p>
        </p:txBody>
      </p:sp>
      <p:sp>
        <p:nvSpPr>
          <p:cNvPr id="11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519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7381875"/>
            <a:ext cx="8696325" cy="1581150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942975" y="7510462"/>
            <a:ext cx="2286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«Авто»</a:t>
            </a:r>
            <a:endParaRPr lang="en-US" sz="2336" dirty="0"/>
          </a:p>
        </p:txBody>
      </p:sp>
      <p:sp>
        <p:nvSpPr>
          <p:cNvPr id="7" name="- 360"/>
          <p:cNvSpPr/>
          <p:nvPr/>
        </p:nvSpPr>
        <p:spPr>
          <a:xfrm>
            <a:off x="666750" y="8420100"/>
            <a:ext cx="879157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Лайфстайл-проект 360</a:t>
            </a:r>
            <a:endParaRPr lang="en-US" sz="6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7" name="Pro                         -"/>
          <p:cNvSpPr/>
          <p:nvPr/>
        </p:nvSpPr>
        <p:spPr>
          <a:xfrm>
            <a:off x="1181100" y="3743325"/>
            <a:ext cx="7277100" cy="410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 в год на протяжении месяца одна из ключевых тем становится магистральной для всего РБК, получает максимальное освещение на всех площадках и сопровождается громким событием в офлайне.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это время мы изучаем тему под разными углами, через призму бизнеса, стиля, трендов. В супербоуле задействованы все тематические площадки РБК (Инвестиции, Стиль, Лайф, Тренды, Недвижимость, Pro и т.д.) и все медиа РБК (телеканал, диджитал, газета, журнал, соцсети).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Контент упаковывается в максимально разные форматы: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статьи, программы на телеканале, рейтинги и исследования, фото- и видеосъемки.</a:t>
            </a:r>
            <a:endParaRPr lang="en-US" sz="1800" dirty="0"/>
          </a:p>
        </p:txBody>
      </p:sp>
      <p:sp>
        <p:nvSpPr>
          <p:cNvPr id="8" name="default_name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Супербоулы</a:t>
            </a:r>
            <a:endParaRPr lang="en-US" sz="6000" dirty="0"/>
          </a:p>
        </p:txBody>
      </p:sp>
      <p:sp>
        <p:nvSpPr>
          <p:cNvPr id="9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  <p:sp>
        <p:nvSpPr>
          <p:cNvPr id="10" name="Text 3"/>
          <p:cNvSpPr/>
          <p:nvPr/>
        </p:nvSpPr>
        <p:spPr>
          <a:xfrm>
            <a:off x="1200150" y="8229600"/>
            <a:ext cx="64389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 о супербоулах</a:t>
            </a:r>
            <a:endParaRPr lang="en-US" sz="2124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k group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3" name="Rectangle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4" name="Frame 21313275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Внутренняя дистрибуция</a:t>
            </a:r>
            <a:endParaRPr lang="en-US" sz="6000" dirty="0"/>
          </a:p>
        </p:txBody>
      </p:sp>
      <p:sp>
        <p:nvSpPr>
          <p:cNvPr id="8" name="-"/>
          <p:cNvSpPr/>
          <p:nvPr/>
        </p:nvSpPr>
        <p:spPr>
          <a:xfrm>
            <a:off x="971550" y="3581400"/>
            <a:ext cx="2076450" cy="1819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Кросс-анонсы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тематических площадках (кнопки, брендирование,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материалов)</a:t>
            </a:r>
            <a:endParaRPr lang="en-US" sz="1800" dirty="0"/>
          </a:p>
        </p:txBody>
      </p:sp>
      <p:sp>
        <p:nvSpPr>
          <p:cNvPr id="9" name="Text 2"/>
          <p:cNvSpPr/>
          <p:nvPr/>
        </p:nvSpPr>
        <p:spPr>
          <a:xfrm>
            <a:off x="3829050" y="3581400"/>
            <a:ext cx="2133600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Имиджевые витрины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материалами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проекта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главной РБК</a:t>
            </a:r>
            <a:endParaRPr lang="en-US" sz="1800" dirty="0"/>
          </a:p>
        </p:txBody>
      </p:sp>
      <p:sp>
        <p:nvSpPr>
          <p:cNvPr id="10" name="Text 3"/>
          <p:cNvSpPr/>
          <p:nvPr/>
        </p:nvSpPr>
        <p:spPr>
          <a:xfrm>
            <a:off x="6686550" y="3581400"/>
            <a:ext cx="1647825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Видеоанонсы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 диджитале
(соцсети)</a:t>
            </a:r>
            <a:endParaRPr lang="en-US" sz="1800" dirty="0"/>
          </a:p>
        </p:txBody>
      </p:sp>
      <p:sp>
        <p:nvSpPr>
          <p:cNvPr id="11" name="Text 4"/>
          <p:cNvSpPr/>
          <p:nvPr/>
        </p:nvSpPr>
        <p:spPr>
          <a:xfrm>
            <a:off x="971550" y="6524625"/>
            <a:ext cx="1962150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материалов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главной 
и новостных РБК
</a:t>
            </a:r>
            <a:endParaRPr lang="en-US" sz="1800" dirty="0"/>
          </a:p>
        </p:txBody>
      </p:sp>
      <p:sp>
        <p:nvSpPr>
          <p:cNvPr id="12" name="-"/>
          <p:cNvSpPr/>
          <p:nvPr/>
        </p:nvSpPr>
        <p:spPr>
          <a:xfrm>
            <a:off x="3829050" y="6524625"/>
            <a:ext cx="2295525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
в журнале, газете, телеграм-каналах
</a:t>
            </a:r>
            <a:endParaRPr lang="en-US" sz="1800" dirty="0"/>
          </a:p>
        </p:txBody>
      </p:sp>
      <p:sp>
        <p:nvSpPr>
          <p:cNvPr id="13" name="Text 6"/>
          <p:cNvSpPr/>
          <p:nvPr/>
        </p:nvSpPr>
        <p:spPr>
          <a:xfrm>
            <a:off x="6686550" y="6524625"/>
            <a:ext cx="1647825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Баннеры 
на телеканале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 диджитале</a:t>
            </a:r>
            <a:endParaRPr lang="en-US" sz="1800" dirty="0"/>
          </a:p>
        </p:txBody>
      </p:sp>
      <p:sp>
        <p:nvSpPr>
          <p:cNvPr id="14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2667000" cy="2743200"/>
          </a:xfrm>
          <a:prstGeom prst="rect">
            <a:avLst/>
          </a:prstGeom>
        </p:spPr>
      </p:pic>
      <p:pic>
        <p:nvPicPr>
          <p:cNvPr id="3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24250" y="3276600"/>
            <a:ext cx="2667000" cy="2743200"/>
          </a:xfrm>
          <a:prstGeom prst="rect">
            <a:avLst/>
          </a:prstGeom>
        </p:spPr>
      </p:pic>
      <p:pic>
        <p:nvPicPr>
          <p:cNvPr id="4" name="Rectangle 2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381750" y="3276600"/>
            <a:ext cx="2667000" cy="2743200"/>
          </a:xfrm>
          <a:prstGeom prst="rect">
            <a:avLst/>
          </a:prstGeom>
        </p:spPr>
      </p:pic>
      <p:pic>
        <p:nvPicPr>
          <p:cNvPr id="5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6219825"/>
            <a:ext cx="2667000" cy="2743200"/>
          </a:xfrm>
          <a:prstGeom prst="rect">
            <a:avLst/>
          </a:prstGeom>
        </p:spPr>
      </p:pic>
      <p:pic>
        <p:nvPicPr>
          <p:cNvPr id="6" name="Rectangle 1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524250" y="6219825"/>
            <a:ext cx="2667000" cy="2743200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8" name="Rectangle 7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9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10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Внешняя дистрибуция</a:t>
            </a:r>
            <a:endParaRPr lang="en-US" sz="6000" dirty="0"/>
          </a:p>
        </p:txBody>
      </p:sp>
      <p:sp>
        <p:nvSpPr>
          <p:cNvPr id="12" name="indoor outdoor"/>
          <p:cNvSpPr/>
          <p:nvPr/>
        </p:nvSpPr>
        <p:spPr>
          <a:xfrm>
            <a:off x="3829050" y="6543675"/>
            <a:ext cx="228600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Наружная реклама (indoor, outdoor)</a:t>
            </a:r>
            <a:endParaRPr lang="en-US" sz="1800" dirty="0"/>
          </a:p>
        </p:txBody>
      </p:sp>
      <p:sp>
        <p:nvSpPr>
          <p:cNvPr id="13" name="Text 2"/>
          <p:cNvSpPr/>
          <p:nvPr/>
        </p:nvSpPr>
        <p:spPr>
          <a:xfrm>
            <a:off x="1009650" y="3571875"/>
            <a:ext cx="2162175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Коллаборации 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спецпроекты (например,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специальный напиток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кофейне / мерч)</a:t>
            </a:r>
            <a:endParaRPr lang="en-US" sz="1800" dirty="0"/>
          </a:p>
        </p:txBody>
      </p:sp>
      <p:sp>
        <p:nvSpPr>
          <p:cNvPr id="14" name="-"/>
          <p:cNvSpPr/>
          <p:nvPr/>
        </p:nvSpPr>
        <p:spPr>
          <a:xfrm>
            <a:off x="3829050" y="3571875"/>
            <a:ext cx="2286000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Публикации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соцсетях (телеграм-каналы, инфлюенсеры, блогеры, новые медиа)</a:t>
            </a:r>
            <a:endParaRPr lang="en-US" sz="1800" dirty="0"/>
          </a:p>
        </p:txBody>
      </p:sp>
      <p:sp>
        <p:nvSpPr>
          <p:cNvPr id="15" name="Text 4"/>
          <p:cNvSpPr/>
          <p:nvPr/>
        </p:nvSpPr>
        <p:spPr>
          <a:xfrm>
            <a:off x="1009650" y="6543675"/>
            <a:ext cx="25336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Публикации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классических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</a:t>
            </a:r>
            <a:endParaRPr lang="en-US" sz="1800" dirty="0"/>
          </a:p>
        </p:txBody>
      </p:sp>
      <p:sp>
        <p:nvSpPr>
          <p:cNvPr id="16" name="Text 5"/>
          <p:cNvSpPr/>
          <p:nvPr/>
        </p:nvSpPr>
        <p:spPr>
          <a:xfrm>
            <a:off x="6686550" y="3571875"/>
            <a:ext cx="201930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Сюжеты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мероприятии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телеканалах</a:t>
            </a:r>
            <a:endParaRPr lang="en-US" sz="1800" dirty="0"/>
          </a:p>
        </p:txBody>
      </p:sp>
      <p:sp>
        <p:nvSpPr>
          <p:cNvPr id="17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pic>
        <p:nvPicPr>
          <p:cNvPr id="4" name="Rectangl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276600"/>
            <a:ext cx="5524500" cy="5686425"/>
          </a:xfrm>
          <a:prstGeom prst="rect">
            <a:avLst/>
          </a:prstGeom>
        </p:spPr>
      </p:pic>
      <p:pic>
        <p:nvPicPr>
          <p:cNvPr id="5" name="Rectangl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81750" y="3276600"/>
            <a:ext cx="5524500" cy="5686425"/>
          </a:xfrm>
          <a:prstGeom prst="rect">
            <a:avLst/>
          </a:prstGeom>
        </p:spPr>
      </p:pic>
      <p:pic>
        <p:nvPicPr>
          <p:cNvPr id="6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3276600"/>
            <a:ext cx="5524500" cy="5686425"/>
          </a:xfrm>
          <a:prstGeom prst="rect">
            <a:avLst/>
          </a:prstGeom>
        </p:spPr>
      </p:pic>
      <p:pic>
        <p:nvPicPr>
          <p:cNvPr id="7" name="1-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05825" y="3752850"/>
            <a:ext cx="1276350" cy="1276350"/>
          </a:xfrm>
          <a:prstGeom prst="rect">
            <a:avLst/>
          </a:prstGeom>
        </p:spPr>
      </p:pic>
      <p:pic>
        <p:nvPicPr>
          <p:cNvPr id="9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371725" y="3743325"/>
            <a:ext cx="2114551" cy="1285875"/>
          </a:xfrm>
          <a:prstGeom prst="rect">
            <a:avLst/>
          </a:prstGeom>
        </p:spPr>
      </p:pic>
      <p:sp>
        <p:nvSpPr>
          <p:cNvPr id="11" name="2025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Расписание </a:t>
            </a:r>
            <a:r>
              <a:rPr lang="en-US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супербоулов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202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endParaRPr lang="en-US" sz="6000" dirty="0"/>
          </a:p>
        </p:txBody>
      </p:sp>
      <p:sp>
        <p:nvSpPr>
          <p:cNvPr id="12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  <p:sp>
        <p:nvSpPr>
          <p:cNvPr id="13" name="-         100   1000"/>
          <p:cNvSpPr/>
          <p:nvPr/>
        </p:nvSpPr>
        <p:spPr>
          <a:xfrm>
            <a:off x="1019175" y="5457825"/>
            <a:ext cx="5114925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протяжении месяца РБК исследует тему российского виноделия и винной культуры 
на всех своих площадках, каждая из них раскрывает ее через собственную экспертизу. 
Кульминация — офлайн-мероприятия,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том числе масштабный винный салон,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где более 100 виноделов представят 1000 вин, которые вошли в первый совместный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«Гид по российским винам» Артура Саркисяна и РБК.
</a:t>
            </a:r>
            <a:endParaRPr lang="en-US" sz="1725" dirty="0"/>
          </a:p>
        </p:txBody>
      </p:sp>
      <p:sp>
        <p:nvSpPr>
          <p:cNvPr id="14" name="A-list"/>
          <p:cNvSpPr/>
          <p:nvPr/>
        </p:nvSpPr>
        <p:spPr>
          <a:xfrm>
            <a:off x="6772275" y="5457825"/>
            <a:ext cx="4972050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Библиотека людей и идей, которые меняют мир и делают его лучше. Проект включает в себя кейсы визионеров, статьи на тему визионерства, эфиры </a:t>
            </a:r>
            <a:br/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и большое ежегодное событие, где мы собираем светский A-list</a:t>
            </a:r>
            <a:br/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вместе с гостями чествуем визионеров.
</a:t>
            </a:r>
            <a:endParaRPr lang="en-US" sz="1875" dirty="0"/>
          </a:p>
        </p:txBody>
      </p:sp>
      <p:sp>
        <p:nvSpPr>
          <p:cNvPr id="15" name="Fashion Review    - -"/>
          <p:cNvSpPr/>
          <p:nvPr/>
        </p:nvSpPr>
        <p:spPr>
          <a:xfrm>
            <a:off x="12439650" y="5457825"/>
            <a:ext cx="4972050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протяжении месяца РБК исследует тему комплексного благополучия </a:t>
            </a:r>
            <a:b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стратегии улучшения качества жизни </a:t>
            </a:r>
            <a:b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всех площадках, каждая из них раскрывает ее через собственную экспертизу.  Кульминация — масштабное мероприятие, посвященное </a:t>
            </a:r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wellbeing-</a:t>
            </a: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индустрии и ее участникам. </a:t>
            </a:r>
            <a:endParaRPr lang="en-US" sz="1875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1D05C40-6F5B-C088-B3AF-E210B456D04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238539" y="3806348"/>
            <a:ext cx="3381620" cy="1099027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66750" y="4895850"/>
            <a:ext cx="9829800" cy="14573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Давайте сотрудничать!
Заполните </a:t>
            </a:r>
            <a:r>
              <a:rPr lang="en-US" sz="6000" u="sng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бриф</a:t>
            </a:r>
            <a:endParaRPr lang="en-US" sz="6000" dirty="0"/>
          </a:p>
        </p:txBody>
      </p:sp>
      <p:sp>
        <p:nvSpPr>
          <p:cNvPr id="6" name="Text 1"/>
          <p:cNvSpPr/>
          <p:nvPr/>
        </p:nvSpPr>
        <p:spPr>
          <a:xfrm>
            <a:off x="666750" y="7658100"/>
            <a:ext cx="84010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875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Вся информация, представленная в данной презентации, является собственностью медиахолдинга РБК, использование без письменного согласия правообладателя как полностью, так и частично будет считаться нарушением авторского права.</a:t>
            </a:r>
            <a:endParaRPr lang="en-US" sz="18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2812</Words>
  <Application>Microsoft Macintosh PowerPoint</Application>
  <PresentationFormat>Произвольный</PresentationFormat>
  <Paragraphs>392</Paragraphs>
  <Slides>51</Slides>
  <Notes>51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9" baseType="lpstr">
      <vt:lpstr>Arial</vt:lpstr>
      <vt:lpstr>Graphik RBC LC Bold</vt:lpstr>
      <vt:lpstr>Graphik RBC LC Light Italic</vt:lpstr>
      <vt:lpstr>Graphik RBC LC Medium</vt:lpstr>
      <vt:lpstr>Graphik RBC LC Regular</vt:lpstr>
      <vt:lpstr>Graphik RBC LC Regular Italic</vt:lpstr>
      <vt:lpstr>Graphik RBC LC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Абираева Мария</cp:lastModifiedBy>
  <cp:revision>18</cp:revision>
  <dcterms:created xsi:type="dcterms:W3CDTF">2026-04-23T09:30:37Z</dcterms:created>
  <dcterms:modified xsi:type="dcterms:W3CDTF">2026-07-03T11:13:30Z</dcterms:modified>
</cp:coreProperties>
</file>