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modernComment_11B_98ED7227.xml" ContentType="application/vnd.ms-powerpoint.comments+xml"/>
  <Override PartName="/ppt/comments/modernComment_11C_F16997D5.xml" ContentType="application/vnd.ms-powerpoint.comment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omments/modernComment_119_F84598A5.xml" ContentType="application/vnd.ms-powerpoint.comments+xml"/>
  <Override PartName="/ppt/comments/modernComment_11A_EAADF90F.xml" ContentType="application/vnd.ms-powerpoint.comment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50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3" r:id="rId21"/>
    <p:sldId id="284" r:id="rId22"/>
    <p:sldId id="275" r:id="rId23"/>
    <p:sldId id="276" r:id="rId24"/>
    <p:sldId id="277" r:id="rId25"/>
    <p:sldId id="281" r:id="rId26"/>
    <p:sldId id="282" r:id="rId27"/>
    <p:sldId id="278" r:id="rId28"/>
    <p:sldId id="279" r:id="rId29"/>
    <p:sldId id="280" r:id="rId30"/>
  </p:sldIdLst>
  <p:sldSz cx="18288000" cy="10287000"/>
  <p:notesSz cx="10287000" cy="18288000"/>
  <p:embeddedFontLst>
    <p:embeddedFont>
      <p:font typeface="Graphik RBC LC Medium" panose="020B06030302020D0203" pitchFamily="34" charset="0"/>
      <p:regular r:id="rId32"/>
      <p:bold r:id="rId33"/>
      <p:italic r:id="rId34"/>
      <p:boldItalic r:id="rId35"/>
    </p:embeddedFont>
    <p:embeddedFont>
      <p:font typeface="Graphik RBC LC Regular" panose="020B05030302020D0203" pitchFamily="34" charset="0"/>
      <p:regular r:id="rId36"/>
      <p:bold r:id="rId37"/>
      <p:italic r:id="rId38"/>
      <p:boldItalic r:id="rId39"/>
    </p:embeddedFont>
    <p:embeddedFont>
      <p:font typeface="Graphik RBC LC Semibold" panose="020B0703030202060203" pitchFamily="34" charset="0"/>
      <p:regular r:id="rId40"/>
      <p:bold r:id="rId41"/>
      <p:italic r:id="rId42"/>
      <p:boldItalic r:id="rId4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7094D9-EDFF-86D2-EE32-B5D20300CFF9}" name="Абираева Мария" initials="АМ" userId="Абираева Мария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83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68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2" d="100"/>
          <a:sy n="62" d="100"/>
        </p:scale>
        <p:origin x="8280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0.fntdata"/></Relationships>
</file>

<file path=ppt/comments/modernComment_11A_EAADF90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6ED9DF7-9D45-8C40-BDCF-193D84AB6DAD}" authorId="{D67094D9-EDFF-86D2-EE32-B5D20300CFF9}" created="2025-12-17T11:36:27.82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937270031" sldId="282"/>
      <ac:spMk id="10" creationId="{BB1108CA-6E29-3040-B206-3B30C59DA8F9}"/>
      <ac:txMk cp="0" len="33">
        <ac:context len="57" hash="2771266778"/>
      </ac:txMk>
    </ac:txMkLst>
    <p188:pos x="11114124" y="760019"/>
    <p188:txBody>
      <a:bodyPr/>
      <a:lstStyle/>
      <a:p>
        <a:r>
          <a:rPr lang="ru-RU"/>
          <a:t>новый слайд </a:t>
        </a:r>
      </a:p>
    </p188:txBody>
  </p188:cm>
</p188:cmLst>
</file>

<file path=ppt/comments/modernComment_11B_98ED722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E75BA3F-20ED-6147-889F-E6AE3709346F}" authorId="{D67094D9-EDFF-86D2-EE32-B5D20300CFF9}" created="2025-12-17T11:42:22.03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565698087" sldId="283"/>
      <ac:spMk id="11" creationId="{970C7CB0-237D-3A7F-7012-BFA581F3E752}"/>
      <ac:txMk cp="0" len="51">
        <ac:context len="52" hash="2819911196"/>
      </ac:txMk>
    </ac:txMkLst>
    <p188:pos x="16791910" y="760019"/>
    <p188:txBody>
      <a:bodyPr/>
      <a:lstStyle/>
      <a:p>
        <a:r>
          <a:rPr lang="ru-RU"/>
          <a:t>новый слайд 
</a:t>
        </a:r>
      </a:p>
    </p188:txBody>
  </p188:cm>
</p188:cmLst>
</file>

<file path=ppt/comments/modernComment_11C_F16997D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3C5493E-82ED-6A40-88BF-49B816B489AF}" authorId="{D67094D9-EDFF-86D2-EE32-B5D20300CFF9}" created="2025-12-17T11:42:43.78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050229205" sldId="284"/>
      <ac:spMk id="11" creationId="{B63A7696-E228-5D73-88D1-8E75AC322525}"/>
      <ac:txMk cp="0" len="51">
        <ac:context len="52" hash="2819911196"/>
      </ac:txMk>
    </ac:txMkLst>
    <p188:pos x="16791911" y="760019"/>
    <p188:txBody>
      <a:bodyPr/>
      <a:lstStyle/>
      <a:p>
        <a:r>
          <a:rPr lang="ru-RU"/>
          <a:t>новый слайд </a:t>
        </a:r>
      </a:p>
    </p188:txBody>
  </p188:cm>
</p188:cmLst>
</file>

<file path=ppt/comments/modernComment_119_F84598A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7AE7FD8-DE98-3044-A26B-ACA3606D9C05}" authorId="{D67094D9-EDFF-86D2-EE32-B5D20300CFF9}" created="2025-12-17T11:36:12.35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165310629" sldId="281"/>
      <ac:spMk id="9" creationId="{4AD784FC-FF90-5CE4-5558-C8712F838182}"/>
      <ac:txMk cp="12" len="17">
        <ac:context len="45" hash="902777198"/>
      </ac:txMk>
    </ac:txMkLst>
    <p188:pos x="10837678" y="760019"/>
    <p188:txBody>
      <a:bodyPr/>
      <a:lstStyle/>
      <a:p>
        <a:r>
          <a:rPr lang="ru-RU"/>
          <a:t>новый слайд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5582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Акцентный слайд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ector 2" descr="preencoded.png">
            <a:extLst>
              <a:ext uri="{FF2B5EF4-FFF2-40B4-BE49-F238E27FC236}">
                <a16:creationId xmlns:a16="http://schemas.microsoft.com/office/drawing/2014/main" id="{35459F10-69F8-BCA4-717C-056CF74D7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55453" y="942975"/>
            <a:ext cx="7974974" cy="7951163"/>
          </a:xfrm>
          <a:prstGeom prst="rect">
            <a:avLst/>
          </a:prstGeom>
        </p:spPr>
      </p:pic>
      <p:pic>
        <p:nvPicPr>
          <p:cNvPr id="4" name="Vector 3" descr="preencoded.png">
            <a:extLst>
              <a:ext uri="{FF2B5EF4-FFF2-40B4-BE49-F238E27FC236}">
                <a16:creationId xmlns:a16="http://schemas.microsoft.com/office/drawing/2014/main" id="{EBE7466C-FE95-3733-DDC3-1E00D9D08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354176" y="642938"/>
            <a:ext cx="7951163" cy="7974975"/>
          </a:xfrm>
          <a:prstGeom prst="rect">
            <a:avLst/>
          </a:prstGeom>
        </p:spPr>
      </p:pic>
      <p:pic>
        <p:nvPicPr>
          <p:cNvPr id="5" name="Лого" descr="preencoded.png">
            <a:extLst>
              <a:ext uri="{FF2B5EF4-FFF2-40B4-BE49-F238E27FC236}">
                <a16:creationId xmlns:a16="http://schemas.microsoft.com/office/drawing/2014/main" id="{D452AA84-BE7A-78A6-C157-29016C15A1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5" y="828652"/>
            <a:ext cx="1143005" cy="304823"/>
          </a:xfrm>
          <a:prstGeom prst="rect">
            <a:avLst/>
          </a:prstGeom>
        </p:spPr>
      </p:pic>
      <p:sp>
        <p:nvSpPr>
          <p:cNvPr id="13" name="Текст 12">
            <a:extLst>
              <a:ext uri="{FF2B5EF4-FFF2-40B4-BE49-F238E27FC236}">
                <a16:creationId xmlns:a16="http://schemas.microsoft.com/office/drawing/2014/main" id="{D6DC5747-1143-412F-6468-5DDEB91696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6745" y="7606194"/>
            <a:ext cx="10317884" cy="14165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0" b="0" i="0" u="none" strike="noStrike" kern="1200" cap="none" spc="0" normalizeH="0" baseline="0" noProof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Заголовок</a:t>
            </a:r>
            <a:endParaRPr kumimoji="0" lang="en-US" sz="9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 RBC LC Medium"/>
              <a:ea typeface="+mn-ea"/>
              <a:cs typeface="+mn-cs"/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F469DCD-A091-D107-BF73-D6E2598C1F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6235" y="7015163"/>
            <a:ext cx="2327030" cy="500063"/>
          </a:xfrm>
          <a:prstGeom prst="roundRect">
            <a:avLst>
              <a:gd name="adj" fmla="val 50000"/>
            </a:avLst>
          </a:prstGeom>
          <a:ln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36" b="0" i="0" u="none" strike="noStrike" kern="1200" cap="none" spc="0" normalizeH="0" baseline="0" noProof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Уточнение</a:t>
            </a:r>
            <a:endParaRPr kumimoji="0" lang="en-US" sz="233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 RBC LC Medium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38294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Акцентный слайд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ector 2" descr="preencoded.png">
            <a:extLst>
              <a:ext uri="{FF2B5EF4-FFF2-40B4-BE49-F238E27FC236}">
                <a16:creationId xmlns:a16="http://schemas.microsoft.com/office/drawing/2014/main" id="{35459F10-69F8-BCA4-717C-056CF74D7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55453" y="942975"/>
            <a:ext cx="7974974" cy="7951163"/>
          </a:xfrm>
          <a:prstGeom prst="rect">
            <a:avLst/>
          </a:prstGeom>
        </p:spPr>
      </p:pic>
      <p:pic>
        <p:nvPicPr>
          <p:cNvPr id="4" name="Vector 3" descr="preencoded.png">
            <a:extLst>
              <a:ext uri="{FF2B5EF4-FFF2-40B4-BE49-F238E27FC236}">
                <a16:creationId xmlns:a16="http://schemas.microsoft.com/office/drawing/2014/main" id="{EBE7466C-FE95-3733-DDC3-1E00D9D08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354176" y="642938"/>
            <a:ext cx="7951163" cy="7974975"/>
          </a:xfrm>
          <a:prstGeom prst="rect">
            <a:avLst/>
          </a:prstGeom>
        </p:spPr>
      </p:pic>
      <p:pic>
        <p:nvPicPr>
          <p:cNvPr id="5" name="Лого" descr="preencoded.png">
            <a:extLst>
              <a:ext uri="{FF2B5EF4-FFF2-40B4-BE49-F238E27FC236}">
                <a16:creationId xmlns:a16="http://schemas.microsoft.com/office/drawing/2014/main" id="{D452AA84-BE7A-78A6-C157-29016C15A1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5" y="828652"/>
            <a:ext cx="1143005" cy="304823"/>
          </a:xfrm>
          <a:prstGeom prst="rect">
            <a:avLst/>
          </a:prstGeom>
        </p:spPr>
      </p:pic>
      <p:sp>
        <p:nvSpPr>
          <p:cNvPr id="22" name="Текст 34">
            <a:extLst>
              <a:ext uri="{FF2B5EF4-FFF2-40B4-BE49-F238E27FC236}">
                <a16:creationId xmlns:a16="http://schemas.microsoft.com/office/drawing/2014/main" id="{45F83E9A-BBEF-58D9-10E3-47F10E7279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8419901"/>
            <a:ext cx="13945136" cy="5539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3000">
                <a:solidFill>
                  <a:srgbClr val="F5F5F5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8" name="Текст 34">
            <a:extLst>
              <a:ext uri="{FF2B5EF4-FFF2-40B4-BE49-F238E27FC236}">
                <a16:creationId xmlns:a16="http://schemas.microsoft.com/office/drawing/2014/main" id="{9CAAB9FE-FFDD-F448-F80D-FC7D539797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325" y="7232531"/>
            <a:ext cx="13945136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6000">
                <a:solidFill>
                  <a:srgbClr val="F5F5F5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21198410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9">
            <a:extLst>
              <a:ext uri="{FF2B5EF4-FFF2-40B4-BE49-F238E27FC236}">
                <a16:creationId xmlns:a16="http://schemas.microsoft.com/office/drawing/2014/main" id="{08B67C24-5C2C-D0C4-F0BE-A8D9324EC9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93AB92-9DA4-FF25-616A-53D208E87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4670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32">
            <a:extLst>
              <a:ext uri="{FF2B5EF4-FFF2-40B4-BE49-F238E27FC236}">
                <a16:creationId xmlns:a16="http://schemas.microsoft.com/office/drawing/2014/main" id="{880601AE-E512-9FBE-4B5F-969709A47A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5" y="4581524"/>
            <a:ext cx="4069680" cy="4381501"/>
          </a:xfrm>
          <a:prstGeom prst="roundRect">
            <a:avLst>
              <a:gd name="adj" fmla="val 11453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1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3" name="Текст 34">
            <a:extLst>
              <a:ext uri="{FF2B5EF4-FFF2-40B4-BE49-F238E27FC236}">
                <a16:creationId xmlns:a16="http://schemas.microsoft.com/office/drawing/2014/main" id="{C0788A02-22E3-92E7-1321-77EE299BD2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7068" y="6492238"/>
            <a:ext cx="2847708" cy="1521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" name="Текст 34">
            <a:extLst>
              <a:ext uri="{FF2B5EF4-FFF2-40B4-BE49-F238E27FC236}">
                <a16:creationId xmlns:a16="http://schemas.microsoft.com/office/drawing/2014/main" id="{E5CCE173-B702-C87B-5BC3-AEAD2A7EC88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987" y="5385496"/>
            <a:ext cx="1018650" cy="11695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6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11" name="Текст 32">
            <a:extLst>
              <a:ext uri="{FF2B5EF4-FFF2-40B4-BE49-F238E27FC236}">
                <a16:creationId xmlns:a16="http://schemas.microsoft.com/office/drawing/2014/main" id="{1431AC0F-C95D-59B1-16A5-61B8A038FA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24200" y="7957740"/>
            <a:ext cx="754224" cy="736778"/>
          </a:xfrm>
          <a:prstGeom prst="roundRect">
            <a:avLst>
              <a:gd name="adj" fmla="val 50000"/>
            </a:avLst>
          </a:prstGeom>
          <a:solidFill>
            <a:srgbClr val="F5F5F5"/>
          </a:solidFill>
          <a:ln w="15875">
            <a:solidFill>
              <a:srgbClr val="48B79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13" name="Текст 34">
            <a:extLst>
              <a:ext uri="{FF2B5EF4-FFF2-40B4-BE49-F238E27FC236}">
                <a16:creationId xmlns:a16="http://schemas.microsoft.com/office/drawing/2014/main" id="{68E6A9F5-779B-324B-DB83-BAFEEC165C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3342" y="7352831"/>
            <a:ext cx="775940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ru-RU" sz="1400" dirty="0">
                <a:solidFill>
                  <a:srgbClr val="48B792"/>
                </a:solidFill>
              </a:defRPr>
            </a:lvl1pPr>
          </a:lstStyle>
          <a:p>
            <a:pPr lvl="0"/>
            <a:r>
              <a:rPr lang="en-US" dirty="0"/>
              <a:t>affinity</a:t>
            </a:r>
            <a:br>
              <a:rPr lang="en-US" dirty="0"/>
            </a:br>
            <a:r>
              <a:rPr lang="en-US" dirty="0"/>
              <a:t>index</a:t>
            </a:r>
          </a:p>
        </p:txBody>
      </p:sp>
      <p:sp>
        <p:nvSpPr>
          <p:cNvPr id="14" name="Текст 32">
            <a:extLst>
              <a:ext uri="{FF2B5EF4-FFF2-40B4-BE49-F238E27FC236}">
                <a16:creationId xmlns:a16="http://schemas.microsoft.com/office/drawing/2014/main" id="{078127A6-6228-81A8-59DA-54013878C9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49715" y="4581524"/>
            <a:ext cx="4122848" cy="4381501"/>
          </a:xfrm>
          <a:prstGeom prst="roundRect">
            <a:avLst>
              <a:gd name="adj" fmla="val 11453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1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15" name="Текст 34">
            <a:extLst>
              <a:ext uri="{FF2B5EF4-FFF2-40B4-BE49-F238E27FC236}">
                <a16:creationId xmlns:a16="http://schemas.microsoft.com/office/drawing/2014/main" id="{D6C32029-7902-45DF-EDE0-505FC28631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34158" y="6492238"/>
            <a:ext cx="2847708" cy="1521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6" name="Текст 34">
            <a:extLst>
              <a:ext uri="{FF2B5EF4-FFF2-40B4-BE49-F238E27FC236}">
                <a16:creationId xmlns:a16="http://schemas.microsoft.com/office/drawing/2014/main" id="{50736553-0983-A1C0-CDAE-2E598A91EFA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9077" y="5385496"/>
            <a:ext cx="1018650" cy="11695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6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17" name="Текст 32">
            <a:extLst>
              <a:ext uri="{FF2B5EF4-FFF2-40B4-BE49-F238E27FC236}">
                <a16:creationId xmlns:a16="http://schemas.microsoft.com/office/drawing/2014/main" id="{CFBA410C-B546-3FBC-2C1E-4815A07A9C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1290" y="7957740"/>
            <a:ext cx="754224" cy="736778"/>
          </a:xfrm>
          <a:prstGeom prst="roundRect">
            <a:avLst>
              <a:gd name="adj" fmla="val 50000"/>
            </a:avLst>
          </a:prstGeom>
          <a:solidFill>
            <a:srgbClr val="F5F5F5"/>
          </a:solidFill>
          <a:ln w="15875">
            <a:solidFill>
              <a:srgbClr val="48B79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18" name="Текст 34">
            <a:extLst>
              <a:ext uri="{FF2B5EF4-FFF2-40B4-BE49-F238E27FC236}">
                <a16:creationId xmlns:a16="http://schemas.microsoft.com/office/drawing/2014/main" id="{99F02DBD-37DD-7065-E256-F3E4FDDF000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80432" y="7352831"/>
            <a:ext cx="775940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ru-RU" sz="1400" dirty="0">
                <a:solidFill>
                  <a:srgbClr val="48B792"/>
                </a:solidFill>
              </a:defRPr>
            </a:lvl1pPr>
          </a:lstStyle>
          <a:p>
            <a:pPr lvl="0"/>
            <a:r>
              <a:rPr lang="en-US" dirty="0"/>
              <a:t>affinity</a:t>
            </a:r>
            <a:br>
              <a:rPr lang="en-US" dirty="0"/>
            </a:br>
            <a:r>
              <a:rPr lang="en-US" dirty="0"/>
              <a:t>index</a:t>
            </a:r>
          </a:p>
        </p:txBody>
      </p:sp>
      <p:sp>
        <p:nvSpPr>
          <p:cNvPr id="19" name="Текст 32">
            <a:extLst>
              <a:ext uri="{FF2B5EF4-FFF2-40B4-BE49-F238E27FC236}">
                <a16:creationId xmlns:a16="http://schemas.microsoft.com/office/drawing/2014/main" id="{0AC5FC46-200C-C95F-B7AB-7B1BF5912B9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44481" y="4581524"/>
            <a:ext cx="4096378" cy="4381501"/>
          </a:xfrm>
          <a:prstGeom prst="roundRect">
            <a:avLst>
              <a:gd name="adj" fmla="val 11453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1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20" name="Текст 34">
            <a:extLst>
              <a:ext uri="{FF2B5EF4-FFF2-40B4-BE49-F238E27FC236}">
                <a16:creationId xmlns:a16="http://schemas.microsoft.com/office/drawing/2014/main" id="{927B1D7B-F9DA-EE12-B12B-E59DA340C2A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28924" y="6492238"/>
            <a:ext cx="2847708" cy="1521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1" name="Текст 34">
            <a:extLst>
              <a:ext uri="{FF2B5EF4-FFF2-40B4-BE49-F238E27FC236}">
                <a16:creationId xmlns:a16="http://schemas.microsoft.com/office/drawing/2014/main" id="{6AA9B9E1-9CBC-9893-B6DA-D56D98B12B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53843" y="5385496"/>
            <a:ext cx="1018650" cy="11695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6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22" name="Текст 32">
            <a:extLst>
              <a:ext uri="{FF2B5EF4-FFF2-40B4-BE49-F238E27FC236}">
                <a16:creationId xmlns:a16="http://schemas.microsoft.com/office/drawing/2014/main" id="{6E713A99-A46C-4C07-CA3B-3A4A0B2B2CD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286056" y="7957740"/>
            <a:ext cx="754224" cy="736778"/>
          </a:xfrm>
          <a:prstGeom prst="roundRect">
            <a:avLst>
              <a:gd name="adj" fmla="val 50000"/>
            </a:avLst>
          </a:prstGeom>
          <a:solidFill>
            <a:srgbClr val="F5F5F5"/>
          </a:solidFill>
          <a:ln w="15875">
            <a:solidFill>
              <a:srgbClr val="48B79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23" name="Текст 34">
            <a:extLst>
              <a:ext uri="{FF2B5EF4-FFF2-40B4-BE49-F238E27FC236}">
                <a16:creationId xmlns:a16="http://schemas.microsoft.com/office/drawing/2014/main" id="{859C8B0B-43BA-60FA-16DA-BDD2EC61D5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275198" y="7352831"/>
            <a:ext cx="775940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ru-RU" sz="1400" dirty="0">
                <a:solidFill>
                  <a:srgbClr val="48B792"/>
                </a:solidFill>
              </a:defRPr>
            </a:lvl1pPr>
          </a:lstStyle>
          <a:p>
            <a:pPr lvl="0"/>
            <a:r>
              <a:rPr lang="en-US" dirty="0"/>
              <a:t>affinity</a:t>
            </a:r>
            <a:br>
              <a:rPr lang="en-US" dirty="0"/>
            </a:br>
            <a:r>
              <a:rPr lang="en-US" dirty="0"/>
              <a:t>index</a:t>
            </a:r>
          </a:p>
        </p:txBody>
      </p:sp>
      <p:sp>
        <p:nvSpPr>
          <p:cNvPr id="24" name="Текст 32">
            <a:extLst>
              <a:ext uri="{FF2B5EF4-FFF2-40B4-BE49-F238E27FC236}">
                <a16:creationId xmlns:a16="http://schemas.microsoft.com/office/drawing/2014/main" id="{AE73FC85-98AF-CEDE-CCA3-0C089847A6F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535694" y="4581524"/>
            <a:ext cx="4104605" cy="4381501"/>
          </a:xfrm>
          <a:prstGeom prst="roundRect">
            <a:avLst>
              <a:gd name="adj" fmla="val 11453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1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25" name="Текст 34">
            <a:extLst>
              <a:ext uri="{FF2B5EF4-FFF2-40B4-BE49-F238E27FC236}">
                <a16:creationId xmlns:a16="http://schemas.microsoft.com/office/drawing/2014/main" id="{E67B22C9-2846-1186-940A-5B4BA8E4335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920138" y="6492238"/>
            <a:ext cx="2847708" cy="1521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6" name="Текст 34">
            <a:extLst>
              <a:ext uri="{FF2B5EF4-FFF2-40B4-BE49-F238E27FC236}">
                <a16:creationId xmlns:a16="http://schemas.microsoft.com/office/drawing/2014/main" id="{2346ED9C-229A-ABDB-F9E5-BC0C0A07BF9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445057" y="5385496"/>
            <a:ext cx="1018650" cy="11695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6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27" name="Текст 32">
            <a:extLst>
              <a:ext uri="{FF2B5EF4-FFF2-40B4-BE49-F238E27FC236}">
                <a16:creationId xmlns:a16="http://schemas.microsoft.com/office/drawing/2014/main" id="{4AC59619-6117-751C-6854-F188A3F3A52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6577270" y="7957740"/>
            <a:ext cx="754224" cy="736778"/>
          </a:xfrm>
          <a:prstGeom prst="roundRect">
            <a:avLst>
              <a:gd name="adj" fmla="val 50000"/>
            </a:avLst>
          </a:prstGeom>
          <a:solidFill>
            <a:srgbClr val="F5F5F5"/>
          </a:solidFill>
          <a:ln w="15875">
            <a:solidFill>
              <a:srgbClr val="48B79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28" name="Текст 34">
            <a:extLst>
              <a:ext uri="{FF2B5EF4-FFF2-40B4-BE49-F238E27FC236}">
                <a16:creationId xmlns:a16="http://schemas.microsoft.com/office/drawing/2014/main" id="{77EB14D6-7C94-9A98-0CAD-39FCB1A5230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6566412" y="7352831"/>
            <a:ext cx="775940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ru-RU" sz="1400" dirty="0">
                <a:solidFill>
                  <a:srgbClr val="48B792"/>
                </a:solidFill>
              </a:defRPr>
            </a:lvl1pPr>
          </a:lstStyle>
          <a:p>
            <a:pPr lvl="0"/>
            <a:r>
              <a:rPr lang="en-US" dirty="0"/>
              <a:t>affinity</a:t>
            </a:r>
            <a:br>
              <a:rPr lang="en-US" dirty="0"/>
            </a:br>
            <a:r>
              <a:rPr lang="en-US" dirty="0"/>
              <a:t>index</a:t>
            </a:r>
          </a:p>
        </p:txBody>
      </p:sp>
      <p:sp>
        <p:nvSpPr>
          <p:cNvPr id="5" name="Текст 34">
            <a:extLst>
              <a:ext uri="{FF2B5EF4-FFF2-40B4-BE49-F238E27FC236}">
                <a16:creationId xmlns:a16="http://schemas.microsoft.com/office/drawing/2014/main" id="{7EF1FDA8-E814-671E-CD87-F3D340D122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6" name="Текст 9">
            <a:extLst>
              <a:ext uri="{FF2B5EF4-FFF2-40B4-BE49-F238E27FC236}">
                <a16:creationId xmlns:a16="http://schemas.microsoft.com/office/drawing/2014/main" id="{0F5B82BF-ED3A-2DA2-ECC3-FE068BEB47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ED26FA-5D49-AF38-E410-5290E2285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23999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7">
            <a:extLst>
              <a:ext uri="{FF2B5EF4-FFF2-40B4-BE49-F238E27FC236}">
                <a16:creationId xmlns:a16="http://schemas.microsoft.com/office/drawing/2014/main" id="{A9CD6925-99B7-E362-1489-FE6F4157024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080874" y="3933826"/>
            <a:ext cx="5524501" cy="2416176"/>
          </a:xfrm>
          <a:prstGeom prst="roundRect">
            <a:avLst>
              <a:gd name="adj" fmla="val 15616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5" name="Рисунок 37">
            <a:extLst>
              <a:ext uri="{FF2B5EF4-FFF2-40B4-BE49-F238E27FC236}">
                <a16:creationId xmlns:a16="http://schemas.microsoft.com/office/drawing/2014/main" id="{78B6BAB2-868E-C574-6FEA-162C92A39BA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2080874" y="6502402"/>
            <a:ext cx="5524501" cy="2416176"/>
          </a:xfrm>
          <a:prstGeom prst="roundRect">
            <a:avLst>
              <a:gd name="adj" fmla="val 15616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6" name="Рисунок 37">
            <a:extLst>
              <a:ext uri="{FF2B5EF4-FFF2-40B4-BE49-F238E27FC236}">
                <a16:creationId xmlns:a16="http://schemas.microsoft.com/office/drawing/2014/main" id="{48F833EE-B914-BEAE-A36B-8E332E18455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81749" y="3933826"/>
            <a:ext cx="5524501" cy="2416176"/>
          </a:xfrm>
          <a:prstGeom prst="roundRect">
            <a:avLst>
              <a:gd name="adj" fmla="val 15616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7" name="Рисунок 37">
            <a:extLst>
              <a:ext uri="{FF2B5EF4-FFF2-40B4-BE49-F238E27FC236}">
                <a16:creationId xmlns:a16="http://schemas.microsoft.com/office/drawing/2014/main" id="{149AFA12-3D9C-999F-878B-8D2D75F9215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81749" y="6502402"/>
            <a:ext cx="5524501" cy="2416176"/>
          </a:xfrm>
          <a:prstGeom prst="roundRect">
            <a:avLst>
              <a:gd name="adj" fmla="val 15616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8" name="Рисунок 37">
            <a:extLst>
              <a:ext uri="{FF2B5EF4-FFF2-40B4-BE49-F238E27FC236}">
                <a16:creationId xmlns:a16="http://schemas.microsoft.com/office/drawing/2014/main" id="{7D0BC4C4-9552-4D33-C9DB-00E549D9E57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82625" y="3935412"/>
            <a:ext cx="5524501" cy="2416176"/>
          </a:xfrm>
          <a:prstGeom prst="roundRect">
            <a:avLst>
              <a:gd name="adj" fmla="val 15616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9" name="Рисунок 37">
            <a:extLst>
              <a:ext uri="{FF2B5EF4-FFF2-40B4-BE49-F238E27FC236}">
                <a16:creationId xmlns:a16="http://schemas.microsoft.com/office/drawing/2014/main" id="{F998AFA3-658F-5768-A624-99DF4752DA8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82625" y="6503988"/>
            <a:ext cx="5524501" cy="2416176"/>
          </a:xfrm>
          <a:prstGeom prst="roundRect">
            <a:avLst>
              <a:gd name="adj" fmla="val 15616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3" name="Текст 9">
            <a:extLst>
              <a:ext uri="{FF2B5EF4-FFF2-40B4-BE49-F238E27FC236}">
                <a16:creationId xmlns:a16="http://schemas.microsoft.com/office/drawing/2014/main" id="{B8400E52-C6B0-CC4D-7453-5CFFDABA53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482F591-F947-D5EE-861E-3F6DD662E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13" name="Текст 34">
            <a:extLst>
              <a:ext uri="{FF2B5EF4-FFF2-40B4-BE49-F238E27FC236}">
                <a16:creationId xmlns:a16="http://schemas.microsoft.com/office/drawing/2014/main" id="{FF53DC64-85C2-6DE3-736A-EBB46C231FA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81246911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2">
            <a:extLst>
              <a:ext uri="{FF2B5EF4-FFF2-40B4-BE49-F238E27FC236}">
                <a16:creationId xmlns:a16="http://schemas.microsoft.com/office/drawing/2014/main" id="{E6904672-5357-8BAE-5165-908C4671F6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5" y="3286125"/>
            <a:ext cx="8366125" cy="3724275"/>
          </a:xfrm>
          <a:prstGeom prst="roundRect">
            <a:avLst>
              <a:gd name="adj" fmla="val 10359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24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Текст 34">
            <a:extLst>
              <a:ext uri="{FF2B5EF4-FFF2-40B4-BE49-F238E27FC236}">
                <a16:creationId xmlns:a16="http://schemas.microsoft.com/office/drawing/2014/main" id="{0EDCA4BF-7B72-F2C4-5343-6D3CC5BFD5D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84261" y="6199400"/>
            <a:ext cx="1639890" cy="4154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100" u="sng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5" name="Текст 34">
            <a:extLst>
              <a:ext uri="{FF2B5EF4-FFF2-40B4-BE49-F238E27FC236}">
                <a16:creationId xmlns:a16="http://schemas.microsoft.com/office/drawing/2014/main" id="{BDEF10B8-8400-E783-70EA-BD66696FE8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08361" y="6199400"/>
            <a:ext cx="1639890" cy="4154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100" u="sng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7" name="Текст 32">
            <a:extLst>
              <a:ext uri="{FF2B5EF4-FFF2-40B4-BE49-F238E27FC236}">
                <a16:creationId xmlns:a16="http://schemas.microsoft.com/office/drawing/2014/main" id="{C70B7D6A-01BD-C092-C4B0-2F5C5BE07D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2624" y="7195585"/>
            <a:ext cx="4079876" cy="1767440"/>
          </a:xfrm>
          <a:prstGeom prst="roundRect">
            <a:avLst>
              <a:gd name="adj" fmla="val 23809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6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8" name="Текст 34">
            <a:extLst>
              <a:ext uri="{FF2B5EF4-FFF2-40B4-BE49-F238E27FC236}">
                <a16:creationId xmlns:a16="http://schemas.microsoft.com/office/drawing/2014/main" id="{BC48AA3D-5773-11CB-45EE-46CFBB54106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38236" y="8357186"/>
            <a:ext cx="1531939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9" name="Текст 34">
            <a:extLst>
              <a:ext uri="{FF2B5EF4-FFF2-40B4-BE49-F238E27FC236}">
                <a16:creationId xmlns:a16="http://schemas.microsoft.com/office/drawing/2014/main" id="{D0C00964-E25B-DB98-5FAB-D31E9389C65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482188" y="7689816"/>
            <a:ext cx="1065873" cy="6155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4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млн</a:t>
            </a:r>
          </a:p>
        </p:txBody>
      </p:sp>
      <p:sp>
        <p:nvSpPr>
          <p:cNvPr id="11" name="Рисунок 17">
            <a:extLst>
              <a:ext uri="{FF2B5EF4-FFF2-40B4-BE49-F238E27FC236}">
                <a16:creationId xmlns:a16="http://schemas.microsoft.com/office/drawing/2014/main" id="{E02C3CBD-0682-222E-9282-AD9CAC27564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070410" y="8315325"/>
            <a:ext cx="523876" cy="523876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4" name="Текст 32">
            <a:extLst>
              <a:ext uri="{FF2B5EF4-FFF2-40B4-BE49-F238E27FC236}">
                <a16:creationId xmlns:a16="http://schemas.microsoft.com/office/drawing/2014/main" id="{4CDFD617-4367-B3C3-CD1A-CBE08A738C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68874" y="7196138"/>
            <a:ext cx="4079876" cy="1767440"/>
          </a:xfrm>
          <a:prstGeom prst="roundRect">
            <a:avLst>
              <a:gd name="adj" fmla="val 23809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6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15" name="Текст 34">
            <a:extLst>
              <a:ext uri="{FF2B5EF4-FFF2-40B4-BE49-F238E27FC236}">
                <a16:creationId xmlns:a16="http://schemas.microsoft.com/office/drawing/2014/main" id="{11A57956-9AA9-A84B-8189-124246AD110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424486" y="8357739"/>
            <a:ext cx="1531939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6" name="Текст 34">
            <a:extLst>
              <a:ext uri="{FF2B5EF4-FFF2-40B4-BE49-F238E27FC236}">
                <a16:creationId xmlns:a16="http://schemas.microsoft.com/office/drawing/2014/main" id="{57527FC8-285F-853C-835A-3923B904D19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768438" y="7690369"/>
            <a:ext cx="1065873" cy="6155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4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млн</a:t>
            </a:r>
          </a:p>
        </p:txBody>
      </p:sp>
      <p:sp>
        <p:nvSpPr>
          <p:cNvPr id="17" name="Рисунок 17">
            <a:extLst>
              <a:ext uri="{FF2B5EF4-FFF2-40B4-BE49-F238E27FC236}">
                <a16:creationId xmlns:a16="http://schemas.microsoft.com/office/drawing/2014/main" id="{7C63EA91-201A-BE5B-E015-97283DA722D9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356660" y="8315878"/>
            <a:ext cx="523876" cy="523876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8" name="Рисунок 37">
            <a:extLst>
              <a:ext uri="{FF2B5EF4-FFF2-40B4-BE49-F238E27FC236}">
                <a16:creationId xmlns:a16="http://schemas.microsoft.com/office/drawing/2014/main" id="{41F3C157-8DCD-D5D1-57D6-6434B4639B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67826" y="3286124"/>
            <a:ext cx="8337550" cy="5673725"/>
          </a:xfrm>
          <a:prstGeom prst="roundRect">
            <a:avLst>
              <a:gd name="adj" fmla="val 885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" name="Текст 9">
            <a:extLst>
              <a:ext uri="{FF2B5EF4-FFF2-40B4-BE49-F238E27FC236}">
                <a16:creationId xmlns:a16="http://schemas.microsoft.com/office/drawing/2014/main" id="{C378FF17-3E83-005B-8D95-8656080F5A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24E09F-82A2-ECA7-3D2E-D7D4D8021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19" name="Текст 34">
            <a:extLst>
              <a:ext uri="{FF2B5EF4-FFF2-40B4-BE49-F238E27FC236}">
                <a16:creationId xmlns:a16="http://schemas.microsoft.com/office/drawing/2014/main" id="{02A1F1C4-C0C7-8004-0D43-085D52C50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20329403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37">
            <a:extLst>
              <a:ext uri="{FF2B5EF4-FFF2-40B4-BE49-F238E27FC236}">
                <a16:creationId xmlns:a16="http://schemas.microsoft.com/office/drawing/2014/main" id="{41F3C157-8DCD-D5D1-57D6-6434B4639B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67826" y="3664118"/>
            <a:ext cx="8372474" cy="5295732"/>
          </a:xfrm>
          <a:prstGeom prst="roundRect">
            <a:avLst>
              <a:gd name="adj" fmla="val 885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B352AB1A-3042-EDD4-C46A-DC428DFFC1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63" y="4574712"/>
            <a:ext cx="2382166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0" name="Текст 34">
            <a:extLst>
              <a:ext uri="{FF2B5EF4-FFF2-40B4-BE49-F238E27FC236}">
                <a16:creationId xmlns:a16="http://schemas.microsoft.com/office/drawing/2014/main" id="{C7CC0F52-127C-72B6-6EDB-D6F1FC94D0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900" y="3675466"/>
            <a:ext cx="8474637" cy="5016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70F52038-0116-9217-A309-A2CEA3EB85C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75355" y="4574712"/>
            <a:ext cx="1718617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2" name="Текст 18">
            <a:extLst>
              <a:ext uri="{FF2B5EF4-FFF2-40B4-BE49-F238E27FC236}">
                <a16:creationId xmlns:a16="http://schemas.microsoft.com/office/drawing/2014/main" id="{244B395A-9919-228F-788F-6F4E2610655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17798" y="4574712"/>
            <a:ext cx="3108771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3" name="Текст 18">
            <a:extLst>
              <a:ext uri="{FF2B5EF4-FFF2-40B4-BE49-F238E27FC236}">
                <a16:creationId xmlns:a16="http://schemas.microsoft.com/office/drawing/2014/main" id="{8529DBD5-73CA-C392-F895-7A20C4616FF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9363" y="5332262"/>
            <a:ext cx="1718617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4" name="Текст 18">
            <a:extLst>
              <a:ext uri="{FF2B5EF4-FFF2-40B4-BE49-F238E27FC236}">
                <a16:creationId xmlns:a16="http://schemas.microsoft.com/office/drawing/2014/main" id="{04E07530-6C14-6ACB-E61E-CB4A7E2886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511806" y="5332262"/>
            <a:ext cx="3108771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:a16="http://schemas.microsoft.com/office/drawing/2014/main" id="{04314E99-CA98-D458-737F-C02899D887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9363" y="6089812"/>
            <a:ext cx="6362502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8" name="Текст 18">
            <a:extLst>
              <a:ext uri="{FF2B5EF4-FFF2-40B4-BE49-F238E27FC236}">
                <a16:creationId xmlns:a16="http://schemas.microsoft.com/office/drawing/2014/main" id="{77D5F1E0-90A7-47F6-85A8-778A631A561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2624" y="6855124"/>
            <a:ext cx="2382166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A26F9508-B35C-AB44-A35A-8B27EF697B9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88616" y="6855124"/>
            <a:ext cx="1718617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30" name="Текст 18">
            <a:extLst>
              <a:ext uri="{FF2B5EF4-FFF2-40B4-BE49-F238E27FC236}">
                <a16:creationId xmlns:a16="http://schemas.microsoft.com/office/drawing/2014/main" id="{93FEFBB7-BEC8-6733-EAF8-45F5433C3B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031059" y="6855124"/>
            <a:ext cx="3108771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31" name="Текст 18">
            <a:extLst>
              <a:ext uri="{FF2B5EF4-FFF2-40B4-BE49-F238E27FC236}">
                <a16:creationId xmlns:a16="http://schemas.microsoft.com/office/drawing/2014/main" id="{800CB5B1-2B60-3E0C-42F2-52007ACE3D4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9363" y="7604912"/>
            <a:ext cx="1718617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id="{2E32E75D-484B-A69D-57AD-66C009DBCC9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11806" y="7604912"/>
            <a:ext cx="3108771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33" name="Текст 18">
            <a:extLst>
              <a:ext uri="{FF2B5EF4-FFF2-40B4-BE49-F238E27FC236}">
                <a16:creationId xmlns:a16="http://schemas.microsoft.com/office/drawing/2014/main" id="{10BE37FB-17D9-89B3-080C-8C589C778F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9363" y="8354700"/>
            <a:ext cx="6362502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" name="Текст 9">
            <a:extLst>
              <a:ext uri="{FF2B5EF4-FFF2-40B4-BE49-F238E27FC236}">
                <a16:creationId xmlns:a16="http://schemas.microsoft.com/office/drawing/2014/main" id="{9E0910BC-3098-6083-FBF3-D06DE43E26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5AC27B-2F28-B4D1-5397-3DB2A0F6C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5" name="Текст 34">
            <a:extLst>
              <a:ext uri="{FF2B5EF4-FFF2-40B4-BE49-F238E27FC236}">
                <a16:creationId xmlns:a16="http://schemas.microsoft.com/office/drawing/2014/main" id="{FF030F13-E20F-B21F-A991-18F737D726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142959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2">
            <a:extLst>
              <a:ext uri="{FF2B5EF4-FFF2-40B4-BE49-F238E27FC236}">
                <a16:creationId xmlns:a16="http://schemas.microsoft.com/office/drawing/2014/main" id="{FCB569B9-9CDF-FE42-52A9-DEB21B0B29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6749" y="4581525"/>
            <a:ext cx="8405813" cy="4381500"/>
          </a:xfrm>
          <a:prstGeom prst="roundRect">
            <a:avLst>
              <a:gd name="adj" fmla="val 1083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13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4" name="Текст 34">
            <a:extLst>
              <a:ext uri="{FF2B5EF4-FFF2-40B4-BE49-F238E27FC236}">
                <a16:creationId xmlns:a16="http://schemas.microsoft.com/office/drawing/2014/main" id="{6F724417-9446-CB7C-CDB7-BB7CE5C4A5C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87770" y="6689943"/>
            <a:ext cx="2806432" cy="6463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5" name="Текст 34">
            <a:extLst>
              <a:ext uri="{FF2B5EF4-FFF2-40B4-BE49-F238E27FC236}">
                <a16:creationId xmlns:a16="http://schemas.microsoft.com/office/drawing/2014/main" id="{FBF5AE44-7EFA-C4AE-59E4-62D11B3AC89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894202" y="5374124"/>
            <a:ext cx="2628902" cy="11695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7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млн</a:t>
            </a:r>
          </a:p>
        </p:txBody>
      </p:sp>
      <p:sp>
        <p:nvSpPr>
          <p:cNvPr id="6" name="Рисунок 17">
            <a:extLst>
              <a:ext uri="{FF2B5EF4-FFF2-40B4-BE49-F238E27FC236}">
                <a16:creationId xmlns:a16="http://schemas.microsoft.com/office/drawing/2014/main" id="{163B154B-056F-0876-DDCF-2BCDB343AC9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961313" y="7964179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4" name="Текст 32">
            <a:extLst>
              <a:ext uri="{FF2B5EF4-FFF2-40B4-BE49-F238E27FC236}">
                <a16:creationId xmlns:a16="http://schemas.microsoft.com/office/drawing/2014/main" id="{6AE0AD51-FE0F-059E-F6FB-2024F50EFEC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239252" y="4581525"/>
            <a:ext cx="8382000" cy="4381500"/>
          </a:xfrm>
          <a:prstGeom prst="roundRect">
            <a:avLst>
              <a:gd name="adj" fmla="val 1083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13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15" name="Текст 34">
            <a:extLst>
              <a:ext uri="{FF2B5EF4-FFF2-40B4-BE49-F238E27FC236}">
                <a16:creationId xmlns:a16="http://schemas.microsoft.com/office/drawing/2014/main" id="{EB578AA3-0F81-9FDA-E47A-516C21559E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60272" y="6689943"/>
            <a:ext cx="2806432" cy="6463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6" name="Текст 34">
            <a:extLst>
              <a:ext uri="{FF2B5EF4-FFF2-40B4-BE49-F238E27FC236}">
                <a16:creationId xmlns:a16="http://schemas.microsoft.com/office/drawing/2014/main" id="{CC16C7E8-7FA1-72A7-5C5B-8731C689D8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466704" y="5374124"/>
            <a:ext cx="2628902" cy="11695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7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млн</a:t>
            </a:r>
          </a:p>
        </p:txBody>
      </p:sp>
      <p:sp>
        <p:nvSpPr>
          <p:cNvPr id="17" name="Рисунок 17">
            <a:extLst>
              <a:ext uri="{FF2B5EF4-FFF2-40B4-BE49-F238E27FC236}">
                <a16:creationId xmlns:a16="http://schemas.microsoft.com/office/drawing/2014/main" id="{58F83CE8-118E-36B7-D983-7F98FF34CE5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6533815" y="7964179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9" name="Текст 34">
            <a:extLst>
              <a:ext uri="{FF2B5EF4-FFF2-40B4-BE49-F238E27FC236}">
                <a16:creationId xmlns:a16="http://schemas.microsoft.com/office/drawing/2014/main" id="{5FF1A0E3-201E-A6DF-0B0C-D037448397F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624" y="9644063"/>
            <a:ext cx="7835900" cy="3231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500">
                <a:solidFill>
                  <a:srgbClr val="B6B6B6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Данные метрики</a:t>
            </a:r>
          </a:p>
        </p:txBody>
      </p:sp>
      <p:sp>
        <p:nvSpPr>
          <p:cNvPr id="7" name="Текст 9">
            <a:extLst>
              <a:ext uri="{FF2B5EF4-FFF2-40B4-BE49-F238E27FC236}">
                <a16:creationId xmlns:a16="http://schemas.microsoft.com/office/drawing/2014/main" id="{5142FB50-F900-4B6F-FE12-410692BBD82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89DD7E-8FA0-1146-E09B-1DA086D1A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9" name="Текст 34">
            <a:extLst>
              <a:ext uri="{FF2B5EF4-FFF2-40B4-BE49-F238E27FC236}">
                <a16:creationId xmlns:a16="http://schemas.microsoft.com/office/drawing/2014/main" id="{845A6254-AB55-02DC-4336-DCBB9044BA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63615623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Текст 32">
            <a:extLst>
              <a:ext uri="{FF2B5EF4-FFF2-40B4-BE49-F238E27FC236}">
                <a16:creationId xmlns:a16="http://schemas.microsoft.com/office/drawing/2014/main" id="{07530FC8-9CFF-D170-8B73-DDFA9AE280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3" y="3225799"/>
            <a:ext cx="8389939" cy="5686425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720000"/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Тема</a:t>
            </a:r>
          </a:p>
        </p:txBody>
      </p:sp>
      <p:sp>
        <p:nvSpPr>
          <p:cNvPr id="35" name="Текст 34">
            <a:extLst>
              <a:ext uri="{FF2B5EF4-FFF2-40B4-BE49-F238E27FC236}">
                <a16:creationId xmlns:a16="http://schemas.microsoft.com/office/drawing/2014/main" id="{6C0609EF-0EC1-B27F-642E-37FAC40EC2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19199" y="4628203"/>
            <a:ext cx="6629400" cy="3378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Рисунок 37">
            <a:extLst>
              <a:ext uri="{FF2B5EF4-FFF2-40B4-BE49-F238E27FC236}">
                <a16:creationId xmlns:a16="http://schemas.microsoft.com/office/drawing/2014/main" id="{9770AE1E-31D5-DB80-EB4C-FFEA9F9F14E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67826" y="3225800"/>
            <a:ext cx="8372474" cy="5686425"/>
          </a:xfrm>
          <a:prstGeom prst="roundRect">
            <a:avLst>
              <a:gd name="adj" fmla="val 885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" name="Текст 34">
            <a:extLst>
              <a:ext uri="{FF2B5EF4-FFF2-40B4-BE49-F238E27FC236}">
                <a16:creationId xmlns:a16="http://schemas.microsoft.com/office/drawing/2014/main" id="{D1B5CC6C-E4B3-367A-8871-0F7ABC43949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19199" y="8146103"/>
            <a:ext cx="1639890" cy="4154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100" u="sng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4" name="Текст 9">
            <a:extLst>
              <a:ext uri="{FF2B5EF4-FFF2-40B4-BE49-F238E27FC236}">
                <a16:creationId xmlns:a16="http://schemas.microsoft.com/office/drawing/2014/main" id="{0BA5F9A1-DC18-314E-DCB5-8BA79583F3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478818-ADD4-02C8-A8CD-701E2871C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6" name="Текст 34">
            <a:extLst>
              <a:ext uri="{FF2B5EF4-FFF2-40B4-BE49-F238E27FC236}">
                <a16:creationId xmlns:a16="http://schemas.microsoft.com/office/drawing/2014/main" id="{AFE346C5-D60A-6F25-59D3-79E205D9D5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19564206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Текст 32">
            <a:extLst>
              <a:ext uri="{FF2B5EF4-FFF2-40B4-BE49-F238E27FC236}">
                <a16:creationId xmlns:a16="http://schemas.microsoft.com/office/drawing/2014/main" id="{07530FC8-9CFF-D170-8B73-DDFA9AE280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3" y="3225799"/>
            <a:ext cx="11233151" cy="5734051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720000"/>
          <a:lstStyle>
            <a:lvl1pPr marL="0" indent="0">
              <a:buNone/>
              <a:defRPr sz="24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8" name="Рисунок 37">
            <a:extLst>
              <a:ext uri="{FF2B5EF4-FFF2-40B4-BE49-F238E27FC236}">
                <a16:creationId xmlns:a16="http://schemas.microsoft.com/office/drawing/2014/main" id="{9770AE1E-31D5-DB80-EB4C-FFEA9F9F14E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096750" y="3225800"/>
            <a:ext cx="5543550" cy="5734050"/>
          </a:xfrm>
          <a:prstGeom prst="roundRect">
            <a:avLst>
              <a:gd name="adj" fmla="val 885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" name="Текст 34">
            <a:extLst>
              <a:ext uri="{FF2B5EF4-FFF2-40B4-BE49-F238E27FC236}">
                <a16:creationId xmlns:a16="http://schemas.microsoft.com/office/drawing/2014/main" id="{D1B5CC6C-E4B3-367A-8871-0F7ABC43949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19199" y="8146103"/>
            <a:ext cx="1639890" cy="4154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100" u="sng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4" name="Текст 9">
            <a:extLst>
              <a:ext uri="{FF2B5EF4-FFF2-40B4-BE49-F238E27FC236}">
                <a16:creationId xmlns:a16="http://schemas.microsoft.com/office/drawing/2014/main" id="{966CD1B0-22E4-7035-B056-9B68EEE3E9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5A983D-2C35-4B9D-FE9F-35F22B2B8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6" name="Текст 34">
            <a:extLst>
              <a:ext uri="{FF2B5EF4-FFF2-40B4-BE49-F238E27FC236}">
                <a16:creationId xmlns:a16="http://schemas.microsoft.com/office/drawing/2014/main" id="{56DB8486-10D4-5063-A48D-6F143FF37A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4113494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Текст 32">
            <a:extLst>
              <a:ext uri="{FF2B5EF4-FFF2-40B4-BE49-F238E27FC236}">
                <a16:creationId xmlns:a16="http://schemas.microsoft.com/office/drawing/2014/main" id="{07530FC8-9CFF-D170-8B73-DDFA9AE280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3" y="3225799"/>
            <a:ext cx="11233151" cy="5734051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720000"/>
          <a:lstStyle>
            <a:lvl1pPr marL="0" indent="0">
              <a:buNone/>
              <a:defRPr sz="24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8" name="Рисунок 37">
            <a:extLst>
              <a:ext uri="{FF2B5EF4-FFF2-40B4-BE49-F238E27FC236}">
                <a16:creationId xmlns:a16="http://schemas.microsoft.com/office/drawing/2014/main" id="{9770AE1E-31D5-DB80-EB4C-FFEA9F9F14E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096750" y="3225800"/>
            <a:ext cx="5543550" cy="5734050"/>
          </a:xfrm>
          <a:prstGeom prst="roundRect">
            <a:avLst>
              <a:gd name="adj" fmla="val 885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" name="Текст 34">
            <a:extLst>
              <a:ext uri="{FF2B5EF4-FFF2-40B4-BE49-F238E27FC236}">
                <a16:creationId xmlns:a16="http://schemas.microsoft.com/office/drawing/2014/main" id="{D1B5CC6C-E4B3-367A-8871-0F7ABC43949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19199" y="8146103"/>
            <a:ext cx="1639890" cy="4154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100" u="sng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3" name="Текст 34">
            <a:extLst>
              <a:ext uri="{FF2B5EF4-FFF2-40B4-BE49-F238E27FC236}">
                <a16:creationId xmlns:a16="http://schemas.microsoft.com/office/drawing/2014/main" id="{B7D47A55-0B42-2327-29E6-1F82B6041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77310" y="4228966"/>
            <a:ext cx="6202284" cy="120015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Пункт 1</a:t>
            </a:r>
          </a:p>
          <a:p>
            <a:pPr lvl="0"/>
            <a:r>
              <a:rPr lang="ru-RU" dirty="0"/>
              <a:t>Пункт 2</a:t>
            </a:r>
          </a:p>
          <a:p>
            <a:pPr lvl="0"/>
            <a:r>
              <a:rPr lang="ru-RU" dirty="0"/>
              <a:t>Пункт 3</a:t>
            </a:r>
          </a:p>
        </p:txBody>
      </p:sp>
      <p:sp>
        <p:nvSpPr>
          <p:cNvPr id="4" name="Текст 34">
            <a:extLst>
              <a:ext uri="{FF2B5EF4-FFF2-40B4-BE49-F238E27FC236}">
                <a16:creationId xmlns:a16="http://schemas.microsoft.com/office/drawing/2014/main" id="{D79FA5EE-A1F6-943D-2713-CA01F45C6D2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77310" y="6584999"/>
            <a:ext cx="6202284" cy="120015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Пункт 1</a:t>
            </a:r>
          </a:p>
          <a:p>
            <a:pPr lvl="0"/>
            <a:r>
              <a:rPr lang="ru-RU" dirty="0"/>
              <a:t>Пункт 2</a:t>
            </a:r>
          </a:p>
          <a:p>
            <a:pPr lvl="0"/>
            <a:r>
              <a:rPr lang="ru-RU" dirty="0"/>
              <a:t>Пункт 3</a:t>
            </a:r>
          </a:p>
        </p:txBody>
      </p:sp>
      <p:sp>
        <p:nvSpPr>
          <p:cNvPr id="5" name="Текст 34">
            <a:extLst>
              <a:ext uri="{FF2B5EF4-FFF2-40B4-BE49-F238E27FC236}">
                <a16:creationId xmlns:a16="http://schemas.microsoft.com/office/drawing/2014/main" id="{0D14ACA1-A313-6214-D028-577055F1B3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177310" y="5899790"/>
            <a:ext cx="6202284" cy="6852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9">
            <a:extLst>
              <a:ext uri="{FF2B5EF4-FFF2-40B4-BE49-F238E27FC236}">
                <a16:creationId xmlns:a16="http://schemas.microsoft.com/office/drawing/2014/main" id="{3A4F1804-C536-E6D2-E6AB-85DA12D17C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843BDBF-2F53-45D3-E576-7BDC5AFD9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9" name="Текст 34">
            <a:extLst>
              <a:ext uri="{FF2B5EF4-FFF2-40B4-BE49-F238E27FC236}">
                <a16:creationId xmlns:a16="http://schemas.microsoft.com/office/drawing/2014/main" id="{7A020EFB-C822-FC01-8C94-4C0537BDC7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0853181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32">
            <a:extLst>
              <a:ext uri="{FF2B5EF4-FFF2-40B4-BE49-F238E27FC236}">
                <a16:creationId xmlns:a16="http://schemas.microsoft.com/office/drawing/2014/main" id="{5A8C9453-0920-603A-E689-37870AF98B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3" y="1971675"/>
            <a:ext cx="8389939" cy="6988175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252000" tIns="360000" rIns="360000" bIns="72000" numCol="1" spcCol="180000" anchor="b" anchorCtr="0"/>
          <a:lstStyle>
            <a:lvl1pPr marL="0" indent="0">
              <a:buNone/>
              <a:defRPr sz="1700" u="sng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6" name="Рисунок 37">
            <a:extLst>
              <a:ext uri="{FF2B5EF4-FFF2-40B4-BE49-F238E27FC236}">
                <a16:creationId xmlns:a16="http://schemas.microsoft.com/office/drawing/2014/main" id="{D0168B1E-C9A9-8D12-A63F-2F3309EB2A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2624" y="1971675"/>
            <a:ext cx="8389937" cy="3743325"/>
          </a:xfrm>
          <a:prstGeom prst="round2SameRect">
            <a:avLst>
              <a:gd name="adj1" fmla="val 13953"/>
              <a:gd name="adj2" fmla="val 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7" name="Текст 34">
            <a:extLst>
              <a:ext uri="{FF2B5EF4-FFF2-40B4-BE49-F238E27FC236}">
                <a16:creationId xmlns:a16="http://schemas.microsoft.com/office/drawing/2014/main" id="{543DD912-E93C-5886-3942-20B68A71D4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7447" y="6078349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</a:t>
            </a:r>
            <a:r>
              <a:rPr lang="ru-RU" dirty="0"/>
              <a:t>: Название</a:t>
            </a:r>
          </a:p>
        </p:txBody>
      </p:sp>
      <p:sp>
        <p:nvSpPr>
          <p:cNvPr id="8" name="Текст 34">
            <a:extLst>
              <a:ext uri="{FF2B5EF4-FFF2-40B4-BE49-F238E27FC236}">
                <a16:creationId xmlns:a16="http://schemas.microsoft.com/office/drawing/2014/main" id="{D6B8485F-2816-8C28-31DF-15B52B91CEB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47" y="6601022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</a:t>
            </a:r>
            <a:r>
              <a:rPr lang="ru-RU" dirty="0"/>
              <a:t>: Название</a:t>
            </a:r>
          </a:p>
        </p:txBody>
      </p:sp>
      <p:sp>
        <p:nvSpPr>
          <p:cNvPr id="9" name="Текст 34">
            <a:extLst>
              <a:ext uri="{FF2B5EF4-FFF2-40B4-BE49-F238E27FC236}">
                <a16:creationId xmlns:a16="http://schemas.microsoft.com/office/drawing/2014/main" id="{720F6228-D0E2-43AC-B678-0E4B86A9DE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7447" y="7123695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</a:t>
            </a:r>
            <a:r>
              <a:rPr lang="ru-RU" dirty="0"/>
              <a:t>: Название</a:t>
            </a:r>
          </a:p>
        </p:txBody>
      </p:sp>
      <p:sp>
        <p:nvSpPr>
          <p:cNvPr id="11" name="Текст 32">
            <a:extLst>
              <a:ext uri="{FF2B5EF4-FFF2-40B4-BE49-F238E27FC236}">
                <a16:creationId xmlns:a16="http://schemas.microsoft.com/office/drawing/2014/main" id="{B624FCEF-D406-8469-AFE6-289B4085E2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67827" y="1971675"/>
            <a:ext cx="8372474" cy="6988175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252000" tIns="360000" rIns="360000" bIns="72000" numCol="1" spcCol="180000" anchor="b" anchorCtr="0"/>
          <a:lstStyle>
            <a:lvl1pPr marL="0" indent="0">
              <a:buNone/>
              <a:defRPr sz="1700" u="sng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13" name="Рисунок 37">
            <a:extLst>
              <a:ext uri="{FF2B5EF4-FFF2-40B4-BE49-F238E27FC236}">
                <a16:creationId xmlns:a16="http://schemas.microsoft.com/office/drawing/2014/main" id="{525B806D-D561-A11D-16F6-43078C17B67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267827" y="1971675"/>
            <a:ext cx="8372473" cy="3743325"/>
          </a:xfrm>
          <a:prstGeom prst="round2SameRect">
            <a:avLst>
              <a:gd name="adj1" fmla="val 13953"/>
              <a:gd name="adj2" fmla="val 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4" name="Текст 34">
            <a:extLst>
              <a:ext uri="{FF2B5EF4-FFF2-40B4-BE49-F238E27FC236}">
                <a16:creationId xmlns:a16="http://schemas.microsoft.com/office/drawing/2014/main" id="{A1DB367E-259B-0B73-B0C9-7DA4E4EADEE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72650" y="6078349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</a:t>
            </a:r>
            <a:r>
              <a:rPr lang="ru-RU" dirty="0"/>
              <a:t>: Название</a:t>
            </a:r>
          </a:p>
        </p:txBody>
      </p:sp>
      <p:sp>
        <p:nvSpPr>
          <p:cNvPr id="15" name="Текст 34">
            <a:extLst>
              <a:ext uri="{FF2B5EF4-FFF2-40B4-BE49-F238E27FC236}">
                <a16:creationId xmlns:a16="http://schemas.microsoft.com/office/drawing/2014/main" id="{B41FEC2C-6C8B-3D00-45A9-BC8591920B5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72650" y="6601022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</a:t>
            </a:r>
            <a:r>
              <a:rPr lang="ru-RU" dirty="0"/>
              <a:t>: Название</a:t>
            </a:r>
          </a:p>
        </p:txBody>
      </p:sp>
      <p:sp>
        <p:nvSpPr>
          <p:cNvPr id="16" name="Текст 34">
            <a:extLst>
              <a:ext uri="{FF2B5EF4-FFF2-40B4-BE49-F238E27FC236}">
                <a16:creationId xmlns:a16="http://schemas.microsoft.com/office/drawing/2014/main" id="{E7106CB2-1CA5-453D-B42D-43F639B1C6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72650" y="7123695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</a:t>
            </a:r>
            <a:r>
              <a:rPr lang="ru-RU" dirty="0"/>
              <a:t>: Название</a:t>
            </a:r>
          </a:p>
        </p:txBody>
      </p:sp>
      <p:sp>
        <p:nvSpPr>
          <p:cNvPr id="2" name="Текст 9">
            <a:extLst>
              <a:ext uri="{FF2B5EF4-FFF2-40B4-BE49-F238E27FC236}">
                <a16:creationId xmlns:a16="http://schemas.microsoft.com/office/drawing/2014/main" id="{696BB2AF-3E18-DEB5-7FD5-F0579F676B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9822E2-AA23-B703-4367-E603180AB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8010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32">
            <a:extLst>
              <a:ext uri="{FF2B5EF4-FFF2-40B4-BE49-F238E27FC236}">
                <a16:creationId xmlns:a16="http://schemas.microsoft.com/office/drawing/2014/main" id="{5A8C9453-0920-603A-E689-37870AF98B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3" y="1971675"/>
            <a:ext cx="8389939" cy="6988175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432000" tIns="360000" rIns="360000" bIns="288000" numCol="1" spcCol="180000" anchor="b" anchorCtr="0"/>
          <a:lstStyle>
            <a:lvl1pPr marL="0" indent="0">
              <a:buNone/>
              <a:defRPr sz="1700" u="sng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7" name="Текст 34">
            <a:extLst>
              <a:ext uri="{FF2B5EF4-FFF2-40B4-BE49-F238E27FC236}">
                <a16:creationId xmlns:a16="http://schemas.microsoft.com/office/drawing/2014/main" id="{543DD912-E93C-5886-3942-20B68A71D4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9547" y="2535049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</a:t>
            </a:r>
            <a:r>
              <a:rPr lang="ru-RU" dirty="0"/>
              <a:t>: Название</a:t>
            </a:r>
          </a:p>
        </p:txBody>
      </p:sp>
      <p:sp>
        <p:nvSpPr>
          <p:cNvPr id="8" name="Текст 34">
            <a:extLst>
              <a:ext uri="{FF2B5EF4-FFF2-40B4-BE49-F238E27FC236}">
                <a16:creationId xmlns:a16="http://schemas.microsoft.com/office/drawing/2014/main" id="{D6B8485F-2816-8C28-31DF-15B52B91CEB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79547" y="3057722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</a:t>
            </a:r>
            <a:r>
              <a:rPr lang="ru-RU" dirty="0"/>
              <a:t>: Название</a:t>
            </a:r>
          </a:p>
        </p:txBody>
      </p:sp>
      <p:sp>
        <p:nvSpPr>
          <p:cNvPr id="9" name="Текст 34">
            <a:extLst>
              <a:ext uri="{FF2B5EF4-FFF2-40B4-BE49-F238E27FC236}">
                <a16:creationId xmlns:a16="http://schemas.microsoft.com/office/drawing/2014/main" id="{720F6228-D0E2-43AC-B678-0E4B86A9DE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79547" y="3580395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</a:t>
            </a:r>
            <a:r>
              <a:rPr lang="ru-RU" dirty="0"/>
              <a:t>: Название</a:t>
            </a:r>
          </a:p>
        </p:txBody>
      </p:sp>
      <p:sp>
        <p:nvSpPr>
          <p:cNvPr id="3" name="Рисунок 37">
            <a:extLst>
              <a:ext uri="{FF2B5EF4-FFF2-40B4-BE49-F238E27FC236}">
                <a16:creationId xmlns:a16="http://schemas.microsoft.com/office/drawing/2014/main" id="{38AF828C-F499-8491-73AC-CCE7334040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67825" y="1971676"/>
            <a:ext cx="8372475" cy="6988174"/>
          </a:xfrm>
          <a:prstGeom prst="roundRect">
            <a:avLst>
              <a:gd name="adj" fmla="val 885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" name="Текст 9">
            <a:extLst>
              <a:ext uri="{FF2B5EF4-FFF2-40B4-BE49-F238E27FC236}">
                <a16:creationId xmlns:a16="http://schemas.microsoft.com/office/drawing/2014/main" id="{EA11B7E4-4476-63E2-B6AE-C596AAC5B6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2E97AA-79EB-7227-FC7B-ABF77B56A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9155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37">
            <a:extLst>
              <a:ext uri="{FF2B5EF4-FFF2-40B4-BE49-F238E27FC236}">
                <a16:creationId xmlns:a16="http://schemas.microsoft.com/office/drawing/2014/main" id="{38AF828C-F499-8491-73AC-CCE7334040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200987" y="1971676"/>
            <a:ext cx="5246664" cy="6940550"/>
          </a:xfrm>
          <a:prstGeom prst="roundRect">
            <a:avLst>
              <a:gd name="adj" fmla="val 0"/>
            </a:avLst>
          </a:prstGeom>
          <a:solidFill>
            <a:srgbClr val="F5F5F5"/>
          </a:solidFill>
          <a:ln w="15875">
            <a:noFill/>
          </a:ln>
          <a:effectLst>
            <a:outerShdw blurRad="520700" dist="203200" dir="5400000" algn="t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lang="ru-RU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Рисунок 37">
            <a:extLst>
              <a:ext uri="{FF2B5EF4-FFF2-40B4-BE49-F238E27FC236}">
                <a16:creationId xmlns:a16="http://schemas.microsoft.com/office/drawing/2014/main" id="{D0F3E27D-1317-C35A-6A03-AFB4FBA4D08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697169" y="1971676"/>
            <a:ext cx="5246664" cy="6940550"/>
          </a:xfrm>
          <a:prstGeom prst="roundRect">
            <a:avLst>
              <a:gd name="adj" fmla="val 0"/>
            </a:avLst>
          </a:prstGeom>
          <a:solidFill>
            <a:srgbClr val="F5F5F5"/>
          </a:solidFill>
          <a:ln w="15875">
            <a:noFill/>
          </a:ln>
          <a:effectLst>
            <a:outerShdw blurRad="520700" dist="203200" dir="5400000" algn="t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lang="ru-RU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6" name="Рисунок 37">
            <a:extLst>
              <a:ext uri="{FF2B5EF4-FFF2-40B4-BE49-F238E27FC236}">
                <a16:creationId xmlns:a16="http://schemas.microsoft.com/office/drawing/2014/main" id="{1FD78ACF-E788-7528-13CE-6CD361C79E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93351" y="1971676"/>
            <a:ext cx="5246664" cy="6940550"/>
          </a:xfrm>
          <a:prstGeom prst="roundRect">
            <a:avLst>
              <a:gd name="adj" fmla="val 0"/>
            </a:avLst>
          </a:prstGeom>
          <a:solidFill>
            <a:srgbClr val="F5F5F5"/>
          </a:solidFill>
          <a:ln w="15875">
            <a:noFill/>
          </a:ln>
          <a:effectLst>
            <a:outerShdw blurRad="520700" dist="203200" dir="5400000" algn="t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lang="ru-RU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11" name="Рисунок 37">
            <a:extLst>
              <a:ext uri="{FF2B5EF4-FFF2-40B4-BE49-F238E27FC236}">
                <a16:creationId xmlns:a16="http://schemas.microsoft.com/office/drawing/2014/main" id="{94E1032F-72F9-A6EB-CB5B-4713C9B4EC5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2310467" y="1971676"/>
            <a:ext cx="5246664" cy="6940550"/>
          </a:xfrm>
          <a:prstGeom prst="roundRect">
            <a:avLst>
              <a:gd name="adj" fmla="val 0"/>
            </a:avLst>
          </a:prstGeom>
          <a:solidFill>
            <a:srgbClr val="F5F5F5"/>
          </a:solidFill>
          <a:ln w="15875">
            <a:noFill/>
          </a:ln>
          <a:effectLst>
            <a:outerShdw blurRad="520700" dist="203200" dir="5400000" algn="t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lang="ru-RU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C990F9D-7489-32FF-C909-9F994DCFDC64}"/>
              </a:ext>
            </a:extLst>
          </p:cNvPr>
          <p:cNvSpPr/>
          <p:nvPr/>
        </p:nvSpPr>
        <p:spPr>
          <a:xfrm>
            <a:off x="14200987" y="1"/>
            <a:ext cx="4087013" cy="10287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0"/>
                </a:schemeClr>
              </a:gs>
              <a:gs pos="100000">
                <a:srgbClr val="F5F5F5"/>
              </a:gs>
            </a:gsLst>
            <a:lin ang="0" scaled="1"/>
            <a:tileRect/>
          </a:gradFill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endParaRPr lang="ru-RU" sz="1500" dirty="0">
              <a:solidFill>
                <a:srgbClr val="A9A9A9"/>
              </a:solidFill>
              <a:latin typeface="Graphik RBC LC Regular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2DCD4DD-A5DC-778D-A02B-ADFFB38B1DBB}"/>
              </a:ext>
            </a:extLst>
          </p:cNvPr>
          <p:cNvSpPr/>
          <p:nvPr/>
        </p:nvSpPr>
        <p:spPr>
          <a:xfrm rot="10800000">
            <a:off x="0" y="10434"/>
            <a:ext cx="4087013" cy="10287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0"/>
                </a:schemeClr>
              </a:gs>
              <a:gs pos="100000">
                <a:srgbClr val="F5F5F5"/>
              </a:gs>
            </a:gsLst>
            <a:lin ang="0" scaled="1"/>
            <a:tileRect/>
          </a:gradFill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endParaRPr lang="ru-RU" sz="1500" dirty="0">
              <a:solidFill>
                <a:srgbClr val="A9A9A9"/>
              </a:solidFill>
              <a:latin typeface="Graphik RBC LC Regular" pitchFamily="34" charset="0"/>
            </a:endParaRPr>
          </a:p>
        </p:txBody>
      </p:sp>
      <p:sp>
        <p:nvSpPr>
          <p:cNvPr id="2" name="Текст 9">
            <a:extLst>
              <a:ext uri="{FF2B5EF4-FFF2-40B4-BE49-F238E27FC236}">
                <a16:creationId xmlns:a16="http://schemas.microsoft.com/office/drawing/2014/main" id="{F79D8946-53C2-4E7C-32A6-7399D699EF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5BE41F-FD7E-0E97-FFF4-E2010C019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047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4">
            <a:extLst>
              <a:ext uri="{FF2B5EF4-FFF2-40B4-BE49-F238E27FC236}">
                <a16:creationId xmlns:a16="http://schemas.microsoft.com/office/drawing/2014/main" id="{01295C94-0CC6-C4A0-3067-04AD88DD44D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8800" y="3254375"/>
            <a:ext cx="13945136" cy="5016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Текст 32">
            <a:extLst>
              <a:ext uri="{FF2B5EF4-FFF2-40B4-BE49-F238E27FC236}">
                <a16:creationId xmlns:a16="http://schemas.microsoft.com/office/drawing/2014/main" id="{F455B00B-9FA3-ED5E-085D-DBEBC83526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4" y="3933826"/>
            <a:ext cx="4068763" cy="5029200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752B26AF-7137-100A-D1A4-C01FD3E70EF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11170" y="8013700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30" name="Текст 32">
            <a:extLst>
              <a:ext uri="{FF2B5EF4-FFF2-40B4-BE49-F238E27FC236}">
                <a16:creationId xmlns:a16="http://schemas.microsoft.com/office/drawing/2014/main" id="{49303FBB-572D-D4E8-C55D-D2E01F8964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30774" y="6546850"/>
            <a:ext cx="5545139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4" name="Рисунок 17">
            <a:extLst>
              <a:ext uri="{FF2B5EF4-FFF2-40B4-BE49-F238E27FC236}">
                <a16:creationId xmlns:a16="http://schemas.microsoft.com/office/drawing/2014/main" id="{D243FC25-A43E-A61B-F474-837A95A3DFC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502514" y="8013700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42" name="Текст 32">
            <a:extLst>
              <a:ext uri="{FF2B5EF4-FFF2-40B4-BE49-F238E27FC236}">
                <a16:creationId xmlns:a16="http://schemas.microsoft.com/office/drawing/2014/main" id="{29BD0AB8-3B14-8E3B-5669-9CBA52BC91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656888" y="6546850"/>
            <a:ext cx="6983412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45" name="Рисунок 17">
            <a:extLst>
              <a:ext uri="{FF2B5EF4-FFF2-40B4-BE49-F238E27FC236}">
                <a16:creationId xmlns:a16="http://schemas.microsoft.com/office/drawing/2014/main" id="{DD88BDAF-BE84-03D6-08EF-B83D5E97C0E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6656575" y="8013700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" name="Текст 32">
            <a:extLst>
              <a:ext uri="{FF2B5EF4-FFF2-40B4-BE49-F238E27FC236}">
                <a16:creationId xmlns:a16="http://schemas.microsoft.com/office/drawing/2014/main" id="{3A941D97-0168-3308-E799-E68FD3BB4CA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30775" y="3933826"/>
            <a:ext cx="6985000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" name="Рисунок 17">
            <a:extLst>
              <a:ext uri="{FF2B5EF4-FFF2-40B4-BE49-F238E27FC236}">
                <a16:creationId xmlns:a16="http://schemas.microsoft.com/office/drawing/2014/main" id="{8AA9DA0B-3672-DD73-0E24-EA9E999EC47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9882246" y="5400676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7" name="Текст 32">
            <a:extLst>
              <a:ext uri="{FF2B5EF4-FFF2-40B4-BE49-F238E27FC236}">
                <a16:creationId xmlns:a16="http://schemas.microsoft.com/office/drawing/2014/main" id="{18206810-0890-F665-0EC2-FEF24EDD626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2096750" y="3933826"/>
            <a:ext cx="5543550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8" name="Рисунок 17">
            <a:extLst>
              <a:ext uri="{FF2B5EF4-FFF2-40B4-BE49-F238E27FC236}">
                <a16:creationId xmlns:a16="http://schemas.microsoft.com/office/drawing/2014/main" id="{5F59785D-A661-A8A7-4C22-FD086ECA9B45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6656575" y="5400676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9E932C82-AE38-22AF-938B-EA68157F1B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E67CD70-F04F-A2EC-58E8-59ED162AE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13" name="Текст 34">
            <a:extLst>
              <a:ext uri="{FF2B5EF4-FFF2-40B4-BE49-F238E27FC236}">
                <a16:creationId xmlns:a16="http://schemas.microsoft.com/office/drawing/2014/main" id="{5E61A2A7-8810-2D88-106A-6D43ADA041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4905774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32">
            <a:extLst>
              <a:ext uri="{FF2B5EF4-FFF2-40B4-BE49-F238E27FC236}">
                <a16:creationId xmlns:a16="http://schemas.microsoft.com/office/drawing/2014/main" id="{49303FBB-572D-D4E8-C55D-D2E01F8964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2625" y="6546850"/>
            <a:ext cx="9793288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42" name="Текст 32">
            <a:extLst>
              <a:ext uri="{FF2B5EF4-FFF2-40B4-BE49-F238E27FC236}">
                <a16:creationId xmlns:a16="http://schemas.microsoft.com/office/drawing/2014/main" id="{29BD0AB8-3B14-8E3B-5669-9CBA52BC91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656888" y="6546850"/>
            <a:ext cx="6948487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" name="Текст 32">
            <a:extLst>
              <a:ext uri="{FF2B5EF4-FFF2-40B4-BE49-F238E27FC236}">
                <a16:creationId xmlns:a16="http://schemas.microsoft.com/office/drawing/2014/main" id="{3A941D97-0168-3308-E799-E68FD3BB4CA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82625" y="3933826"/>
            <a:ext cx="6948488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7" name="Текст 32">
            <a:extLst>
              <a:ext uri="{FF2B5EF4-FFF2-40B4-BE49-F238E27FC236}">
                <a16:creationId xmlns:a16="http://schemas.microsoft.com/office/drawing/2014/main" id="{18206810-0890-F665-0EC2-FEF24EDD626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12089" y="3933826"/>
            <a:ext cx="9793288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" name="Текст 34">
            <a:extLst>
              <a:ext uri="{FF2B5EF4-FFF2-40B4-BE49-F238E27FC236}">
                <a16:creationId xmlns:a16="http://schemas.microsoft.com/office/drawing/2014/main" id="{26F1A388-A787-553E-1742-8319D174D4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77310" y="4924425"/>
            <a:ext cx="6202284" cy="120015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Пункт 1</a:t>
            </a:r>
          </a:p>
          <a:p>
            <a:pPr lvl="0"/>
            <a:r>
              <a:rPr lang="ru-RU" dirty="0"/>
              <a:t>Пункт 2</a:t>
            </a:r>
          </a:p>
          <a:p>
            <a:pPr lvl="0"/>
            <a:r>
              <a:rPr lang="ru-RU" dirty="0"/>
              <a:t>Пункт 3</a:t>
            </a:r>
          </a:p>
        </p:txBody>
      </p:sp>
      <p:sp>
        <p:nvSpPr>
          <p:cNvPr id="9" name="Текст 34">
            <a:extLst>
              <a:ext uri="{FF2B5EF4-FFF2-40B4-BE49-F238E27FC236}">
                <a16:creationId xmlns:a16="http://schemas.microsoft.com/office/drawing/2014/main" id="{F1C72BEE-F294-44D6-FA9D-E30CA73C7E0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51043" y="7562448"/>
            <a:ext cx="8381263" cy="120015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Пункт 1</a:t>
            </a:r>
          </a:p>
          <a:p>
            <a:pPr lvl="0"/>
            <a:r>
              <a:rPr lang="ru-RU" dirty="0"/>
              <a:t>Пункт 2</a:t>
            </a:r>
          </a:p>
          <a:p>
            <a:pPr lvl="0"/>
            <a:r>
              <a:rPr lang="ru-RU" dirty="0"/>
              <a:t>Пункт 3</a:t>
            </a:r>
          </a:p>
        </p:txBody>
      </p:sp>
      <p:sp>
        <p:nvSpPr>
          <p:cNvPr id="11" name="Текст 34">
            <a:extLst>
              <a:ext uri="{FF2B5EF4-FFF2-40B4-BE49-F238E27FC236}">
                <a16:creationId xmlns:a16="http://schemas.microsoft.com/office/drawing/2014/main" id="{D1789ECF-F87B-9675-1217-0298281972B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302710" y="4924828"/>
            <a:ext cx="6202284" cy="120015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Пункт 1</a:t>
            </a:r>
          </a:p>
          <a:p>
            <a:pPr lvl="0"/>
            <a:r>
              <a:rPr lang="ru-RU" dirty="0"/>
              <a:t>Пункт 2</a:t>
            </a:r>
          </a:p>
          <a:p>
            <a:pPr lvl="0"/>
            <a:r>
              <a:rPr lang="ru-RU" dirty="0"/>
              <a:t>Пункт 3</a:t>
            </a:r>
          </a:p>
        </p:txBody>
      </p:sp>
      <p:sp>
        <p:nvSpPr>
          <p:cNvPr id="13" name="Текст 34">
            <a:extLst>
              <a:ext uri="{FF2B5EF4-FFF2-40B4-BE49-F238E27FC236}">
                <a16:creationId xmlns:a16="http://schemas.microsoft.com/office/drawing/2014/main" id="{FD18EDC6-D142-A1DD-45EB-22C4B3B3AB0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1122594" y="7562447"/>
            <a:ext cx="6202284" cy="120015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Пункт 1</a:t>
            </a:r>
          </a:p>
          <a:p>
            <a:pPr lvl="0"/>
            <a:r>
              <a:rPr lang="ru-RU" dirty="0"/>
              <a:t>Пункт 2</a:t>
            </a:r>
          </a:p>
          <a:p>
            <a:pPr lvl="0"/>
            <a:r>
              <a:rPr lang="ru-RU" dirty="0"/>
              <a:t>Пункт 3</a:t>
            </a:r>
          </a:p>
        </p:txBody>
      </p:sp>
      <p:sp>
        <p:nvSpPr>
          <p:cNvPr id="5" name="Текст 9">
            <a:extLst>
              <a:ext uri="{FF2B5EF4-FFF2-40B4-BE49-F238E27FC236}">
                <a16:creationId xmlns:a16="http://schemas.microsoft.com/office/drawing/2014/main" id="{7F4CA307-C4F1-B6FA-2075-EBDACC56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0923FC-790C-600E-7C5A-D0F800B16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14" name="Текст 34">
            <a:extLst>
              <a:ext uri="{FF2B5EF4-FFF2-40B4-BE49-F238E27FC236}">
                <a16:creationId xmlns:a16="http://schemas.microsoft.com/office/drawing/2014/main" id="{A62004B5-2DE7-5774-9D66-CFBCFA6EC1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8800" y="3254375"/>
            <a:ext cx="13945136" cy="5016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Текст 34">
            <a:extLst>
              <a:ext uri="{FF2B5EF4-FFF2-40B4-BE49-F238E27FC236}">
                <a16:creationId xmlns:a16="http://schemas.microsoft.com/office/drawing/2014/main" id="{BCF3108B-BCF3-D308-FD1A-257353CBF4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93408295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34">
            <a:extLst>
              <a:ext uri="{FF2B5EF4-FFF2-40B4-BE49-F238E27FC236}">
                <a16:creationId xmlns:a16="http://schemas.microsoft.com/office/drawing/2014/main" id="{2ABF530D-38C9-E817-0B47-85074AE609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624" y="9644063"/>
            <a:ext cx="7835900" cy="3231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500">
                <a:solidFill>
                  <a:srgbClr val="B6B6B6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Данные метрики</a:t>
            </a:r>
          </a:p>
        </p:txBody>
      </p:sp>
      <p:sp>
        <p:nvSpPr>
          <p:cNvPr id="2" name="Текст 32">
            <a:extLst>
              <a:ext uri="{FF2B5EF4-FFF2-40B4-BE49-F238E27FC236}">
                <a16:creationId xmlns:a16="http://schemas.microsoft.com/office/drawing/2014/main" id="{527CFDBA-9370-1301-6518-6EEC01299C0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4" y="3933826"/>
            <a:ext cx="11233151" cy="5029200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24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32">
            <a:extLst>
              <a:ext uri="{FF2B5EF4-FFF2-40B4-BE49-F238E27FC236}">
                <a16:creationId xmlns:a16="http://schemas.microsoft.com/office/drawing/2014/main" id="{9406A41A-FCF0-FBE7-8704-8C21A9C71AC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096750" y="3933826"/>
            <a:ext cx="5508626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7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26" name="Текст 34">
            <a:extLst>
              <a:ext uri="{FF2B5EF4-FFF2-40B4-BE49-F238E27FC236}">
                <a16:creationId xmlns:a16="http://schemas.microsoft.com/office/drawing/2014/main" id="{AEDD56FD-29C2-B49E-73F4-F0EB63FC34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599985" y="5250490"/>
            <a:ext cx="2806432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7" name="Текст 34">
            <a:extLst>
              <a:ext uri="{FF2B5EF4-FFF2-40B4-BE49-F238E27FC236}">
                <a16:creationId xmlns:a16="http://schemas.microsoft.com/office/drawing/2014/main" id="{C38E4FE1-805C-4430-F017-E7E06461587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4207060" y="4457351"/>
            <a:ext cx="173672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млн</a:t>
            </a:r>
          </a:p>
        </p:txBody>
      </p:sp>
      <p:sp>
        <p:nvSpPr>
          <p:cNvPr id="28" name="Рисунок 17">
            <a:extLst>
              <a:ext uri="{FF2B5EF4-FFF2-40B4-BE49-F238E27FC236}">
                <a16:creationId xmlns:a16="http://schemas.microsoft.com/office/drawing/2014/main" id="{AD0DC4DD-B926-0BA7-37AA-02F3508256B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656575" y="5408305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9" name="Текст 32">
            <a:extLst>
              <a:ext uri="{FF2B5EF4-FFF2-40B4-BE49-F238E27FC236}">
                <a16:creationId xmlns:a16="http://schemas.microsoft.com/office/drawing/2014/main" id="{1F9D89EC-0336-A086-9B8D-31EC9EE0A49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2096750" y="6546850"/>
            <a:ext cx="5508625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7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30" name="Текст 34">
            <a:extLst>
              <a:ext uri="{FF2B5EF4-FFF2-40B4-BE49-F238E27FC236}">
                <a16:creationId xmlns:a16="http://schemas.microsoft.com/office/drawing/2014/main" id="{B8BDBABF-8C2C-12F9-2DB8-1F87D5E4B9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599985" y="7851775"/>
            <a:ext cx="2806432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1" name="Текст 34">
            <a:extLst>
              <a:ext uri="{FF2B5EF4-FFF2-40B4-BE49-F238E27FC236}">
                <a16:creationId xmlns:a16="http://schemas.microsoft.com/office/drawing/2014/main" id="{A839A946-79D5-96E0-F888-7EA111B3FB4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207060" y="7070375"/>
            <a:ext cx="173672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тыс.</a:t>
            </a:r>
          </a:p>
        </p:txBody>
      </p:sp>
      <p:sp>
        <p:nvSpPr>
          <p:cNvPr id="32" name="Рисунок 17">
            <a:extLst>
              <a:ext uri="{FF2B5EF4-FFF2-40B4-BE49-F238E27FC236}">
                <a16:creationId xmlns:a16="http://schemas.microsoft.com/office/drawing/2014/main" id="{D5EF59FD-4FA8-045B-233A-773D79900E5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6656575" y="8013700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34" name="Текст 34">
            <a:extLst>
              <a:ext uri="{FF2B5EF4-FFF2-40B4-BE49-F238E27FC236}">
                <a16:creationId xmlns:a16="http://schemas.microsoft.com/office/drawing/2014/main" id="{E8457891-A9F3-829F-8668-11CFC4953E8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84260" y="8155201"/>
            <a:ext cx="1639890" cy="4154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100" u="sng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38" name="Текст 34">
            <a:extLst>
              <a:ext uri="{FF2B5EF4-FFF2-40B4-BE49-F238E27FC236}">
                <a16:creationId xmlns:a16="http://schemas.microsoft.com/office/drawing/2014/main" id="{D8A95C94-FDE8-ACD4-39DF-1B35D99FD38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08360" y="8155201"/>
            <a:ext cx="1639890" cy="4154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100" u="sng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4" name="Текст 9">
            <a:extLst>
              <a:ext uri="{FF2B5EF4-FFF2-40B4-BE49-F238E27FC236}">
                <a16:creationId xmlns:a16="http://schemas.microsoft.com/office/drawing/2014/main" id="{916C1D20-8CF1-D0CE-F142-2982BB89E3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82B5B5-12DA-E67F-7E76-3A4B8F73D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6" name="Текст 34">
            <a:extLst>
              <a:ext uri="{FF2B5EF4-FFF2-40B4-BE49-F238E27FC236}">
                <a16:creationId xmlns:a16="http://schemas.microsoft.com/office/drawing/2014/main" id="{09B61B1E-812E-7AB6-5601-9E6296BDC3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61643365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efault_name">
            <a:extLst>
              <a:ext uri="{FF2B5EF4-FFF2-40B4-BE49-F238E27FC236}">
                <a16:creationId xmlns:a16="http://schemas.microsoft.com/office/drawing/2014/main" id="{B0290F4C-C6C2-8074-DFFC-12AF1C49473A}"/>
              </a:ext>
            </a:extLst>
          </p:cNvPr>
          <p:cNvSpPr/>
          <p:nvPr/>
        </p:nvSpPr>
        <p:spPr>
          <a:xfrm>
            <a:off x="943817" y="4943475"/>
            <a:ext cx="1128831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сентябрь</a:t>
            </a:r>
            <a:endParaRPr lang="en-US" sz="1875" dirty="0"/>
          </a:p>
        </p:txBody>
      </p:sp>
      <p:sp>
        <p:nvSpPr>
          <p:cNvPr id="15" name="default_name">
            <a:extLst>
              <a:ext uri="{FF2B5EF4-FFF2-40B4-BE49-F238E27FC236}">
                <a16:creationId xmlns:a16="http://schemas.microsoft.com/office/drawing/2014/main" id="{639CB37B-E346-6EB3-0E1F-36A2580CD90F}"/>
              </a:ext>
            </a:extLst>
          </p:cNvPr>
          <p:cNvSpPr/>
          <p:nvPr/>
        </p:nvSpPr>
        <p:spPr>
          <a:xfrm>
            <a:off x="5263349" y="4943475"/>
            <a:ext cx="993757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октябрь</a:t>
            </a:r>
            <a:endParaRPr lang="en-US" sz="1875" dirty="0"/>
          </a:p>
        </p:txBody>
      </p:sp>
      <p:sp>
        <p:nvSpPr>
          <p:cNvPr id="16" name="default_name">
            <a:extLst>
              <a:ext uri="{FF2B5EF4-FFF2-40B4-BE49-F238E27FC236}">
                <a16:creationId xmlns:a16="http://schemas.microsoft.com/office/drawing/2014/main" id="{1D09C314-319E-7558-6DF3-8FC301824FF1}"/>
              </a:ext>
            </a:extLst>
          </p:cNvPr>
          <p:cNvSpPr/>
          <p:nvPr/>
        </p:nvSpPr>
        <p:spPr>
          <a:xfrm>
            <a:off x="9549599" y="4943475"/>
            <a:ext cx="88762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ноябрь</a:t>
            </a:r>
            <a:endParaRPr lang="en-US" sz="1875" dirty="0"/>
          </a:p>
        </p:txBody>
      </p:sp>
      <p:sp>
        <p:nvSpPr>
          <p:cNvPr id="17" name="default_name">
            <a:extLst>
              <a:ext uri="{FF2B5EF4-FFF2-40B4-BE49-F238E27FC236}">
                <a16:creationId xmlns:a16="http://schemas.microsoft.com/office/drawing/2014/main" id="{31A47397-20F1-FBA6-F85F-7F79439F04BD}"/>
              </a:ext>
            </a:extLst>
          </p:cNvPr>
          <p:cNvSpPr/>
          <p:nvPr/>
        </p:nvSpPr>
        <p:spPr>
          <a:xfrm>
            <a:off x="13835849" y="4943475"/>
            <a:ext cx="101305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декабрь</a:t>
            </a:r>
            <a:endParaRPr lang="en-US" sz="1875" dirty="0"/>
          </a:p>
        </p:txBody>
      </p:sp>
      <p:sp>
        <p:nvSpPr>
          <p:cNvPr id="18" name="Текст 32">
            <a:extLst>
              <a:ext uri="{FF2B5EF4-FFF2-40B4-BE49-F238E27FC236}">
                <a16:creationId xmlns:a16="http://schemas.microsoft.com/office/drawing/2014/main" id="{4A052338-E75F-56CA-F455-766D0F5B90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4" y="4581525"/>
            <a:ext cx="4043376" cy="2450247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19" name="Текст 34">
            <a:extLst>
              <a:ext uri="{FF2B5EF4-FFF2-40B4-BE49-F238E27FC236}">
                <a16:creationId xmlns:a16="http://schemas.microsoft.com/office/drawing/2014/main" id="{0C06D459-8FD7-8D79-5E14-8573A47D67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5047" y="5736491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0" name="Текст 32">
            <a:extLst>
              <a:ext uri="{FF2B5EF4-FFF2-40B4-BE49-F238E27FC236}">
                <a16:creationId xmlns:a16="http://schemas.microsoft.com/office/drawing/2014/main" id="{16BD5EA1-F02B-D68E-C077-2D9FF24317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68874" y="4581525"/>
            <a:ext cx="4043376" cy="2433638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21" name="Текст 34">
            <a:extLst>
              <a:ext uri="{FF2B5EF4-FFF2-40B4-BE49-F238E27FC236}">
                <a16:creationId xmlns:a16="http://schemas.microsoft.com/office/drawing/2014/main" id="{5D9DEFBE-52B7-893C-8DBB-5815A151BB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71297" y="5736491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2" name="Текст 32">
            <a:extLst>
              <a:ext uri="{FF2B5EF4-FFF2-40B4-BE49-F238E27FC236}">
                <a16:creationId xmlns:a16="http://schemas.microsoft.com/office/drawing/2014/main" id="{0F84734E-6432-164E-BBED-C7D40CD175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55124" y="4534753"/>
            <a:ext cx="4043376" cy="2480410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23" name="Текст 34">
            <a:extLst>
              <a:ext uri="{FF2B5EF4-FFF2-40B4-BE49-F238E27FC236}">
                <a16:creationId xmlns:a16="http://schemas.microsoft.com/office/drawing/2014/main" id="{83FC38A1-5D79-BDE5-C559-D835F8397AC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57547" y="5689719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4" name="Текст 32">
            <a:extLst>
              <a:ext uri="{FF2B5EF4-FFF2-40B4-BE49-F238E27FC236}">
                <a16:creationId xmlns:a16="http://schemas.microsoft.com/office/drawing/2014/main" id="{1882ACFF-4638-FC55-BEA8-FCA641A3248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561999" y="4498122"/>
            <a:ext cx="4043376" cy="2517041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25" name="Текст 34">
            <a:extLst>
              <a:ext uri="{FF2B5EF4-FFF2-40B4-BE49-F238E27FC236}">
                <a16:creationId xmlns:a16="http://schemas.microsoft.com/office/drawing/2014/main" id="{0A23DC50-5784-9B77-B40E-83907F9595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764422" y="5653088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8" name="default_name">
            <a:extLst>
              <a:ext uri="{FF2B5EF4-FFF2-40B4-BE49-F238E27FC236}">
                <a16:creationId xmlns:a16="http://schemas.microsoft.com/office/drawing/2014/main" id="{2E70FAC6-7CF3-2C28-BC6D-86F670E38068}"/>
              </a:ext>
            </a:extLst>
          </p:cNvPr>
          <p:cNvSpPr/>
          <p:nvPr/>
        </p:nvSpPr>
        <p:spPr>
          <a:xfrm>
            <a:off x="943817" y="7613532"/>
            <a:ext cx="1128831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сентябрь</a:t>
            </a:r>
            <a:endParaRPr lang="en-US" sz="1875" dirty="0"/>
          </a:p>
        </p:txBody>
      </p:sp>
      <p:sp>
        <p:nvSpPr>
          <p:cNvPr id="29" name="default_name">
            <a:extLst>
              <a:ext uri="{FF2B5EF4-FFF2-40B4-BE49-F238E27FC236}">
                <a16:creationId xmlns:a16="http://schemas.microsoft.com/office/drawing/2014/main" id="{7752824F-0629-CFC6-FC1C-49142683C05C}"/>
              </a:ext>
            </a:extLst>
          </p:cNvPr>
          <p:cNvSpPr/>
          <p:nvPr/>
        </p:nvSpPr>
        <p:spPr>
          <a:xfrm>
            <a:off x="5263349" y="7613532"/>
            <a:ext cx="993757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октябрь</a:t>
            </a:r>
            <a:endParaRPr lang="en-US" sz="1875" dirty="0"/>
          </a:p>
        </p:txBody>
      </p:sp>
      <p:sp>
        <p:nvSpPr>
          <p:cNvPr id="30" name="default_name">
            <a:extLst>
              <a:ext uri="{FF2B5EF4-FFF2-40B4-BE49-F238E27FC236}">
                <a16:creationId xmlns:a16="http://schemas.microsoft.com/office/drawing/2014/main" id="{169F9EDB-8918-A442-D539-6A583BBA7922}"/>
              </a:ext>
            </a:extLst>
          </p:cNvPr>
          <p:cNvSpPr/>
          <p:nvPr/>
        </p:nvSpPr>
        <p:spPr>
          <a:xfrm>
            <a:off x="9549599" y="7613532"/>
            <a:ext cx="88762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ноябрь</a:t>
            </a:r>
            <a:endParaRPr lang="en-US" sz="1875" dirty="0"/>
          </a:p>
        </p:txBody>
      </p:sp>
      <p:sp>
        <p:nvSpPr>
          <p:cNvPr id="31" name="default_name">
            <a:extLst>
              <a:ext uri="{FF2B5EF4-FFF2-40B4-BE49-F238E27FC236}">
                <a16:creationId xmlns:a16="http://schemas.microsoft.com/office/drawing/2014/main" id="{4206CF06-FBFA-D80B-4A79-7ECA24A4C5D0}"/>
              </a:ext>
            </a:extLst>
          </p:cNvPr>
          <p:cNvSpPr/>
          <p:nvPr/>
        </p:nvSpPr>
        <p:spPr>
          <a:xfrm>
            <a:off x="13835849" y="7613532"/>
            <a:ext cx="101305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декабрь</a:t>
            </a:r>
            <a:endParaRPr lang="en-US" sz="1875" dirty="0"/>
          </a:p>
        </p:txBody>
      </p:sp>
      <p:sp>
        <p:nvSpPr>
          <p:cNvPr id="32" name="Текст 32">
            <a:extLst>
              <a:ext uri="{FF2B5EF4-FFF2-40B4-BE49-F238E27FC236}">
                <a16:creationId xmlns:a16="http://schemas.microsoft.com/office/drawing/2014/main" id="{F705CF73-276B-FE87-6119-D36A6B88A7C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2624" y="7204810"/>
            <a:ext cx="4043376" cy="2450247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33" name="Текст 34">
            <a:extLst>
              <a:ext uri="{FF2B5EF4-FFF2-40B4-BE49-F238E27FC236}">
                <a16:creationId xmlns:a16="http://schemas.microsoft.com/office/drawing/2014/main" id="{D6736B66-C1F7-A1DA-A5EC-95B9DCFB12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5047" y="8406548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4" name="Текст 32">
            <a:extLst>
              <a:ext uri="{FF2B5EF4-FFF2-40B4-BE49-F238E27FC236}">
                <a16:creationId xmlns:a16="http://schemas.microsoft.com/office/drawing/2014/main" id="{58C10B2B-654A-F205-1739-17E4E47DAE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68874" y="7168180"/>
            <a:ext cx="4043376" cy="2486878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35" name="Текст 34">
            <a:extLst>
              <a:ext uri="{FF2B5EF4-FFF2-40B4-BE49-F238E27FC236}">
                <a16:creationId xmlns:a16="http://schemas.microsoft.com/office/drawing/2014/main" id="{DA712246-F33C-0698-8B69-D48B1F14FCE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171297" y="8406548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Текст 32">
            <a:extLst>
              <a:ext uri="{FF2B5EF4-FFF2-40B4-BE49-F238E27FC236}">
                <a16:creationId xmlns:a16="http://schemas.microsoft.com/office/drawing/2014/main" id="{12F7203C-282B-D440-BA09-9E8B4F0A9FC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55124" y="7204810"/>
            <a:ext cx="4043376" cy="2439253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37" name="Текст 34">
            <a:extLst>
              <a:ext uri="{FF2B5EF4-FFF2-40B4-BE49-F238E27FC236}">
                <a16:creationId xmlns:a16="http://schemas.microsoft.com/office/drawing/2014/main" id="{ACD116E3-B255-8A8E-FD0F-93574913757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457547" y="8359776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32">
            <a:extLst>
              <a:ext uri="{FF2B5EF4-FFF2-40B4-BE49-F238E27FC236}">
                <a16:creationId xmlns:a16="http://schemas.microsoft.com/office/drawing/2014/main" id="{FAF18CDB-F2EF-B06E-56FA-5552142455C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561999" y="7168179"/>
            <a:ext cx="4043376" cy="2486878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39" name="Текст 34">
            <a:extLst>
              <a:ext uri="{FF2B5EF4-FFF2-40B4-BE49-F238E27FC236}">
                <a16:creationId xmlns:a16="http://schemas.microsoft.com/office/drawing/2014/main" id="{312A154A-E7C7-5A3F-9A8E-D171D9DEC1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3764422" y="8323145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6" name="Текст 9">
            <a:extLst>
              <a:ext uri="{FF2B5EF4-FFF2-40B4-BE49-F238E27FC236}">
                <a16:creationId xmlns:a16="http://schemas.microsoft.com/office/drawing/2014/main" id="{962AF724-ADE2-DEA6-3A45-86B8A2B5AB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9DC7D9-F814-D28C-ADAC-4A381C594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8" name="Текст 34">
            <a:extLst>
              <a:ext uri="{FF2B5EF4-FFF2-40B4-BE49-F238E27FC236}">
                <a16:creationId xmlns:a16="http://schemas.microsoft.com/office/drawing/2014/main" id="{76C32635-AA83-E5F2-DAA9-C8C20D7E99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8800" y="3254375"/>
            <a:ext cx="13945136" cy="5016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34">
            <a:extLst>
              <a:ext uri="{FF2B5EF4-FFF2-40B4-BE49-F238E27FC236}">
                <a16:creationId xmlns:a16="http://schemas.microsoft.com/office/drawing/2014/main" id="{3B768A57-7723-4AA5-CBB9-F6E4E493A6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69374049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2">
            <a:extLst>
              <a:ext uri="{FF2B5EF4-FFF2-40B4-BE49-F238E27FC236}">
                <a16:creationId xmlns:a16="http://schemas.microsoft.com/office/drawing/2014/main" id="{8622EDD1-C2DC-061D-A988-5175B5D68A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6749" y="3235326"/>
            <a:ext cx="2644776" cy="2484438"/>
          </a:xfrm>
          <a:prstGeom prst="roundRect">
            <a:avLst>
              <a:gd name="adj" fmla="val 1432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180000" tIns="180000" rIns="360000" bIns="360000">
            <a:noAutofit/>
          </a:bodyPr>
          <a:lstStyle>
            <a:lvl1pPr marL="0" indent="0">
              <a:buNone/>
              <a:defRPr sz="18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" name="Текст 32">
            <a:extLst>
              <a:ext uri="{FF2B5EF4-FFF2-40B4-BE49-F238E27FC236}">
                <a16:creationId xmlns:a16="http://schemas.microsoft.com/office/drawing/2014/main" id="{D5B49D23-6146-B004-606F-31B895843A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89323" y="3235325"/>
            <a:ext cx="2682878" cy="3117849"/>
          </a:xfrm>
          <a:prstGeom prst="roundRect">
            <a:avLst>
              <a:gd name="adj" fmla="val 1432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180000" tIns="180000" rIns="360000" bIns="360000">
            <a:noAutofit/>
          </a:bodyPr>
          <a:lstStyle>
            <a:lvl1pPr marL="0" indent="0">
              <a:buNone/>
              <a:defRPr sz="18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" name="Текст 32">
            <a:extLst>
              <a:ext uri="{FF2B5EF4-FFF2-40B4-BE49-F238E27FC236}">
                <a16:creationId xmlns:a16="http://schemas.microsoft.com/office/drawing/2014/main" id="{FAC96B2C-8F3A-64F1-6BBC-003C8CCC21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2225" y="3235326"/>
            <a:ext cx="2700338" cy="2484438"/>
          </a:xfrm>
          <a:prstGeom prst="roundRect">
            <a:avLst>
              <a:gd name="adj" fmla="val 1432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180000" tIns="180000" rIns="360000" bIns="360000">
            <a:noAutofit/>
          </a:bodyPr>
          <a:lstStyle>
            <a:lvl1pPr marL="0" indent="0">
              <a:buNone/>
              <a:defRPr sz="18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7" name="Текст 32">
            <a:extLst>
              <a:ext uri="{FF2B5EF4-FFF2-40B4-BE49-F238E27FC236}">
                <a16:creationId xmlns:a16="http://schemas.microsoft.com/office/drawing/2014/main" id="{F732771F-704D-3F11-07D3-5151C1A15F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625" y="5899151"/>
            <a:ext cx="2600326" cy="3060699"/>
          </a:xfrm>
          <a:prstGeom prst="roundRect">
            <a:avLst>
              <a:gd name="adj" fmla="val 1432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180000" tIns="180000" rIns="360000" bIns="360000">
            <a:noAutofit/>
          </a:bodyPr>
          <a:lstStyle>
            <a:lvl1pPr marL="0" indent="0">
              <a:buNone/>
              <a:defRPr sz="18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8" name="Текст 32">
            <a:extLst>
              <a:ext uri="{FF2B5EF4-FFF2-40B4-BE49-F238E27FC236}">
                <a16:creationId xmlns:a16="http://schemas.microsoft.com/office/drawing/2014/main" id="{98485063-384F-43E4-DB5C-CA44C2A77F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21075" y="6548438"/>
            <a:ext cx="2667002" cy="2411412"/>
          </a:xfrm>
          <a:prstGeom prst="roundRect">
            <a:avLst>
              <a:gd name="adj" fmla="val 1432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180000" tIns="180000" rIns="360000" bIns="360000">
            <a:noAutofit/>
          </a:bodyPr>
          <a:lstStyle>
            <a:lvl1pPr marL="0" indent="0">
              <a:buNone/>
              <a:defRPr sz="18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9" name="Текст 32">
            <a:extLst>
              <a:ext uri="{FF2B5EF4-FFF2-40B4-BE49-F238E27FC236}">
                <a16:creationId xmlns:a16="http://schemas.microsoft.com/office/drawing/2014/main" id="{1AC584FA-D3D2-71B8-EDA5-7583368D59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78576" y="5899151"/>
            <a:ext cx="2667002" cy="3060699"/>
          </a:xfrm>
          <a:prstGeom prst="roundRect">
            <a:avLst>
              <a:gd name="adj" fmla="val 1432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180000" tIns="180000" rIns="360000" bIns="360000">
            <a:noAutofit/>
          </a:bodyPr>
          <a:lstStyle>
            <a:lvl1pPr marL="0" indent="0">
              <a:buNone/>
              <a:defRPr sz="18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1" name="Рисунок 37">
            <a:extLst>
              <a:ext uri="{FF2B5EF4-FFF2-40B4-BE49-F238E27FC236}">
                <a16:creationId xmlns:a16="http://schemas.microsoft.com/office/drawing/2014/main" id="{0D26C39A-045E-97F1-ACBE-B7B43C3B3F0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267826" y="3235325"/>
            <a:ext cx="8337550" cy="5724525"/>
          </a:xfrm>
          <a:prstGeom prst="roundRect">
            <a:avLst>
              <a:gd name="adj" fmla="val 885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3" name="Текст 9">
            <a:extLst>
              <a:ext uri="{FF2B5EF4-FFF2-40B4-BE49-F238E27FC236}">
                <a16:creationId xmlns:a16="http://schemas.microsoft.com/office/drawing/2014/main" id="{D2D23480-81C0-20F7-F108-2685F58311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E7BC8B9-A2BE-432D-55D0-A70C312C8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14" name="Текст 34">
            <a:extLst>
              <a:ext uri="{FF2B5EF4-FFF2-40B4-BE49-F238E27FC236}">
                <a16:creationId xmlns:a16="http://schemas.microsoft.com/office/drawing/2014/main" id="{7A9F3D5F-7C51-E151-FD34-5AF7022E126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900957160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32">
            <a:extLst>
              <a:ext uri="{FF2B5EF4-FFF2-40B4-BE49-F238E27FC236}">
                <a16:creationId xmlns:a16="http://schemas.microsoft.com/office/drawing/2014/main" id="{F455B00B-9FA3-ED5E-085D-DBEBC83526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5" y="3933826"/>
            <a:ext cx="5508626" cy="5029200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15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6" name="Текст 34">
            <a:extLst>
              <a:ext uri="{FF2B5EF4-FFF2-40B4-BE49-F238E27FC236}">
                <a16:creationId xmlns:a16="http://schemas.microsoft.com/office/drawing/2014/main" id="{80AA41F8-C907-C3A9-5908-4441BC7AB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7068" y="6113153"/>
            <a:ext cx="2806432" cy="8096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6" name="Текст 34">
            <a:extLst>
              <a:ext uri="{FF2B5EF4-FFF2-40B4-BE49-F238E27FC236}">
                <a16:creationId xmlns:a16="http://schemas.microsoft.com/office/drawing/2014/main" id="{765C771C-741B-52E8-6947-9CD318B5F2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83036" y="4866658"/>
            <a:ext cx="1736726" cy="124649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7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752B26AF-7137-100A-D1A4-C01FD3E70EF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193439" y="8013700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9" name="Текст 34">
            <a:extLst>
              <a:ext uri="{FF2B5EF4-FFF2-40B4-BE49-F238E27FC236}">
                <a16:creationId xmlns:a16="http://schemas.microsoft.com/office/drawing/2014/main" id="{2ABF530D-38C9-E817-0B47-85074AE609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900" y="9673338"/>
            <a:ext cx="7835900" cy="3231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500">
                <a:solidFill>
                  <a:srgbClr val="B6B6B6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Данные метрики</a:t>
            </a:r>
          </a:p>
        </p:txBody>
      </p:sp>
      <p:sp>
        <p:nvSpPr>
          <p:cNvPr id="26" name="Текст 32">
            <a:extLst>
              <a:ext uri="{FF2B5EF4-FFF2-40B4-BE49-F238E27FC236}">
                <a16:creationId xmlns:a16="http://schemas.microsoft.com/office/drawing/2014/main" id="{5BCBC356-970E-03C6-7162-77C51A6AB9A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72226" y="3933826"/>
            <a:ext cx="5543550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7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27" name="Текст 34">
            <a:extLst>
              <a:ext uri="{FF2B5EF4-FFF2-40B4-BE49-F238E27FC236}">
                <a16:creationId xmlns:a16="http://schemas.microsoft.com/office/drawing/2014/main" id="{792495B0-12B4-F359-3C94-10B0FD463A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38816" y="5227967"/>
            <a:ext cx="2806432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8" name="Текст 34">
            <a:extLst>
              <a:ext uri="{FF2B5EF4-FFF2-40B4-BE49-F238E27FC236}">
                <a16:creationId xmlns:a16="http://schemas.microsoft.com/office/drawing/2014/main" id="{1A352E77-3D5A-4F5F-FF3C-B8FB8208A3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97873" y="4457351"/>
            <a:ext cx="173672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29" name="Рисунок 17">
            <a:extLst>
              <a:ext uri="{FF2B5EF4-FFF2-40B4-BE49-F238E27FC236}">
                <a16:creationId xmlns:a16="http://schemas.microsoft.com/office/drawing/2014/main" id="{202E828F-BC29-C5FD-92F0-6A1221F0204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942375" y="5408305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30" name="Текст 32">
            <a:extLst>
              <a:ext uri="{FF2B5EF4-FFF2-40B4-BE49-F238E27FC236}">
                <a16:creationId xmlns:a16="http://schemas.microsoft.com/office/drawing/2014/main" id="{49303FBB-572D-D4E8-C55D-D2E01F8964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72226" y="6546850"/>
            <a:ext cx="5543549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7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31" name="Текст 34">
            <a:extLst>
              <a:ext uri="{FF2B5EF4-FFF2-40B4-BE49-F238E27FC236}">
                <a16:creationId xmlns:a16="http://schemas.microsoft.com/office/drawing/2014/main" id="{C63D74A6-23C3-B774-0E37-836501B53C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38816" y="7851775"/>
            <a:ext cx="2806432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2" name="Текст 34">
            <a:extLst>
              <a:ext uri="{FF2B5EF4-FFF2-40B4-BE49-F238E27FC236}">
                <a16:creationId xmlns:a16="http://schemas.microsoft.com/office/drawing/2014/main" id="{23BD7FDA-001A-0C21-4EBC-69D9BE1EA0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97873" y="7070375"/>
            <a:ext cx="173672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34" name="Рисунок 17">
            <a:extLst>
              <a:ext uri="{FF2B5EF4-FFF2-40B4-BE49-F238E27FC236}">
                <a16:creationId xmlns:a16="http://schemas.microsoft.com/office/drawing/2014/main" id="{D243FC25-A43E-A61B-F474-837A95A3DFC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942375" y="8013700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37" name="Текст 32">
            <a:extLst>
              <a:ext uri="{FF2B5EF4-FFF2-40B4-BE49-F238E27FC236}">
                <a16:creationId xmlns:a16="http://schemas.microsoft.com/office/drawing/2014/main" id="{03D18BBD-B1CC-58C7-D255-39D131F6BD7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096751" y="3933826"/>
            <a:ext cx="5508625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7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39" name="Текст 34">
            <a:extLst>
              <a:ext uri="{FF2B5EF4-FFF2-40B4-BE49-F238E27FC236}">
                <a16:creationId xmlns:a16="http://schemas.microsoft.com/office/drawing/2014/main" id="{107F3F73-DB12-5C70-9376-B482182A3C3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568250" y="5238751"/>
            <a:ext cx="2806432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0" name="Текст 34">
            <a:extLst>
              <a:ext uri="{FF2B5EF4-FFF2-40B4-BE49-F238E27FC236}">
                <a16:creationId xmlns:a16="http://schemas.microsoft.com/office/drawing/2014/main" id="{FEE9B40C-58F7-5383-62BE-9E3BB3900AC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4207060" y="4457351"/>
            <a:ext cx="173672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41" name="Рисунок 17">
            <a:extLst>
              <a:ext uri="{FF2B5EF4-FFF2-40B4-BE49-F238E27FC236}">
                <a16:creationId xmlns:a16="http://schemas.microsoft.com/office/drawing/2014/main" id="{59DBE929-FFF4-CE32-AD27-56A9BEC2D67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656575" y="5408305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42" name="Текст 32">
            <a:extLst>
              <a:ext uri="{FF2B5EF4-FFF2-40B4-BE49-F238E27FC236}">
                <a16:creationId xmlns:a16="http://schemas.microsoft.com/office/drawing/2014/main" id="{29BD0AB8-3B14-8E3B-5669-9CBA52BC91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2096752" y="6546850"/>
            <a:ext cx="5508624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7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43" name="Текст 34">
            <a:extLst>
              <a:ext uri="{FF2B5EF4-FFF2-40B4-BE49-F238E27FC236}">
                <a16:creationId xmlns:a16="http://schemas.microsoft.com/office/drawing/2014/main" id="{5D40312D-E2F2-1B85-28B4-29419902456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568250" y="7851775"/>
            <a:ext cx="2806432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4" name="Текст 34">
            <a:extLst>
              <a:ext uri="{FF2B5EF4-FFF2-40B4-BE49-F238E27FC236}">
                <a16:creationId xmlns:a16="http://schemas.microsoft.com/office/drawing/2014/main" id="{2DE8825E-D422-8B09-F485-6B6F0F10F63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207060" y="7070375"/>
            <a:ext cx="173672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45" name="Рисунок 17">
            <a:extLst>
              <a:ext uri="{FF2B5EF4-FFF2-40B4-BE49-F238E27FC236}">
                <a16:creationId xmlns:a16="http://schemas.microsoft.com/office/drawing/2014/main" id="{DD88BDAF-BE84-03D6-08EF-B83D5E97C0E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6656575" y="8013700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" name="Текст 9">
            <a:extLst>
              <a:ext uri="{FF2B5EF4-FFF2-40B4-BE49-F238E27FC236}">
                <a16:creationId xmlns:a16="http://schemas.microsoft.com/office/drawing/2014/main" id="{491C878C-3E60-21E4-86F3-ED2A3D5B20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F6CC93-7F2D-AB0B-3365-EE2714031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7" name="Текст 34">
            <a:extLst>
              <a:ext uri="{FF2B5EF4-FFF2-40B4-BE49-F238E27FC236}">
                <a16:creationId xmlns:a16="http://schemas.microsoft.com/office/drawing/2014/main" id="{AE1D0958-12EF-12F8-D658-616F36B3A8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8800" y="3254375"/>
            <a:ext cx="13945136" cy="5016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34">
            <a:extLst>
              <a:ext uri="{FF2B5EF4-FFF2-40B4-BE49-F238E27FC236}">
                <a16:creationId xmlns:a16="http://schemas.microsoft.com/office/drawing/2014/main" id="{43441B64-4CEA-3C8D-175F-80DF9CF7AD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691965859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611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47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5">
          <p15:clr>
            <a:srgbClr val="F26B43"/>
          </p15:clr>
        </p15:guide>
        <p15:guide id="2" pos="408">
          <p15:clr>
            <a:srgbClr val="F26B43"/>
          </p15:clr>
        </p15:guide>
        <p15:guide id="3" orient="horz" pos="6075">
          <p15:clr>
            <a:srgbClr val="F26B43"/>
          </p15:clr>
        </p15:guide>
        <p15:guide id="4" pos="11112">
          <p15:clr>
            <a:srgbClr val="F26B43"/>
          </p15:clr>
        </p15:guide>
        <p15:guide id="5" orient="horz" pos="700">
          <p15:clr>
            <a:srgbClr val="F26B43"/>
          </p15:clr>
        </p15:guide>
        <p15:guide id="6" orient="horz" pos="813">
          <p15:clr>
            <a:srgbClr val="F26B43"/>
          </p15:clr>
        </p15:guide>
        <p15:guide id="7" orient="horz" pos="1131">
          <p15:clr>
            <a:srgbClr val="F26B43"/>
          </p15:clr>
        </p15:guide>
        <p15:guide id="8" orient="horz" pos="1244">
          <p15:clr>
            <a:srgbClr val="F26B43"/>
          </p15:clr>
        </p15:guide>
        <p15:guide id="9" orient="horz" pos="1516">
          <p15:clr>
            <a:srgbClr val="F26B43"/>
          </p15:clr>
        </p15:guide>
        <p15:guide id="10" orient="horz" pos="1630">
          <p15:clr>
            <a:srgbClr val="F26B43"/>
          </p15:clr>
        </p15:guide>
        <p15:guide id="11" orient="horz" pos="1925">
          <p15:clr>
            <a:srgbClr val="F26B43"/>
          </p15:clr>
        </p15:guide>
        <p15:guide id="12" orient="horz" pos="2038">
          <p15:clr>
            <a:srgbClr val="F26B43"/>
          </p15:clr>
        </p15:guide>
        <p15:guide id="13" orient="horz" pos="2355">
          <p15:clr>
            <a:srgbClr val="F26B43"/>
          </p15:clr>
        </p15:guide>
        <p15:guide id="14" orient="horz" pos="2469">
          <p15:clr>
            <a:srgbClr val="F26B43"/>
          </p15:clr>
        </p15:guide>
        <p15:guide id="15" orient="horz" pos="2764">
          <p15:clr>
            <a:srgbClr val="F26B43"/>
          </p15:clr>
        </p15:guide>
        <p15:guide id="16" orient="horz" pos="2877">
          <p15:clr>
            <a:srgbClr val="F26B43"/>
          </p15:clr>
        </p15:guide>
        <p15:guide id="17" orient="horz" pos="3172">
          <p15:clr>
            <a:srgbClr val="F26B43"/>
          </p15:clr>
        </p15:guide>
        <p15:guide id="18" orient="horz" pos="3285">
          <p15:clr>
            <a:srgbClr val="F26B43"/>
          </p15:clr>
        </p15:guide>
        <p15:guide id="19" orient="horz" pos="3603">
          <p15:clr>
            <a:srgbClr val="F26B43"/>
          </p15:clr>
        </p15:guide>
        <p15:guide id="20" orient="horz" pos="3716">
          <p15:clr>
            <a:srgbClr val="F26B43"/>
          </p15:clr>
        </p15:guide>
        <p15:guide id="21" orient="horz" pos="4011">
          <p15:clr>
            <a:srgbClr val="F26B43"/>
          </p15:clr>
        </p15:guide>
        <p15:guide id="22" orient="horz" pos="4125">
          <p15:clr>
            <a:srgbClr val="F26B43"/>
          </p15:clr>
        </p15:guide>
        <p15:guide id="23" orient="horz" pos="4419">
          <p15:clr>
            <a:srgbClr val="F26B43"/>
          </p15:clr>
        </p15:guide>
        <p15:guide id="24" orient="horz" pos="4533">
          <p15:clr>
            <a:srgbClr val="F26B43"/>
          </p15:clr>
        </p15:guide>
        <p15:guide id="25" orient="horz" pos="4828">
          <p15:clr>
            <a:srgbClr val="F26B43"/>
          </p15:clr>
        </p15:guide>
        <p15:guide id="26" orient="horz" pos="4941">
          <p15:clr>
            <a:srgbClr val="F26B43"/>
          </p15:clr>
        </p15:guide>
        <p15:guide id="27" orient="horz" pos="5236">
          <p15:clr>
            <a:srgbClr val="F26B43"/>
          </p15:clr>
        </p15:guide>
        <p15:guide id="28" orient="horz" pos="5349">
          <p15:clr>
            <a:srgbClr val="F26B43"/>
          </p15:clr>
        </p15:guide>
        <p15:guide id="29" orient="horz" pos="5644">
          <p15:clr>
            <a:srgbClr val="F26B43"/>
          </p15:clr>
        </p15:guide>
        <p15:guide id="30" orient="horz" pos="5757">
          <p15:clr>
            <a:srgbClr val="F26B43"/>
          </p15:clr>
        </p15:guide>
        <p15:guide id="31" orient="horz" pos="6480">
          <p15:clr>
            <a:srgbClr val="F26B43"/>
          </p15:clr>
        </p15:guide>
        <p15:guide id="32" pos="1201">
          <p15:clr>
            <a:srgbClr val="F26B43"/>
          </p15:clr>
        </p15:guide>
        <p15:guide id="33" pos="1315">
          <p15:clr>
            <a:srgbClr val="F26B43"/>
          </p15:clr>
        </p15:guide>
        <p15:guide id="34" pos="2086">
          <p15:clr>
            <a:srgbClr val="F26B43"/>
          </p15:clr>
        </p15:guide>
        <p15:guide id="35" pos="10319">
          <p15:clr>
            <a:srgbClr val="F26B43"/>
          </p15:clr>
        </p15:guide>
        <p15:guide id="36" pos="10205">
          <p15:clr>
            <a:srgbClr val="F26B43"/>
          </p15:clr>
        </p15:guide>
        <p15:guide id="37" pos="9411">
          <p15:clr>
            <a:srgbClr val="F26B43"/>
          </p15:clr>
        </p15:guide>
        <p15:guide id="38" pos="9298">
          <p15:clr>
            <a:srgbClr val="F26B43"/>
          </p15:clr>
        </p15:guide>
        <p15:guide id="39" pos="8527">
          <p15:clr>
            <a:srgbClr val="F26B43"/>
          </p15:clr>
        </p15:guide>
        <p15:guide id="40" pos="8414">
          <p15:clr>
            <a:srgbClr val="F26B43"/>
          </p15:clr>
        </p15:guide>
        <p15:guide id="41" pos="7620">
          <p15:clr>
            <a:srgbClr val="F26B43"/>
          </p15:clr>
        </p15:guide>
        <p15:guide id="42" pos="7506">
          <p15:clr>
            <a:srgbClr val="F26B43"/>
          </p15:clr>
        </p15:guide>
        <p15:guide id="43" pos="6713">
          <p15:clr>
            <a:srgbClr val="F26B43"/>
          </p15:clr>
        </p15:guide>
        <p15:guide id="44" pos="6599">
          <p15:clr>
            <a:srgbClr val="F26B43"/>
          </p15:clr>
        </p15:guide>
        <p15:guide id="45" pos="5828">
          <p15:clr>
            <a:srgbClr val="F26B43"/>
          </p15:clr>
        </p15:guide>
        <p15:guide id="46" pos="5715">
          <p15:clr>
            <a:srgbClr val="F26B43"/>
          </p15:clr>
        </p15:guide>
        <p15:guide id="47" pos="4921">
          <p15:clr>
            <a:srgbClr val="F26B43"/>
          </p15:clr>
        </p15:guide>
        <p15:guide id="48" pos="4807">
          <p15:clr>
            <a:srgbClr val="F26B43"/>
          </p15:clr>
        </p15:guide>
        <p15:guide id="49" pos="4014">
          <p15:clr>
            <a:srgbClr val="F26B43"/>
          </p15:clr>
        </p15:guide>
        <p15:guide id="50" pos="3900">
          <p15:clr>
            <a:srgbClr val="F26B43"/>
          </p15:clr>
        </p15:guide>
        <p15:guide id="51" pos="3106">
          <p15:clr>
            <a:srgbClr val="F26B43"/>
          </p15:clr>
        </p15:guide>
        <p15:guide id="52" pos="2993">
          <p15:clr>
            <a:srgbClr val="F26B43"/>
          </p15:clr>
        </p15:guide>
        <p15:guide id="53" pos="219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.svg"/><Relationship Id="rId11" Type="http://schemas.openxmlformats.org/officeDocument/2006/relationships/image" Target="../media/image21.sv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2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23.sv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36.svg"/><Relationship Id="rId18" Type="http://schemas.openxmlformats.org/officeDocument/2006/relationships/image" Target="../media/image41.svg"/><Relationship Id="rId26" Type="http://schemas.openxmlformats.org/officeDocument/2006/relationships/image" Target="../media/image15.png"/><Relationship Id="rId3" Type="http://schemas.openxmlformats.org/officeDocument/2006/relationships/image" Target="../media/image26.png"/><Relationship Id="rId21" Type="http://schemas.openxmlformats.org/officeDocument/2006/relationships/image" Target="../media/image18.svg"/><Relationship Id="rId7" Type="http://schemas.openxmlformats.org/officeDocument/2006/relationships/image" Target="../media/image30.sv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9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24" Type="http://schemas.openxmlformats.org/officeDocument/2006/relationships/image" Target="../media/image45.sv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4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svg"/><Relationship Id="rId9" Type="http://schemas.openxmlformats.org/officeDocument/2006/relationships/image" Target="../media/image32.svg"/><Relationship Id="rId14" Type="http://schemas.openxmlformats.org/officeDocument/2006/relationships/image" Target="../media/image37.png"/><Relationship Id="rId22" Type="http://schemas.openxmlformats.org/officeDocument/2006/relationships/image" Target="../media/image43.png"/><Relationship Id="rId27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13" Type="http://schemas.openxmlformats.org/officeDocument/2006/relationships/image" Target="../media/image15.png"/><Relationship Id="rId3" Type="http://schemas.openxmlformats.org/officeDocument/2006/relationships/image" Target="../media/image47.png"/><Relationship Id="rId7" Type="http://schemas.openxmlformats.org/officeDocument/2006/relationships/image" Target="../media/image51.sv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0.png"/><Relationship Id="rId11" Type="http://schemas.openxmlformats.org/officeDocument/2006/relationships/image" Target="../media/image17.pn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svg"/><Relationship Id="rId9" Type="http://schemas.openxmlformats.org/officeDocument/2006/relationships/image" Target="../media/image53.png"/><Relationship Id="rId1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61.png"/><Relationship Id="rId18" Type="http://schemas.openxmlformats.org/officeDocument/2006/relationships/image" Target="../media/image66.svg"/><Relationship Id="rId26" Type="http://schemas.openxmlformats.org/officeDocument/2006/relationships/image" Target="../media/image74.svg"/><Relationship Id="rId3" Type="http://schemas.openxmlformats.org/officeDocument/2006/relationships/image" Target="../media/image55.png"/><Relationship Id="rId21" Type="http://schemas.openxmlformats.org/officeDocument/2006/relationships/image" Target="../media/image69.png"/><Relationship Id="rId7" Type="http://schemas.openxmlformats.org/officeDocument/2006/relationships/image" Target="../media/image15.png"/><Relationship Id="rId12" Type="http://schemas.openxmlformats.org/officeDocument/2006/relationships/image" Target="../media/image60.svg"/><Relationship Id="rId17" Type="http://schemas.openxmlformats.org/officeDocument/2006/relationships/image" Target="../media/image65.png"/><Relationship Id="rId25" Type="http://schemas.openxmlformats.org/officeDocument/2006/relationships/image" Target="../media/image7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4.svg"/><Relationship Id="rId20" Type="http://schemas.openxmlformats.org/officeDocument/2006/relationships/image" Target="../media/image68.sv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8.svg"/><Relationship Id="rId11" Type="http://schemas.openxmlformats.org/officeDocument/2006/relationships/image" Target="../media/image59.png"/><Relationship Id="rId24" Type="http://schemas.openxmlformats.org/officeDocument/2006/relationships/image" Target="../media/image72.svg"/><Relationship Id="rId5" Type="http://schemas.openxmlformats.org/officeDocument/2006/relationships/image" Target="../media/image17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4" Type="http://schemas.openxmlformats.org/officeDocument/2006/relationships/image" Target="../media/image56.svg"/><Relationship Id="rId9" Type="http://schemas.openxmlformats.org/officeDocument/2006/relationships/image" Target="../media/image57.png"/><Relationship Id="rId14" Type="http://schemas.openxmlformats.org/officeDocument/2006/relationships/image" Target="../media/image62.svg"/><Relationship Id="rId22" Type="http://schemas.openxmlformats.org/officeDocument/2006/relationships/image" Target="../media/image7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17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.png"/><Relationship Id="rId5" Type="http://schemas.openxmlformats.org/officeDocument/2006/relationships/image" Target="../media/image75.pn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ublic.ru/" TargetMode="External"/><Relationship Id="rId3" Type="http://schemas.openxmlformats.org/officeDocument/2006/relationships/image" Target="../media/image77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.png"/><Relationship Id="rId5" Type="http://schemas.openxmlformats.org/officeDocument/2006/relationships/image" Target="../media/image18.svg"/><Relationship Id="rId10" Type="http://schemas.openxmlformats.org/officeDocument/2006/relationships/hyperlink" Target="https://pressa.ru/ru/#/" TargetMode="External"/><Relationship Id="rId4" Type="http://schemas.openxmlformats.org/officeDocument/2006/relationships/image" Target="../media/image17.png"/><Relationship Id="rId9" Type="http://schemas.openxmlformats.org/officeDocument/2006/relationships/hyperlink" Target="https://kiozk.ru/lp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7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7.png"/><Relationship Id="rId5" Type="http://schemas.openxmlformats.org/officeDocument/2006/relationships/image" Target="../media/image80.svg"/><Relationship Id="rId4" Type="http://schemas.openxmlformats.org/officeDocument/2006/relationships/image" Target="../media/image79.svg"/><Relationship Id="rId9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3.svg"/><Relationship Id="rId5" Type="http://schemas.openxmlformats.org/officeDocument/2006/relationships/image" Target="../media/image82.png"/><Relationship Id="rId10" Type="http://schemas.openxmlformats.org/officeDocument/2006/relationships/image" Target="../media/image16.svg"/><Relationship Id="rId4" Type="http://schemas.openxmlformats.org/officeDocument/2006/relationships/image" Target="../media/image81.sv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8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7.svg"/><Relationship Id="rId5" Type="http://schemas.openxmlformats.org/officeDocument/2006/relationships/image" Target="../media/image86.png"/><Relationship Id="rId10" Type="http://schemas.openxmlformats.org/officeDocument/2006/relationships/image" Target="../media/image16.svg"/><Relationship Id="rId4" Type="http://schemas.openxmlformats.org/officeDocument/2006/relationships/image" Target="../media/image85.svg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.jpeg"/><Relationship Id="rId7" Type="http://schemas.openxmlformats.org/officeDocument/2006/relationships/image" Target="../media/image9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0.png"/><Relationship Id="rId5" Type="http://schemas.openxmlformats.org/officeDocument/2006/relationships/image" Target="../media/image89.svg"/><Relationship Id="rId4" Type="http://schemas.openxmlformats.org/officeDocument/2006/relationships/image" Target="../media/image88.png"/><Relationship Id="rId9" Type="http://schemas.openxmlformats.org/officeDocument/2006/relationships/image" Target="../media/image9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7.svg"/><Relationship Id="rId5" Type="http://schemas.openxmlformats.org/officeDocument/2006/relationships/image" Target="../media/image96.png"/><Relationship Id="rId4" Type="http://schemas.openxmlformats.org/officeDocument/2006/relationships/image" Target="../media/image9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7.svg"/><Relationship Id="rId5" Type="http://schemas.openxmlformats.org/officeDocument/2006/relationships/image" Target="../media/image96.png"/><Relationship Id="rId4" Type="http://schemas.openxmlformats.org/officeDocument/2006/relationships/image" Target="../media/image95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hyperlink" Target="https://docs.google.com/spreadsheets/d/1VW5mzlqjzQIoJHmpzjazPi6lYLnFQWk9EI-NYdc5fX4/edit?gid=0#gid=0" TargetMode="External"/><Relationship Id="rId3" Type="http://schemas.openxmlformats.org/officeDocument/2006/relationships/image" Target="../media/image94.png"/><Relationship Id="rId7" Type="http://schemas.openxmlformats.org/officeDocument/2006/relationships/image" Target="../media/image100.png"/><Relationship Id="rId12" Type="http://schemas.openxmlformats.org/officeDocument/2006/relationships/hyperlink" Target="https://drive.google.com/drive/folders/1IxELFnEtjZCc3tqvPn9TrERog9HnT4uf?usp=sharin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7.svg"/><Relationship Id="rId11" Type="http://schemas.openxmlformats.org/officeDocument/2006/relationships/image" Target="../media/image104.svg"/><Relationship Id="rId5" Type="http://schemas.openxmlformats.org/officeDocument/2006/relationships/image" Target="../media/image96.png"/><Relationship Id="rId10" Type="http://schemas.openxmlformats.org/officeDocument/2006/relationships/image" Target="../media/image103.png"/><Relationship Id="rId4" Type="http://schemas.openxmlformats.org/officeDocument/2006/relationships/image" Target="../media/image95.svg"/><Relationship Id="rId9" Type="http://schemas.openxmlformats.org/officeDocument/2006/relationships/image" Target="../media/image10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96.png"/><Relationship Id="rId18" Type="http://schemas.openxmlformats.org/officeDocument/2006/relationships/hyperlink" Target="https://drive.google.com/drive/folders/1H8SinNNystCIUjDVQ2ENYVTr4G7jBiRO" TargetMode="External"/><Relationship Id="rId3" Type="http://schemas.openxmlformats.org/officeDocument/2006/relationships/image" Target="../media/image94.png"/><Relationship Id="rId7" Type="http://schemas.openxmlformats.org/officeDocument/2006/relationships/image" Target="../media/image107.svg"/><Relationship Id="rId12" Type="http://schemas.openxmlformats.org/officeDocument/2006/relationships/image" Target="../media/image112.png"/><Relationship Id="rId17" Type="http://schemas.openxmlformats.org/officeDocument/2006/relationships/hyperlink" Target="https://drive.google.com/drive/folders/1iI05NaJDjRdeevmNCl6XSxig60lScMJa" TargetMode="External"/><Relationship Id="rId2" Type="http://schemas.openxmlformats.org/officeDocument/2006/relationships/notesSlide" Target="../notesSlides/notesSlide18.xml"/><Relationship Id="rId16" Type="http://schemas.openxmlformats.org/officeDocument/2006/relationships/hyperlink" Target="https://drive.google.com/drive/folders/12riMht9BJL394Mg9C1ZRTM5TIbujx7Px" TargetMode="External"/><Relationship Id="rId20" Type="http://schemas.openxmlformats.org/officeDocument/2006/relationships/hyperlink" Target="https://drive.google.com/drive/folders/1s8PTSAMbltdN4kCidjCveI7Ssc19YMTO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6.svg"/><Relationship Id="rId11" Type="http://schemas.openxmlformats.org/officeDocument/2006/relationships/image" Target="../media/image111.png"/><Relationship Id="rId5" Type="http://schemas.openxmlformats.org/officeDocument/2006/relationships/image" Target="../media/image105.png"/><Relationship Id="rId15" Type="http://schemas.openxmlformats.org/officeDocument/2006/relationships/hyperlink" Target="https://drive.google.com/drive/folders/1_iXI9jMnnaGIUZAFH47HxIqb6PtsgT4E" TargetMode="External"/><Relationship Id="rId10" Type="http://schemas.openxmlformats.org/officeDocument/2006/relationships/image" Target="../media/image110.svg"/><Relationship Id="rId19" Type="http://schemas.openxmlformats.org/officeDocument/2006/relationships/hyperlink" Target="https://drive.google.com/drive/folders/1rEMmRY5jW3dOZDZ7PdgalVcdtp7aasIR" TargetMode="External"/><Relationship Id="rId4" Type="http://schemas.openxmlformats.org/officeDocument/2006/relationships/image" Target="../media/image95.svg"/><Relationship Id="rId9" Type="http://schemas.openxmlformats.org/officeDocument/2006/relationships/image" Target="../media/image109.svg"/><Relationship Id="rId14" Type="http://schemas.openxmlformats.org/officeDocument/2006/relationships/image" Target="../media/image97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svg"/><Relationship Id="rId13" Type="http://schemas.openxmlformats.org/officeDocument/2006/relationships/hyperlink" Target="https://drive.google.com/drive/folders/1zO4G6U7fyTjSBkvy9CnSTKm2V4JdDi6n" TargetMode="External"/><Relationship Id="rId3" Type="http://schemas.openxmlformats.org/officeDocument/2006/relationships/image" Target="../media/image94.png"/><Relationship Id="rId7" Type="http://schemas.openxmlformats.org/officeDocument/2006/relationships/image" Target="../media/image108.png"/><Relationship Id="rId12" Type="http://schemas.openxmlformats.org/officeDocument/2006/relationships/hyperlink" Target="https://drive.google.com/drive/folders/1Bm6CP_Ub8g6pC7TYSMxyYdSsgqpEGnJu" TargetMode="External"/><Relationship Id="rId2" Type="http://schemas.openxmlformats.org/officeDocument/2006/relationships/notesSlide" Target="../notesSlides/notesSlide19.xml"/><Relationship Id="rId16" Type="http://schemas.openxmlformats.org/officeDocument/2006/relationships/hyperlink" Target="https://drive.google.com/drive/folders/12Esq62lplGPxsQh1VX_5t_OUjmP1BF0s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3.svg"/><Relationship Id="rId11" Type="http://schemas.openxmlformats.org/officeDocument/2006/relationships/image" Target="../media/image97.svg"/><Relationship Id="rId5" Type="http://schemas.openxmlformats.org/officeDocument/2006/relationships/image" Target="../media/image105.png"/><Relationship Id="rId15" Type="http://schemas.openxmlformats.org/officeDocument/2006/relationships/hyperlink" Target="https://drive.google.com/drive/folders/1Q9QETtbGNP2Ph_CeAHoBoigRnkhfTlVS" TargetMode="External"/><Relationship Id="rId10" Type="http://schemas.openxmlformats.org/officeDocument/2006/relationships/image" Target="../media/image96.png"/><Relationship Id="rId4" Type="http://schemas.openxmlformats.org/officeDocument/2006/relationships/image" Target="../media/image95.svg"/><Relationship Id="rId9" Type="http://schemas.openxmlformats.org/officeDocument/2006/relationships/image" Target="../media/image115.png"/><Relationship Id="rId14" Type="http://schemas.openxmlformats.org/officeDocument/2006/relationships/hyperlink" Target="https://drive.google.com/drive/folders/1uTCxVvrsiICs45A5GKmDKv__XFPQoAOq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96.png"/><Relationship Id="rId18" Type="http://schemas.openxmlformats.org/officeDocument/2006/relationships/hyperlink" Target="https://drive.google.com/drive/folders/1H8SinNNystCIUjDVQ2ENYVTr4G7jBiRO" TargetMode="External"/><Relationship Id="rId3" Type="http://schemas.openxmlformats.org/officeDocument/2006/relationships/image" Target="../media/image94.png"/><Relationship Id="rId7" Type="http://schemas.openxmlformats.org/officeDocument/2006/relationships/image" Target="../media/image107.svg"/><Relationship Id="rId12" Type="http://schemas.openxmlformats.org/officeDocument/2006/relationships/image" Target="../media/image112.png"/><Relationship Id="rId17" Type="http://schemas.openxmlformats.org/officeDocument/2006/relationships/hyperlink" Target="https://drive.google.com/drive/folders/1iI05NaJDjRdeevmNCl6XSxig60lScMJa" TargetMode="External"/><Relationship Id="rId2" Type="http://schemas.microsoft.com/office/2018/10/relationships/comments" Target="../comments/modernComment_11B_98ED7227.xml"/><Relationship Id="rId16" Type="http://schemas.openxmlformats.org/officeDocument/2006/relationships/hyperlink" Target="https://drive.google.com/drive/folders/12riMht9BJL394Mg9C1ZRTM5TIbujx7Px" TargetMode="External"/><Relationship Id="rId20" Type="http://schemas.openxmlformats.org/officeDocument/2006/relationships/hyperlink" Target="https://drive.google.com/drive/folders/1s8PTSAMbltdN4kCidjCveI7Ssc19YMTO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6.svg"/><Relationship Id="rId11" Type="http://schemas.openxmlformats.org/officeDocument/2006/relationships/image" Target="../media/image111.png"/><Relationship Id="rId5" Type="http://schemas.openxmlformats.org/officeDocument/2006/relationships/image" Target="../media/image105.png"/><Relationship Id="rId15" Type="http://schemas.openxmlformats.org/officeDocument/2006/relationships/hyperlink" Target="https://drive.google.com/drive/folders/1_iXI9jMnnaGIUZAFH47HxIqb6PtsgT4E" TargetMode="External"/><Relationship Id="rId10" Type="http://schemas.openxmlformats.org/officeDocument/2006/relationships/image" Target="../media/image110.svg"/><Relationship Id="rId19" Type="http://schemas.openxmlformats.org/officeDocument/2006/relationships/hyperlink" Target="https://drive.google.com/drive/folders/1rEMmRY5jW3dOZDZ7PdgalVcdtp7aasIR" TargetMode="External"/><Relationship Id="rId4" Type="http://schemas.openxmlformats.org/officeDocument/2006/relationships/image" Target="../media/image95.svg"/><Relationship Id="rId9" Type="http://schemas.openxmlformats.org/officeDocument/2006/relationships/image" Target="../media/image109.svg"/><Relationship Id="rId14" Type="http://schemas.openxmlformats.org/officeDocument/2006/relationships/image" Target="../media/image97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svg"/><Relationship Id="rId13" Type="http://schemas.openxmlformats.org/officeDocument/2006/relationships/hyperlink" Target="https://drive.google.com/drive/folders/1uTCxVvrsiICs45A5GKmDKv__XFPQoAOq" TargetMode="External"/><Relationship Id="rId3" Type="http://schemas.openxmlformats.org/officeDocument/2006/relationships/image" Target="../media/image94.png"/><Relationship Id="rId7" Type="http://schemas.openxmlformats.org/officeDocument/2006/relationships/image" Target="../media/image108.png"/><Relationship Id="rId12" Type="http://schemas.openxmlformats.org/officeDocument/2006/relationships/hyperlink" Target="https://drive.google.com/drive/folders/1zO4G6U7fyTjSBkvy9CnSTKm2V4JdDi6n" TargetMode="External"/><Relationship Id="rId2" Type="http://schemas.microsoft.com/office/2018/10/relationships/comments" Target="../comments/modernComment_11C_F16997D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3.svg"/><Relationship Id="rId11" Type="http://schemas.openxmlformats.org/officeDocument/2006/relationships/hyperlink" Target="https://drive.google.com/drive/folders/1Bm6CP_Ub8g6pC7TYSMxyYdSsgqpEGnJu" TargetMode="External"/><Relationship Id="rId5" Type="http://schemas.openxmlformats.org/officeDocument/2006/relationships/image" Target="../media/image105.png"/><Relationship Id="rId15" Type="http://schemas.openxmlformats.org/officeDocument/2006/relationships/hyperlink" Target="https://drive.google.com/drive/folders/12Esq62lplGPxsQh1VX_5t_OUjmP1BF0s" TargetMode="External"/><Relationship Id="rId10" Type="http://schemas.openxmlformats.org/officeDocument/2006/relationships/image" Target="../media/image97.svg"/><Relationship Id="rId4" Type="http://schemas.openxmlformats.org/officeDocument/2006/relationships/image" Target="../media/image95.svg"/><Relationship Id="rId9" Type="http://schemas.openxmlformats.org/officeDocument/2006/relationships/image" Target="../media/image96.png"/><Relationship Id="rId14" Type="http://schemas.openxmlformats.org/officeDocument/2006/relationships/hyperlink" Target="https://drive.google.com/drive/folders/1Q9QETtbGNP2Ph_CeAHoBoigRnkhfTlVS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6.png"/><Relationship Id="rId7" Type="http://schemas.openxmlformats.org/officeDocument/2006/relationships/image" Target="../media/image97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6.png"/><Relationship Id="rId5" Type="http://schemas.openxmlformats.org/officeDocument/2006/relationships/image" Target="../media/image95.svg"/><Relationship Id="rId10" Type="http://schemas.openxmlformats.org/officeDocument/2006/relationships/image" Target="../media/image118.svg"/><Relationship Id="rId4" Type="http://schemas.openxmlformats.org/officeDocument/2006/relationships/image" Target="../media/image94.png"/><Relationship Id="rId9" Type="http://schemas.openxmlformats.org/officeDocument/2006/relationships/image" Target="../media/image10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hyperlink" Target="https://drive.google.com/drive/folders/1seClLyXbTGqNMHZz7Dkqcc-cLGKHkVKA?usp=sharing" TargetMode="External"/><Relationship Id="rId3" Type="http://schemas.openxmlformats.org/officeDocument/2006/relationships/image" Target="../media/image94.png"/><Relationship Id="rId7" Type="http://schemas.openxmlformats.org/officeDocument/2006/relationships/image" Target="../media/image119.png"/><Relationship Id="rId12" Type="http://schemas.openxmlformats.org/officeDocument/2006/relationships/image" Target="../media/image124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7.svg"/><Relationship Id="rId11" Type="http://schemas.openxmlformats.org/officeDocument/2006/relationships/image" Target="../media/image123.png"/><Relationship Id="rId5" Type="http://schemas.openxmlformats.org/officeDocument/2006/relationships/image" Target="../media/image96.png"/><Relationship Id="rId10" Type="http://schemas.openxmlformats.org/officeDocument/2006/relationships/image" Target="../media/image122.png"/><Relationship Id="rId4" Type="http://schemas.openxmlformats.org/officeDocument/2006/relationships/image" Target="../media/image95.svg"/><Relationship Id="rId9" Type="http://schemas.openxmlformats.org/officeDocument/2006/relationships/image" Target="../media/image12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94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7.svg"/><Relationship Id="rId5" Type="http://schemas.openxmlformats.org/officeDocument/2006/relationships/image" Target="../media/image96.png"/><Relationship Id="rId10" Type="http://schemas.openxmlformats.org/officeDocument/2006/relationships/hyperlink" Target="https://drive.google.com/drive/folders/1seClLyXbTGqNMHZz7Dkqcc-cLGKHkVKA?usp=sharing" TargetMode="External"/><Relationship Id="rId4" Type="http://schemas.openxmlformats.org/officeDocument/2006/relationships/image" Target="../media/image95.svg"/><Relationship Id="rId9" Type="http://schemas.openxmlformats.org/officeDocument/2006/relationships/image" Target="../media/image127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hyperlink" Target="https://drive.google.com/drive/folders/1seClLyXbTGqNMHZz7Dkqcc-cLGKHkVKA?usp=sharing" TargetMode="External"/><Relationship Id="rId3" Type="http://schemas.openxmlformats.org/officeDocument/2006/relationships/image" Target="../media/image94.png"/><Relationship Id="rId7" Type="http://schemas.openxmlformats.org/officeDocument/2006/relationships/image" Target="../media/image119.png"/><Relationship Id="rId12" Type="http://schemas.openxmlformats.org/officeDocument/2006/relationships/image" Target="../media/image124.svg"/><Relationship Id="rId2" Type="http://schemas.microsoft.com/office/2018/10/relationships/comments" Target="../comments/modernComment_119_F84598A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7.svg"/><Relationship Id="rId11" Type="http://schemas.openxmlformats.org/officeDocument/2006/relationships/image" Target="../media/image123.png"/><Relationship Id="rId5" Type="http://schemas.openxmlformats.org/officeDocument/2006/relationships/image" Target="../media/image96.png"/><Relationship Id="rId10" Type="http://schemas.openxmlformats.org/officeDocument/2006/relationships/image" Target="../media/image122.png"/><Relationship Id="rId4" Type="http://schemas.openxmlformats.org/officeDocument/2006/relationships/image" Target="../media/image95.svg"/><Relationship Id="rId9" Type="http://schemas.openxmlformats.org/officeDocument/2006/relationships/image" Target="../media/image12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94.png"/><Relationship Id="rId7" Type="http://schemas.openxmlformats.org/officeDocument/2006/relationships/image" Target="../media/image125.png"/><Relationship Id="rId2" Type="http://schemas.microsoft.com/office/2018/10/relationships/comments" Target="../comments/modernComment_11A_EAADF90F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7.svg"/><Relationship Id="rId5" Type="http://schemas.openxmlformats.org/officeDocument/2006/relationships/image" Target="../media/image96.png"/><Relationship Id="rId10" Type="http://schemas.openxmlformats.org/officeDocument/2006/relationships/hyperlink" Target="https://drive.google.com/drive/folders/1seClLyXbTGqNMHZz7Dkqcc-cLGKHkVKA?usp=sharing" TargetMode="External"/><Relationship Id="rId4" Type="http://schemas.openxmlformats.org/officeDocument/2006/relationships/image" Target="../media/image95.svg"/><Relationship Id="rId9" Type="http://schemas.openxmlformats.org/officeDocument/2006/relationships/image" Target="../media/image127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svg"/><Relationship Id="rId13" Type="http://schemas.openxmlformats.org/officeDocument/2006/relationships/hyperlink" Target="https://drive.google.com/drive/folders/1Aq82NpdU-FujKtbO0WUP_7Rgsh-sE-dc" TargetMode="External"/><Relationship Id="rId3" Type="http://schemas.openxmlformats.org/officeDocument/2006/relationships/image" Target="../media/image128.png"/><Relationship Id="rId7" Type="http://schemas.openxmlformats.org/officeDocument/2006/relationships/image" Target="../media/image96.png"/><Relationship Id="rId12" Type="http://schemas.openxmlformats.org/officeDocument/2006/relationships/hyperlink" Target="https://drive.google.com/drive/folders/10q6kfPrjGWWehec7Pssq0xfC33Cebwsw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5.svg"/><Relationship Id="rId11" Type="http://schemas.openxmlformats.org/officeDocument/2006/relationships/image" Target="../media/image131.svg"/><Relationship Id="rId5" Type="http://schemas.openxmlformats.org/officeDocument/2006/relationships/image" Target="../media/image94.png"/><Relationship Id="rId15" Type="http://schemas.openxmlformats.org/officeDocument/2006/relationships/hyperlink" Target="https://drive.google.com/file/d/1CfHuEHhe_fHgmyz1XyTXsYWUKSHBVf_W/view" TargetMode="External"/><Relationship Id="rId10" Type="http://schemas.openxmlformats.org/officeDocument/2006/relationships/image" Target="../media/image103.png"/><Relationship Id="rId4" Type="http://schemas.openxmlformats.org/officeDocument/2006/relationships/image" Target="../media/image129.svg"/><Relationship Id="rId9" Type="http://schemas.openxmlformats.org/officeDocument/2006/relationships/image" Target="../media/image130.png"/><Relationship Id="rId14" Type="http://schemas.openxmlformats.org/officeDocument/2006/relationships/hyperlink" Target="https://drive.google.com/drive/folders/1UBm34_0SSl_Jn-OQYKRLwsIWMhhHcAjS?usp=sharing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svg"/><Relationship Id="rId13" Type="http://schemas.openxmlformats.org/officeDocument/2006/relationships/hyperlink" Target="https://docs.google.com/spreadsheets/d/e/2PACX-1vQylMkuVMURsXGzy0j1YSOMwaluEOkfNbzWqyu3sf5UTA6-u9YX8_f4lwPXotXqxg/pubhtml" TargetMode="External"/><Relationship Id="rId3" Type="http://schemas.openxmlformats.org/officeDocument/2006/relationships/image" Target="../media/image128.png"/><Relationship Id="rId7" Type="http://schemas.openxmlformats.org/officeDocument/2006/relationships/image" Target="../media/image96.png"/><Relationship Id="rId12" Type="http://schemas.openxmlformats.org/officeDocument/2006/relationships/hyperlink" Target="https://docs.google.com/spreadsheets/d/1skDq4s0HqW9hpuNLauuKzrjU7XgUtr7O/edit?gid=1202477276#gid=1202477276" TargetMode="External"/><Relationship Id="rId2" Type="http://schemas.openxmlformats.org/officeDocument/2006/relationships/notesSlide" Target="../notesSlides/notesSlide24.xml"/><Relationship Id="rId16" Type="http://schemas.openxmlformats.org/officeDocument/2006/relationships/hyperlink" Target="https://brief.specialists.ru/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5.svg"/><Relationship Id="rId11" Type="http://schemas.openxmlformats.org/officeDocument/2006/relationships/image" Target="../media/image134.svg"/><Relationship Id="rId5" Type="http://schemas.openxmlformats.org/officeDocument/2006/relationships/image" Target="../media/image94.png"/><Relationship Id="rId15" Type="http://schemas.openxmlformats.org/officeDocument/2006/relationships/hyperlink" Target="https://drive.google.com/drive/folders/1LKJRdlkiK9QtGmflcsRiMKhrIBghNqqn" TargetMode="External"/><Relationship Id="rId10" Type="http://schemas.openxmlformats.org/officeDocument/2006/relationships/image" Target="../media/image103.png"/><Relationship Id="rId4" Type="http://schemas.openxmlformats.org/officeDocument/2006/relationships/image" Target="../media/image132.svg"/><Relationship Id="rId9" Type="http://schemas.openxmlformats.org/officeDocument/2006/relationships/image" Target="../media/image133.png"/><Relationship Id="rId14" Type="http://schemas.openxmlformats.org/officeDocument/2006/relationships/hyperlink" Target="https://drive.google.com/drive/folders/1xNo8XwdGf-LTLcrDM_CiiTXrBLpwoxIa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3" Type="http://schemas.openxmlformats.org/officeDocument/2006/relationships/image" Target="../media/image135.png"/><Relationship Id="rId7" Type="http://schemas.openxmlformats.org/officeDocument/2006/relationships/image" Target="../media/image92.png"/><Relationship Id="rId12" Type="http://schemas.openxmlformats.org/officeDocument/2006/relationships/hyperlink" Target="mailto:obarabanschikova@rbc.ru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38.svg"/><Relationship Id="rId11" Type="http://schemas.openxmlformats.org/officeDocument/2006/relationships/hyperlink" Target="mailto:dyashin@rbc.ru" TargetMode="External"/><Relationship Id="rId5" Type="http://schemas.openxmlformats.org/officeDocument/2006/relationships/image" Target="../media/image137.png"/><Relationship Id="rId10" Type="http://schemas.openxmlformats.org/officeDocument/2006/relationships/hyperlink" Target="mailto:s.melnikova@rbc.ru" TargetMode="External"/><Relationship Id="rId4" Type="http://schemas.openxmlformats.org/officeDocument/2006/relationships/image" Target="../media/image136.png"/><Relationship Id="rId9" Type="http://schemas.openxmlformats.org/officeDocument/2006/relationships/hyperlink" Target="mailto:s.romanova@rbc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4936"/>
            <a:ext cx="752475" cy="3048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95325" y="7200900"/>
            <a:ext cx="13677900" cy="17621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Журнал РБК</a:t>
            </a:r>
            <a:endParaRPr lang="en-US" sz="9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4581525"/>
            <a:ext cx="11239500" cy="4381500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401925" y="666750"/>
            <a:ext cx="2219325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5" name="Mask group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096750" y="4581525"/>
            <a:ext cx="5524499" cy="43815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2096750" y="4581525"/>
            <a:ext cx="5524500" cy="438150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581025" y="1821775"/>
            <a:ext cx="17059275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Версия будущего, которую вы держите в руках</a:t>
            </a:r>
            <a:endParaRPr lang="en-US" sz="8850" dirty="0"/>
          </a:p>
        </p:txBody>
      </p:sp>
      <p:sp>
        <p:nvSpPr>
          <p:cNvPr id="8" name="-    23"/>
          <p:cNvSpPr/>
          <p:nvPr/>
        </p:nvSpPr>
        <p:spPr>
          <a:xfrm>
            <a:off x="1181100" y="5057775"/>
            <a:ext cx="10039350" cy="3629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150"/>
              </a:lnSpc>
              <a:spcAft>
                <a:spcPts val="1200"/>
              </a:spcAft>
              <a:buSzPct val="100000"/>
            </a:pPr>
            <a:r>
              <a:rPr lang="en-US" sz="26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Каждый номер — </a:t>
            </a:r>
            <a:r>
              <a:rPr lang="en-US" sz="2625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это</a:t>
            </a:r>
            <a:r>
              <a:rPr lang="en-US" sz="26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:</a:t>
            </a:r>
          </a:p>
          <a:p>
            <a:pPr marL="333375" indent="-333375" algn="l">
              <a:lnSpc>
                <a:spcPts val="3150"/>
              </a:lnSpc>
              <a:spcAft>
                <a:spcPts val="1200"/>
              </a:spcAft>
              <a:buSzPct val="100000"/>
              <a:buChar char="•"/>
            </a:pPr>
            <a:r>
              <a:rPr lang="en-US" sz="26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индивидуальный подход к верстке и контенту; </a:t>
            </a:r>
          </a:p>
          <a:p>
            <a:pPr marL="333375" indent="-333375" algn="l">
              <a:lnSpc>
                <a:spcPts val="3150"/>
              </a:lnSpc>
              <a:spcAft>
                <a:spcPts val="3000"/>
              </a:spcAft>
              <a:buSzPct val="100000"/>
              <a:buChar char="•"/>
            </a:pPr>
            <a:r>
              <a:rPr lang="en-US" sz="26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привязка</a:t>
            </a:r>
            <a:r>
              <a:rPr lang="en-US" sz="26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к рейтингам и календарю </a:t>
            </a:r>
            <a:r>
              <a:rPr lang="en-US" sz="26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бизнес-мероприятий</a:t>
            </a:r>
            <a:r>
              <a:rPr lang="en-US" sz="26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2625" dirty="0">
              <a:solidFill>
                <a:srgbClr val="303030"/>
              </a:solidFill>
              <a:latin typeface="Graphik RBC LC Regular" pitchFamily="34" charset="0"/>
              <a:ea typeface="Graphik RBC LC Semibold" pitchFamily="34" charset="-122"/>
              <a:cs typeface="Graphik RBC LC Semibold" pitchFamily="34" charset="-120"/>
            </a:endParaRPr>
          </a:p>
          <a:p>
            <a:pPr algn="l">
              <a:lnSpc>
                <a:spcPts val="3150"/>
              </a:lnSpc>
              <a:spcAft>
                <a:spcPts val="1200"/>
              </a:spcAft>
              <a:buSzPct val="100000"/>
            </a:pPr>
            <a:r>
              <a:rPr lang="en-US" sz="2625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Журнал</a:t>
            </a:r>
            <a:r>
              <a:rPr lang="en-US" sz="26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выходит в 2–3 вариантах с </a:t>
            </a:r>
            <a:r>
              <a:rPr lang="en-US" sz="2625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разными</a:t>
            </a:r>
            <a:r>
              <a:rPr lang="en-US" sz="26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</a:t>
            </a:r>
            <a:r>
              <a:rPr lang="en-US" sz="2625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обложками</a:t>
            </a:r>
            <a:endParaRPr lang="en-US" sz="2625" dirty="0">
              <a:solidFill>
                <a:srgbClr val="303030"/>
              </a:solidFill>
              <a:latin typeface="Graphik RBC LC Semibold" pitchFamily="34" charset="0"/>
              <a:ea typeface="Graphik RBC LC Semibold" pitchFamily="34" charset="-122"/>
              <a:cs typeface="Graphik RBC LC Semibold" pitchFamily="34" charset="-120"/>
            </a:endParaRPr>
          </a:p>
          <a:p>
            <a:pPr marL="457200" indent="-457200" algn="l">
              <a:lnSpc>
                <a:spcPts val="315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6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Коллаборации</a:t>
            </a:r>
            <a:r>
              <a:rPr lang="en-US" sz="26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 художниками, внешними дизайнерами и иллюстраторами. </a:t>
            </a:r>
            <a:endParaRPr lang="en-US" sz="2625" dirty="0"/>
          </a:p>
        </p:txBody>
      </p:sp>
      <p:sp>
        <p:nvSpPr>
          <p:cNvPr id="9" name="Text 2"/>
          <p:cNvSpPr/>
          <p:nvPr/>
        </p:nvSpPr>
        <p:spPr>
          <a:xfrm>
            <a:off x="15678150" y="800100"/>
            <a:ext cx="16668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</a:t>
            </a:r>
            <a:endParaRPr lang="en-US" sz="2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3276600"/>
            <a:ext cx="11239500" cy="5686425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401925" y="666750"/>
            <a:ext cx="2219325" cy="4667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096750" y="3276600"/>
            <a:ext cx="5524500" cy="5686425"/>
          </a:xfrm>
          <a:prstGeom prst="rect">
            <a:avLst/>
          </a:prstGeom>
        </p:spPr>
      </p:pic>
      <p:sp>
        <p:nvSpPr>
          <p:cNvPr id="6" name="2025"/>
          <p:cNvSpPr/>
          <p:nvPr/>
        </p:nvSpPr>
        <p:spPr>
          <a:xfrm>
            <a:off x="695325" y="1791795"/>
            <a:ext cx="1694497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Концепция журнала в 202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году </a:t>
            </a:r>
            <a:endParaRPr lang="en-US" sz="6000" dirty="0"/>
          </a:p>
        </p:txBody>
      </p:sp>
      <p:sp>
        <p:nvSpPr>
          <p:cNvPr id="7" name="2025                                                                                                                      -"/>
          <p:cNvSpPr/>
          <p:nvPr/>
        </p:nvSpPr>
        <p:spPr>
          <a:xfrm>
            <a:off x="1181100" y="3743325"/>
            <a:ext cx="9944100" cy="494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Aft>
                <a:spcPts val="1275"/>
              </a:spcAft>
              <a:buNone/>
            </a:pPr>
            <a:endParaRPr lang="en-US" sz="1800" dirty="0"/>
          </a:p>
        </p:txBody>
      </p:sp>
      <p:sp>
        <p:nvSpPr>
          <p:cNvPr id="8" name="Text 2"/>
          <p:cNvSpPr/>
          <p:nvPr/>
        </p:nvSpPr>
        <p:spPr>
          <a:xfrm>
            <a:off x="15678150" y="800100"/>
            <a:ext cx="16668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</a:t>
            </a:r>
            <a:endParaRPr lang="en-US" sz="2250" dirty="0"/>
          </a:p>
        </p:txBody>
      </p:sp>
      <p:sp>
        <p:nvSpPr>
          <p:cNvPr id="9" name="-           100">
            <a:extLst>
              <a:ext uri="{FF2B5EF4-FFF2-40B4-BE49-F238E27FC236}">
                <a16:creationId xmlns:a16="http://schemas.microsoft.com/office/drawing/2014/main" id="{58630A5A-41E1-1EDC-8016-C317D9DAA86A}"/>
              </a:ext>
            </a:extLst>
          </p:cNvPr>
          <p:cNvSpPr/>
          <p:nvPr/>
        </p:nvSpPr>
        <p:spPr>
          <a:xfrm>
            <a:off x="819149" y="3504269"/>
            <a:ext cx="11012163" cy="492442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>
            <a:spAutoFit/>
          </a:bodyPr>
          <a:lstStyle/>
          <a:p>
            <a:pPr algn="l">
              <a:spcAft>
                <a:spcPts val="1800"/>
              </a:spcAft>
              <a:buSzPct val="100000"/>
            </a:pPr>
            <a:r>
              <a:rPr lang="ru-RU" sz="17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2026 году мы продолжаем направление, в котором обложка журнала — это </a:t>
            </a:r>
            <a:r>
              <a:rPr lang="ru-RU" sz="1700" b="1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самостоятельный </a:t>
            </a:r>
            <a:br>
              <a:rPr lang="ru-RU" sz="1700" b="1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700" b="1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арт-объект</a:t>
            </a:r>
            <a:r>
              <a:rPr lang="ru-RU" sz="17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Основа концепции — акциденция, шрифтовой дизайн и каллиграфия как современное визуальное искусство.</a:t>
            </a:r>
          </a:p>
          <a:p>
            <a:pPr algn="l">
              <a:spcAft>
                <a:spcPts val="1800"/>
              </a:spcAft>
              <a:buSzPct val="100000"/>
            </a:pPr>
            <a:r>
              <a:rPr lang="ru-RU" sz="17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 каждому номеру — свой подход: это может быть каллиграфия, модульная композиция из букв, игра с отрицательным пространством, оптические эффекты, паттерны из знаков или один доминирующий символ, переосмысленный в авторской манере. Смысловая часть этого произведения — </a:t>
            </a:r>
            <a:r>
              <a:rPr lang="ru-RU" sz="1700" b="1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афоризм, формула, короткая мысль, фрагмент речи или точная цитата, которая собирает тему выпуска в одно емкое высказывание</a:t>
            </a:r>
            <a:r>
              <a:rPr lang="ru-RU" sz="17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Например, для номера о вине и гастрономии органично прозвучала бы фраза: «Вино — это самое цивилизованное, что есть в мире». </a:t>
            </a:r>
            <a:br>
              <a:rPr lang="ru-RU" sz="17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br>
              <a:rPr lang="ru-RU" sz="17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7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Партнеры могут становиться соавторами этих обложек. Их участие возможно в формате совместной типографической идеи: авторская мысль топ-менеджера, короткая формула, ключевое слово индустрии или ценностное высказывание, превращенное в акциденцию. </a:t>
            </a:r>
          </a:p>
          <a:p>
            <a:pPr algn="l">
              <a:spcAft>
                <a:spcPts val="1800"/>
              </a:spcAft>
              <a:buSzPct val="100000"/>
            </a:pPr>
            <a:endParaRPr lang="ru-RU" sz="1700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405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247900"/>
            <a:ext cx="18288000" cy="7286624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37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401925" y="666750"/>
            <a:ext cx="2219325" cy="466725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678150" y="800100"/>
            <a:ext cx="16668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</a:t>
            </a:r>
            <a:endParaRPr lang="en-US" sz="2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6543675"/>
            <a:ext cx="5524500" cy="2419350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381750" y="3933825"/>
            <a:ext cx="5524500" cy="241935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Frame 2131327418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686550" y="7000875"/>
            <a:ext cx="3657600" cy="1562100"/>
          </a:xfrm>
          <a:prstGeom prst="rect">
            <a:avLst/>
          </a:prstGeom>
        </p:spPr>
      </p:pic>
      <p:pic>
        <p:nvPicPr>
          <p:cNvPr id="8" name="Frame 2131327420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6686550" y="4391025"/>
            <a:ext cx="2209800" cy="1219200"/>
          </a:xfrm>
          <a:prstGeom prst="rect">
            <a:avLst/>
          </a:prstGeom>
        </p:spPr>
      </p:pic>
      <p:pic>
        <p:nvPicPr>
          <p:cNvPr id="9" name="Group 2131327332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172075" y="7915275"/>
            <a:ext cx="714375" cy="714375"/>
          </a:xfrm>
          <a:prstGeom prst="rect">
            <a:avLst/>
          </a:prstGeom>
        </p:spPr>
      </p:pic>
      <p:pic>
        <p:nvPicPr>
          <p:cNvPr id="10" name="Frame 2131327422" descr="preencoded.png"/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1123950" y="4391025"/>
            <a:ext cx="3667125" cy="2333625"/>
          </a:xfrm>
          <a:prstGeom prst="rect">
            <a:avLst/>
          </a:prstGeom>
        </p:spPr>
      </p:pic>
      <p:pic>
        <p:nvPicPr>
          <p:cNvPr id="11" name="Group 2131327330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858500" y="7915275"/>
            <a:ext cx="714375" cy="714375"/>
          </a:xfrm>
          <a:prstGeom prst="rect">
            <a:avLst/>
          </a:prstGeom>
        </p:spPr>
      </p:pic>
      <p:pic>
        <p:nvPicPr>
          <p:cNvPr id="12" name="Group 2131327331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6573500" y="7915280"/>
            <a:ext cx="714375" cy="714375"/>
          </a:xfrm>
          <a:prstGeom prst="rect">
            <a:avLst/>
          </a:prstGeom>
        </p:spPr>
      </p:pic>
      <p:pic>
        <p:nvPicPr>
          <p:cNvPr id="13" name="Frame 2131327416" descr="preencoded.png"/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12401550" y="7000875"/>
            <a:ext cx="2247900" cy="1562100"/>
          </a:xfrm>
          <a:prstGeom prst="rect">
            <a:avLst/>
          </a:prstGeom>
        </p:spPr>
      </p:pic>
      <p:pic>
        <p:nvPicPr>
          <p:cNvPr id="14" name="RBC Logo / Icon" descr="preencoded.png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15" name="Frame 2131327414" descr="preencoded.png"/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12401550" y="4391025"/>
            <a:ext cx="4019550" cy="1219200"/>
          </a:xfrm>
          <a:prstGeom prst="rect">
            <a:avLst/>
          </a:prstGeom>
        </p:spPr>
      </p:pic>
      <p:pic>
        <p:nvPicPr>
          <p:cNvPr id="16" name="Group 2298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6573500" y="5305425"/>
            <a:ext cx="714375" cy="714375"/>
          </a:xfrm>
          <a:prstGeom prst="rect">
            <a:avLst/>
          </a:prstGeom>
        </p:spPr>
      </p:pic>
      <p:pic>
        <p:nvPicPr>
          <p:cNvPr id="17" name="Group 2131327470" descr="preencoded.png"/>
          <p:cNvPicPr>
            <a:picLocks noChangeAspect="1"/>
          </p:cNvPicPr>
          <p:nvPr/>
        </p:nvPicPr>
        <p:blipFill>
          <a:blip r:embed="rId25"/>
          <a:srcRect/>
          <a:stretch/>
        </p:blipFill>
        <p:spPr>
          <a:xfrm>
            <a:off x="10858500" y="5305425"/>
            <a:ext cx="714375" cy="714375"/>
          </a:xfrm>
          <a:prstGeom prst="rect">
            <a:avLst/>
          </a:prstGeom>
        </p:spPr>
      </p:pic>
      <p:pic>
        <p:nvPicPr>
          <p:cNvPr id="18" name="Frame 37" descr="preencoded.png"/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15401925" y="666750"/>
            <a:ext cx="2219325" cy="466725"/>
          </a:xfrm>
          <a:prstGeom prst="rect">
            <a:avLst/>
          </a:prstGeom>
        </p:spPr>
      </p:pic>
      <p:sp>
        <p:nvSpPr>
          <p:cNvPr id="19" name="Descriptor"/>
          <p:cNvSpPr/>
          <p:nvPr/>
        </p:nvSpPr>
        <p:spPr>
          <a:xfrm>
            <a:off x="695325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ru-RU" sz="1500" dirty="0" err="1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ru-RU" sz="1500" dirty="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NRS-Россия (все города, население 16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+), май-октябрь 2025</a:t>
            </a:r>
            <a:endParaRPr lang="en-US" sz="15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Text 1"/>
          <p:cNvSpPr/>
          <p:nvPr/>
        </p:nvSpPr>
        <p:spPr>
          <a:xfrm>
            <a:off x="666750" y="185175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Портрет читателя</a:t>
            </a:r>
            <a:endParaRPr lang="en-US" sz="6000" dirty="0"/>
          </a:p>
        </p:txBody>
      </p:sp>
      <p:sp>
        <p:nvSpPr>
          <p:cNvPr id="21" name="name_65"/>
          <p:cNvSpPr/>
          <p:nvPr/>
        </p:nvSpPr>
        <p:spPr>
          <a:xfrm>
            <a:off x="6791480" y="6865965"/>
            <a:ext cx="18764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22" name="Text 3"/>
          <p:cNvSpPr/>
          <p:nvPr/>
        </p:nvSpPr>
        <p:spPr>
          <a:xfrm>
            <a:off x="6791480" y="7877175"/>
            <a:ext cx="36766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средний и </a:t>
            </a:r>
            <a:r>
              <a:rPr lang="en-US" sz="22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 dirty="0">
              <a:solidFill>
                <a:srgbClr val="303030"/>
              </a:solidFill>
            </a:endParaRPr>
          </a:p>
        </p:txBody>
      </p:sp>
      <p:sp>
        <p:nvSpPr>
          <p:cNvPr id="23" name="name_63"/>
          <p:cNvSpPr/>
          <p:nvPr/>
        </p:nvSpPr>
        <p:spPr>
          <a:xfrm>
            <a:off x="6791480" y="4256115"/>
            <a:ext cx="17240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58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24" name="2554"/>
          <p:cNvSpPr/>
          <p:nvPr/>
        </p:nvSpPr>
        <p:spPr>
          <a:xfrm>
            <a:off x="6791480" y="5267325"/>
            <a:ext cx="20383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 25‒54</a:t>
            </a:r>
            <a:endParaRPr lang="en-US" sz="2250" dirty="0">
              <a:solidFill>
                <a:srgbClr val="303030"/>
              </a:solidFill>
            </a:endParaRPr>
          </a:p>
        </p:txBody>
      </p:sp>
      <p:sp>
        <p:nvSpPr>
          <p:cNvPr id="25" name="name_38"/>
          <p:cNvSpPr/>
          <p:nvPr/>
        </p:nvSpPr>
        <p:spPr>
          <a:xfrm>
            <a:off x="1123950" y="4810745"/>
            <a:ext cx="3409950" cy="136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en-US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5000" dirty="0">
              <a:solidFill>
                <a:srgbClr val="303030"/>
              </a:solidFill>
            </a:endParaRPr>
          </a:p>
        </p:txBody>
      </p:sp>
      <p:sp>
        <p:nvSpPr>
          <p:cNvPr id="26" name="Text 7"/>
          <p:cNvSpPr/>
          <p:nvPr/>
        </p:nvSpPr>
        <p:spPr>
          <a:xfrm>
            <a:off x="1123950" y="6038850"/>
            <a:ext cx="2085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>
              <a:rPr dirty="0">
                <a:solidFill>
                  <a:srgbClr val="303030"/>
                </a:solidFill>
              </a:rPr>
            </a:b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специалисты</a:t>
            </a:r>
            <a:endParaRPr lang="en-US" sz="2250" dirty="0">
              <a:solidFill>
                <a:srgbClr val="303030"/>
              </a:solidFill>
            </a:endParaRPr>
          </a:p>
        </p:txBody>
      </p:sp>
      <p:sp>
        <p:nvSpPr>
          <p:cNvPr id="27" name="name_35"/>
          <p:cNvSpPr/>
          <p:nvPr/>
        </p:nvSpPr>
        <p:spPr>
          <a:xfrm>
            <a:off x="12506480" y="6865965"/>
            <a:ext cx="16859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28" name="Text 9"/>
          <p:cNvSpPr/>
          <p:nvPr/>
        </p:nvSpPr>
        <p:spPr>
          <a:xfrm>
            <a:off x="12506480" y="7877175"/>
            <a:ext cx="289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высшее образование</a:t>
            </a:r>
            <a:endParaRPr lang="en-US" sz="2250" dirty="0">
              <a:solidFill>
                <a:srgbClr val="303030"/>
              </a:solidFill>
            </a:endParaRPr>
          </a:p>
        </p:txBody>
      </p:sp>
      <p:sp>
        <p:nvSpPr>
          <p:cNvPr id="29" name="name_5149"/>
          <p:cNvSpPr/>
          <p:nvPr/>
        </p:nvSpPr>
        <p:spPr>
          <a:xfrm>
            <a:off x="12506480" y="4256115"/>
            <a:ext cx="39146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/4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30" name="default_name"/>
          <p:cNvSpPr/>
          <p:nvPr/>
        </p:nvSpPr>
        <p:spPr>
          <a:xfrm>
            <a:off x="12506480" y="5267325"/>
            <a:ext cx="4038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</a:t>
            </a:r>
            <a:r>
              <a:rPr lang="en-US" sz="22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ужчины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/</a:t>
            </a:r>
            <a:r>
              <a:rPr lang="ru-RU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</a:t>
            </a:r>
            <a:r>
              <a:rPr lang="en-US" sz="22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енщины</a:t>
            </a:r>
            <a:endParaRPr lang="en-US" sz="2250" dirty="0">
              <a:solidFill>
                <a:srgbClr val="303030"/>
              </a:solidFill>
            </a:endParaRPr>
          </a:p>
        </p:txBody>
      </p:sp>
      <p:sp>
        <p:nvSpPr>
          <p:cNvPr id="31" name="Text 12"/>
          <p:cNvSpPr/>
          <p:nvPr/>
        </p:nvSpPr>
        <p:spPr>
          <a:xfrm>
            <a:off x="15678150" y="800100"/>
            <a:ext cx="16668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</a:t>
            </a:r>
            <a:endParaRPr lang="en-US" sz="2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39338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39250" y="3933825"/>
            <a:ext cx="8382000" cy="4381500"/>
          </a:xfrm>
          <a:prstGeom prst="rect">
            <a:avLst/>
          </a:prstGeom>
        </p:spPr>
      </p:pic>
      <p:pic>
        <p:nvPicPr>
          <p:cNvPr id="4" name="Group 2131327310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001000" y="7267575"/>
            <a:ext cx="714375" cy="714375"/>
          </a:xfrm>
          <a:prstGeom prst="rect">
            <a:avLst/>
          </a:prstGeom>
        </p:spPr>
      </p:pic>
      <p:pic>
        <p:nvPicPr>
          <p:cNvPr id="5" name="Group 213132731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621125" y="7267575"/>
            <a:ext cx="714375" cy="714375"/>
          </a:xfrm>
          <a:prstGeom prst="rect">
            <a:avLst/>
          </a:prstGeom>
        </p:spPr>
      </p:pic>
      <p:pic>
        <p:nvPicPr>
          <p:cNvPr id="6" name="Frame 2131327454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43000" y="4410075"/>
            <a:ext cx="7905750" cy="2943225"/>
          </a:xfrm>
          <a:prstGeom prst="rect">
            <a:avLst/>
          </a:prstGeom>
        </p:spPr>
      </p:pic>
      <p:pic>
        <p:nvPicPr>
          <p:cNvPr id="7" name="Frame 2131327455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725025" y="4410075"/>
            <a:ext cx="7296150" cy="2943225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9" name="Frame 3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5401925" y="666750"/>
            <a:ext cx="2219325" cy="466725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851755"/>
            <a:ext cx="1697355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Целевая аудитория</a:t>
            </a:r>
            <a:endParaRPr lang="en-US" sz="6000" dirty="0"/>
          </a:p>
        </p:txBody>
      </p:sp>
      <p:sp>
        <p:nvSpPr>
          <p:cNvPr id="11" name="name_3 726 600"/>
          <p:cNvSpPr/>
          <p:nvPr/>
        </p:nvSpPr>
        <p:spPr>
          <a:xfrm>
            <a:off x="1143000" y="4356910"/>
            <a:ext cx="7924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2000"/>
              </a:lnSpc>
            </a:pPr>
            <a:r>
              <a:rPr lang="en-US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ru-RU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701 </a:t>
            </a:r>
            <a:r>
              <a:rPr lang="en-US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ru-RU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9000" dirty="0">
              <a:solidFill>
                <a:srgbClr val="303030"/>
              </a:solidFill>
            </a:endParaRPr>
          </a:p>
        </p:txBody>
      </p:sp>
      <p:sp>
        <p:nvSpPr>
          <p:cNvPr id="12" name="AIR"/>
          <p:cNvSpPr/>
          <p:nvPr/>
        </p:nvSpPr>
        <p:spPr>
          <a:xfrm>
            <a:off x="1143000" y="5610225"/>
            <a:ext cx="2600325" cy="1743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Россия
</a:t>
            </a:r>
            <a:br>
              <a:rPr>
                <a:solidFill>
                  <a:srgbClr val="303030"/>
                </a:solidFill>
              </a:rPr>
            </a:br>
            <a:endParaRPr lang="en-US" sz="3840" dirty="0">
              <a:solidFill>
                <a:srgbClr val="303030"/>
              </a:solidFill>
            </a:endParaRPr>
          </a:p>
        </p:txBody>
      </p:sp>
      <p:sp>
        <p:nvSpPr>
          <p:cNvPr id="13" name="name_487 000"/>
          <p:cNvSpPr/>
          <p:nvPr/>
        </p:nvSpPr>
        <p:spPr>
          <a:xfrm>
            <a:off x="9725025" y="4356910"/>
            <a:ext cx="73152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2000"/>
              </a:lnSpc>
            </a:pPr>
            <a:r>
              <a:rPr lang="en-US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ru-RU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68 200</a:t>
            </a:r>
            <a:endParaRPr lang="en-US" sz="9000" dirty="0">
              <a:solidFill>
                <a:srgbClr val="303030"/>
              </a:solidFill>
            </a:endParaRPr>
          </a:p>
        </p:txBody>
      </p:sp>
      <p:sp>
        <p:nvSpPr>
          <p:cNvPr id="14" name="AIR"/>
          <p:cNvSpPr/>
          <p:nvPr/>
        </p:nvSpPr>
        <p:spPr>
          <a:xfrm>
            <a:off x="9725025" y="5610225"/>
            <a:ext cx="2695575" cy="1743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Москва
</a:t>
            </a:r>
            <a:br>
              <a:rPr>
                <a:solidFill>
                  <a:srgbClr val="303030"/>
                </a:solidFill>
              </a:rPr>
            </a:br>
            <a:endParaRPr lang="en-US" sz="3840" dirty="0">
              <a:solidFill>
                <a:srgbClr val="303030"/>
              </a:solidFill>
            </a:endParaRPr>
          </a:p>
        </p:txBody>
      </p:sp>
      <p:sp>
        <p:nvSpPr>
          <p:cNvPr id="15" name="Text 5"/>
          <p:cNvSpPr/>
          <p:nvPr/>
        </p:nvSpPr>
        <p:spPr>
          <a:xfrm>
            <a:off x="15678150" y="800100"/>
            <a:ext cx="16668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</a:t>
            </a:r>
            <a:endParaRPr lang="en-US" sz="2250" dirty="0"/>
          </a:p>
        </p:txBody>
      </p:sp>
      <p:sp>
        <p:nvSpPr>
          <p:cNvPr id="16" name="Descriptor"/>
          <p:cNvSpPr/>
          <p:nvPr/>
        </p:nvSpPr>
        <p:spPr>
          <a:xfrm>
            <a:off x="695325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</a:rPr>
              <a:t>Данные </a:t>
            </a:r>
            <a:r>
              <a:rPr lang="en" sz="1500" dirty="0" err="1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</a:rPr>
              <a:t>Mediascope</a:t>
            </a:r>
            <a:r>
              <a:rPr lang="en" sz="1500" dirty="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</a:rPr>
              <a:t> (NRS-</a:t>
            </a:r>
            <a:r>
              <a:rPr lang="ru-RU" sz="1500" dirty="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</a:rPr>
              <a:t>Россия, </a:t>
            </a:r>
            <a:r>
              <a:rPr lang="en" sz="1500" dirty="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</a:rPr>
              <a:t>NRS-</a:t>
            </a:r>
            <a:r>
              <a:rPr lang="ru-RU" sz="1500" dirty="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</a:rPr>
              <a:t>Москва: население 16+), май-октябрь 2025</a:t>
            </a:r>
            <a:endParaRPr lang="en-US" sz="1500" dirty="0">
              <a:solidFill>
                <a:schemeClr val="bg1">
                  <a:lumMod val="65000"/>
                </a:schemeClr>
              </a:solidFill>
              <a:latin typeface="Graphik RBC LC Regular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610421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3276600"/>
            <a:ext cx="16954500" cy="634365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37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5401925" y="666750"/>
            <a:ext cx="2219325" cy="466725"/>
          </a:xfrm>
          <a:prstGeom prst="rect">
            <a:avLst/>
          </a:prstGeom>
        </p:spPr>
      </p:pic>
      <p:pic>
        <p:nvPicPr>
          <p:cNvPr id="5" name="Frame 2131327457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811125" y="3914775"/>
            <a:ext cx="4286250" cy="4248150"/>
          </a:xfrm>
          <a:prstGeom prst="rect">
            <a:avLst/>
          </a:prstGeom>
        </p:spPr>
      </p:pic>
      <p:pic>
        <p:nvPicPr>
          <p:cNvPr id="6" name="Frame 2131327456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190625" y="3914775"/>
            <a:ext cx="4391025" cy="5029200"/>
          </a:xfrm>
          <a:prstGeom prst="rect">
            <a:avLst/>
          </a:prstGeom>
        </p:spPr>
      </p:pic>
      <p:pic>
        <p:nvPicPr>
          <p:cNvPr id="7" name="Layer_1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762750" y="3971925"/>
            <a:ext cx="4762500" cy="4762500"/>
          </a:xfrm>
          <a:prstGeom prst="rect">
            <a:avLst/>
          </a:prstGeom>
        </p:spPr>
      </p:pic>
      <p:pic>
        <p:nvPicPr>
          <p:cNvPr id="8" name="Vector 4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200150" y="7778474"/>
            <a:ext cx="6559550" cy="811216"/>
          </a:xfrm>
          <a:prstGeom prst="rect">
            <a:avLst/>
          </a:prstGeom>
        </p:spPr>
      </p:pic>
      <p:pic>
        <p:nvPicPr>
          <p:cNvPr id="9" name="Vector 49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200150" y="4803777"/>
            <a:ext cx="6559550" cy="811211"/>
          </a:xfrm>
          <a:prstGeom prst="rect">
            <a:avLst/>
          </a:prstGeom>
        </p:spPr>
      </p:pic>
      <p:pic>
        <p:nvPicPr>
          <p:cNvPr id="10" name="Vector 50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200150" y="3859560"/>
            <a:ext cx="7064375" cy="468311"/>
          </a:xfrm>
          <a:prstGeom prst="rect">
            <a:avLst/>
          </a:prstGeom>
        </p:spPr>
      </p:pic>
      <p:pic>
        <p:nvPicPr>
          <p:cNvPr id="11" name="Vector 48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200150" y="6016237"/>
            <a:ext cx="5978525" cy="1220791"/>
          </a:xfrm>
          <a:prstGeom prst="rect">
            <a:avLst/>
          </a:prstGeom>
        </p:spPr>
      </p:pic>
      <p:pic>
        <p:nvPicPr>
          <p:cNvPr id="12" name="Vector 51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8509000" y="3871913"/>
            <a:ext cx="8216900" cy="354011"/>
          </a:xfrm>
          <a:prstGeom prst="rect">
            <a:avLst/>
          </a:prstGeom>
        </p:spPr>
      </p:pic>
      <p:pic>
        <p:nvPicPr>
          <p:cNvPr id="13" name="Vector 53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9051925" y="4403727"/>
            <a:ext cx="7673975" cy="3135311"/>
          </a:xfrm>
          <a:prstGeom prst="rect">
            <a:avLst/>
          </a:prstGeom>
        </p:spPr>
      </p:pic>
      <p:pic>
        <p:nvPicPr>
          <p:cNvPr id="14" name="Vector 52" descr="preencoded.png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8813800" y="4403727"/>
            <a:ext cx="7912100" cy="1477961"/>
          </a:xfrm>
          <a:prstGeom prst="rect">
            <a:avLst/>
          </a:prstGeom>
        </p:spPr>
      </p:pic>
      <p:sp>
        <p:nvSpPr>
          <p:cNvPr id="15" name="Text 0"/>
          <p:cNvSpPr/>
          <p:nvPr/>
        </p:nvSpPr>
        <p:spPr>
          <a:xfrm>
            <a:off x="666750" y="1791795"/>
            <a:ext cx="168878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Распространение журнала</a:t>
            </a:r>
            <a:endParaRPr lang="en-US" sz="6000" dirty="0"/>
          </a:p>
        </p:txBody>
      </p:sp>
      <p:sp>
        <p:nvSpPr>
          <p:cNvPr id="16" name="Text 1"/>
          <p:cNvSpPr/>
          <p:nvPr/>
        </p:nvSpPr>
        <p:spPr>
          <a:xfrm>
            <a:off x="15678150" y="800100"/>
            <a:ext cx="16668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</a:t>
            </a:r>
            <a:endParaRPr lang="en-US" sz="2250" dirty="0"/>
          </a:p>
        </p:txBody>
      </p:sp>
      <p:sp>
        <p:nvSpPr>
          <p:cNvPr id="17" name="2     --"/>
          <p:cNvSpPr/>
          <p:nvPr/>
        </p:nvSpPr>
        <p:spPr>
          <a:xfrm>
            <a:off x="12811125" y="3914775"/>
            <a:ext cx="43053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Aft>
                <a:spcPts val="1800"/>
              </a:spcAft>
              <a:buNone/>
            </a:pPr>
            <a:r>
              <a:rPr lang="en-US" sz="1800" kern="0" spc="18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Юг
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2% от общего тиража (Краснодар, Ростов-на-Дону, Волгоград, Ставрополь, Владикавказ, Мин. Воды)</a:t>
            </a:r>
            <a:endParaRPr lang="en-US" sz="1800" dirty="0"/>
          </a:p>
        </p:txBody>
      </p:sp>
      <p:sp>
        <p:nvSpPr>
          <p:cNvPr id="18" name="2           -"/>
          <p:cNvSpPr/>
          <p:nvPr/>
        </p:nvSpPr>
        <p:spPr>
          <a:xfrm>
            <a:off x="12811125" y="5553075"/>
            <a:ext cx="43053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Aft>
                <a:spcPts val="1800"/>
              </a:spcAft>
              <a:buNone/>
            </a:pPr>
            <a:r>
              <a:rPr lang="en-US" sz="1800" kern="0" spc="18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Поволжье
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2% от общего тиража (Казань, </a:t>
            </a:r>
            <a:br/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Н. Новгород, Чебоксары, Уфа, Ульяновск, Самара, Йошкар-Ола)</a:t>
            </a:r>
            <a:endParaRPr lang="en-US" sz="1800" dirty="0"/>
          </a:p>
        </p:txBody>
      </p:sp>
      <p:sp>
        <p:nvSpPr>
          <p:cNvPr id="19" name="15"/>
          <p:cNvSpPr/>
          <p:nvPr/>
        </p:nvSpPr>
        <p:spPr>
          <a:xfrm>
            <a:off x="12811125" y="7191375"/>
            <a:ext cx="4305300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Aft>
                <a:spcPts val="1800"/>
              </a:spcAft>
              <a:buNone/>
            </a:pPr>
            <a:r>
              <a:rPr lang="en-US" sz="1800" kern="0" spc="18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Дальний Восток
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1,5% от общего тиража </a:t>
            </a:r>
            <a:br/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(Владивосток, Хабаровск)</a:t>
            </a:r>
            <a:endParaRPr lang="en-US" sz="1800" dirty="0"/>
          </a:p>
        </p:txBody>
      </p:sp>
      <p:sp>
        <p:nvSpPr>
          <p:cNvPr id="20" name="25       -"/>
          <p:cNvSpPr/>
          <p:nvPr/>
        </p:nvSpPr>
        <p:spPr>
          <a:xfrm>
            <a:off x="1190625" y="3914775"/>
            <a:ext cx="4410075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Aft>
                <a:spcPts val="1800"/>
              </a:spcAft>
              <a:buNone/>
            </a:pPr>
            <a:r>
              <a:rPr lang="en-US" sz="1800" kern="0" spc="18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Урал
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2,5% от общего тиража (Екатеринбург, Челябинск, Пермь, Ханты-Мансийск)</a:t>
            </a:r>
            <a:endParaRPr lang="en-US" sz="1800" dirty="0"/>
          </a:p>
        </p:txBody>
      </p:sp>
      <p:sp>
        <p:nvSpPr>
          <p:cNvPr id="21" name="6"/>
          <p:cNvSpPr/>
          <p:nvPr/>
        </p:nvSpPr>
        <p:spPr>
          <a:xfrm>
            <a:off x="1190625" y="5267325"/>
            <a:ext cx="4410075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Aft>
                <a:spcPts val="1800"/>
              </a:spcAft>
              <a:buNone/>
            </a:pPr>
            <a:r>
              <a:rPr lang="en-US" sz="1800" kern="0" spc="18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Сибирь
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6% от общего тиража (Новосибирск, Тюмень, Омск, Томск, Кемерово, Красноярск, Барнаул, Новокузнецк)</a:t>
            </a:r>
            <a:endParaRPr lang="en-US" sz="1800" dirty="0"/>
          </a:p>
        </p:txBody>
      </p:sp>
      <p:sp>
        <p:nvSpPr>
          <p:cNvPr id="22" name="- 12"/>
          <p:cNvSpPr/>
          <p:nvPr/>
        </p:nvSpPr>
        <p:spPr>
          <a:xfrm>
            <a:off x="1190625" y="6905625"/>
            <a:ext cx="4410075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Aft>
                <a:spcPts val="1800"/>
              </a:spcAft>
              <a:buNone/>
            </a:pPr>
            <a:r>
              <a:rPr lang="en-US" sz="1800" kern="0" spc="18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Санкт-Петербург
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12% от общего тиража Ленинградская, Псковская, Новгородская)</a:t>
            </a:r>
            <a:endParaRPr lang="en-US" sz="1800" dirty="0"/>
          </a:p>
        </p:txBody>
      </p:sp>
      <p:sp>
        <p:nvSpPr>
          <p:cNvPr id="23" name="74"/>
          <p:cNvSpPr/>
          <p:nvPr/>
        </p:nvSpPr>
        <p:spPr>
          <a:xfrm>
            <a:off x="1190625" y="8258175"/>
            <a:ext cx="35909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Aft>
                <a:spcPts val="1800"/>
              </a:spcAft>
              <a:buNone/>
            </a:pPr>
            <a:r>
              <a:rPr lang="en-US" sz="1800" kern="0" spc="18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Москва (МО)
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74% от общего тиража 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3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924300"/>
            <a:ext cx="8382000" cy="5686425"/>
          </a:xfrm>
          <a:prstGeom prst="rect">
            <a:avLst/>
          </a:prstGeom>
        </p:spPr>
      </p:pic>
      <p:pic>
        <p:nvPicPr>
          <p:cNvPr id="4" name="Frame 37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401925" y="666750"/>
            <a:ext cx="2219325" cy="46672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39250" y="3939540"/>
            <a:ext cx="8382000" cy="56864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1791795"/>
            <a:ext cx="168878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Розничное распространение журнала</a:t>
            </a:r>
            <a:endParaRPr lang="en-US" sz="6000" dirty="0"/>
          </a:p>
        </p:txBody>
      </p:sp>
      <p:sp>
        <p:nvSpPr>
          <p:cNvPr id="7" name="name_40"/>
          <p:cNvSpPr/>
          <p:nvPr/>
        </p:nvSpPr>
        <p:spPr>
          <a:xfrm>
            <a:off x="2409825" y="4995748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33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40%</a:t>
            </a:r>
            <a:endParaRPr lang="en-US" sz="2100" dirty="0"/>
          </a:p>
        </p:txBody>
      </p:sp>
      <p:sp>
        <p:nvSpPr>
          <p:cNvPr id="8" name="name_13"/>
          <p:cNvSpPr/>
          <p:nvPr/>
        </p:nvSpPr>
        <p:spPr>
          <a:xfrm>
            <a:off x="3505200" y="7396048"/>
            <a:ext cx="523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33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13%</a:t>
            </a:r>
            <a:endParaRPr lang="en-US" sz="2100" dirty="0"/>
          </a:p>
        </p:txBody>
      </p:sp>
      <p:sp>
        <p:nvSpPr>
          <p:cNvPr id="9" name="name_47"/>
          <p:cNvSpPr/>
          <p:nvPr/>
        </p:nvSpPr>
        <p:spPr>
          <a:xfrm>
            <a:off x="1209675" y="4233748"/>
            <a:ext cx="552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33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47%</a:t>
            </a:r>
            <a:endParaRPr lang="en-US" sz="2100" dirty="0"/>
          </a:p>
        </p:txBody>
      </p:sp>
      <p:sp>
        <p:nvSpPr>
          <p:cNvPr id="10" name="name_47"/>
          <p:cNvSpPr/>
          <p:nvPr/>
        </p:nvSpPr>
        <p:spPr>
          <a:xfrm>
            <a:off x="4791075" y="4318810"/>
            <a:ext cx="3857625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47% Розничное распространение:
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сети супермаркетов, книжные магазины, киосковые сети, маркетплейсы</a:t>
            </a:r>
            <a:endParaRPr lang="en-US" sz="1650" dirty="0"/>
          </a:p>
        </p:txBody>
      </p:sp>
      <p:sp>
        <p:nvSpPr>
          <p:cNvPr id="11" name="name_40"/>
          <p:cNvSpPr/>
          <p:nvPr/>
        </p:nvSpPr>
        <p:spPr>
          <a:xfrm>
            <a:off x="4791075" y="5766610"/>
            <a:ext cx="3857625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40% Комплементарное распространение:
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авиакомпании, аэроэкспрессы, аэропорты</a:t>
            </a:r>
            <a:endParaRPr lang="en-US" sz="1650" dirty="0"/>
          </a:p>
        </p:txBody>
      </p:sp>
      <p:sp>
        <p:nvSpPr>
          <p:cNvPr id="12" name="name_13        -"/>
          <p:cNvSpPr/>
          <p:nvPr/>
        </p:nvSpPr>
        <p:spPr>
          <a:xfrm>
            <a:off x="4791075" y="7214410"/>
            <a:ext cx="3857625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13% Подписка:
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корпоративная подписка, частные подписчики, подписные агентства («Урал-Пресс», «Почта России», «Прессинформ», «Руспресса»)</a:t>
            </a:r>
            <a:endParaRPr lang="en-US" sz="1650" dirty="0"/>
          </a:p>
        </p:txBody>
      </p:sp>
      <p:sp>
        <p:nvSpPr>
          <p:cNvPr id="13" name="Text 7"/>
          <p:cNvSpPr/>
          <p:nvPr/>
        </p:nvSpPr>
        <p:spPr>
          <a:xfrm>
            <a:off x="15678150" y="800100"/>
            <a:ext cx="16668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</a:t>
            </a:r>
            <a:endParaRPr lang="en-US" sz="2250" dirty="0"/>
          </a:p>
        </p:txBody>
      </p:sp>
      <p:sp>
        <p:nvSpPr>
          <p:cNvPr id="14" name="name_14"/>
          <p:cNvSpPr/>
          <p:nvPr/>
        </p:nvSpPr>
        <p:spPr>
          <a:xfrm>
            <a:off x="10982325" y="7197131"/>
            <a:ext cx="523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33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endParaRPr lang="en-US" sz="2100" dirty="0"/>
          </a:p>
        </p:txBody>
      </p:sp>
      <p:sp>
        <p:nvSpPr>
          <p:cNvPr id="15" name="name_2"/>
          <p:cNvSpPr/>
          <p:nvPr/>
        </p:nvSpPr>
        <p:spPr>
          <a:xfrm>
            <a:off x="12125325" y="8387756"/>
            <a:ext cx="400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33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2%</a:t>
            </a:r>
            <a:endParaRPr lang="en-US" sz="2100" dirty="0"/>
          </a:p>
        </p:txBody>
      </p:sp>
      <p:sp>
        <p:nvSpPr>
          <p:cNvPr id="16" name="name_34"/>
          <p:cNvSpPr/>
          <p:nvPr/>
        </p:nvSpPr>
        <p:spPr>
          <a:xfrm>
            <a:off x="9782175" y="5473106"/>
            <a:ext cx="581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33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endParaRPr lang="en-US" sz="2100" dirty="0"/>
          </a:p>
        </p:txBody>
      </p:sp>
      <p:sp>
        <p:nvSpPr>
          <p:cNvPr id="17" name="name_34"/>
          <p:cNvSpPr/>
          <p:nvPr/>
        </p:nvSpPr>
        <p:spPr>
          <a:xfrm>
            <a:off x="13363575" y="4318810"/>
            <a:ext cx="3857625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ru-RU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2</a:t>
            </a: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%</a:t>
            </a:r>
            <a:r>
              <a:rPr lang="ru-RU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Супермаркеты</a:t>
            </a: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:
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«Азбука вкуса», «Перекресток»,</a:t>
            </a:r>
            <a:br>
              <a:rPr dirty="0"/>
            </a:b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«Лента», «Гиперглобус», «Зельгрос», «Метро», «Ашан», «О’кей», «Крокус», «Спар», «Времена года» </a:t>
            </a:r>
            <a:endParaRPr lang="en-US" sz="1650" dirty="0"/>
          </a:p>
        </p:txBody>
      </p:sp>
      <p:sp>
        <p:nvSpPr>
          <p:cNvPr id="18" name="name_14"/>
          <p:cNvSpPr/>
          <p:nvPr/>
        </p:nvSpPr>
        <p:spPr>
          <a:xfrm>
            <a:off x="13363575" y="6033310"/>
            <a:ext cx="3857625" cy="21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1</a:t>
            </a:r>
            <a:r>
              <a:rPr lang="ru-RU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% Книжные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магазины</a:t>
            </a: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 </a:t>
            </a:r>
            <a:b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</a:b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 киосковые сети:
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«Дом книги» Москва,</a:t>
            </a:r>
            <a:br>
              <a:rPr dirty="0"/>
            </a:b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«Дом книги» Арбат,</a:t>
            </a:r>
            <a:br>
              <a:rPr dirty="0"/>
            </a:b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Курьер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», «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Спринт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», </a:t>
            </a:r>
            <a:b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киосковые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сети (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Москва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), </a:t>
            </a:r>
            <a:b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«курьер», «Первая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полоса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»,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киосковые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сети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(СПб)</a:t>
            </a:r>
            <a:endParaRPr lang="en-US" sz="1650" dirty="0"/>
          </a:p>
        </p:txBody>
      </p:sp>
      <p:sp>
        <p:nvSpPr>
          <p:cNvPr id="19" name="name_2  Wildberries Ozon"/>
          <p:cNvSpPr/>
          <p:nvPr/>
        </p:nvSpPr>
        <p:spPr>
          <a:xfrm>
            <a:off x="13363575" y="8547910"/>
            <a:ext cx="385762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2% Маркетплейсы:
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Wildberries, Ozon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4581525"/>
            <a:ext cx="16954500" cy="50387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4" name="Frame 37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401925" y="666750"/>
            <a:ext cx="2219325" cy="466725"/>
          </a:xfrm>
          <a:prstGeom prst="rect">
            <a:avLst/>
          </a:prstGeom>
        </p:spPr>
      </p:pic>
      <p:sp>
        <p:nvSpPr>
          <p:cNvPr id="5" name="name_22"/>
          <p:cNvSpPr/>
          <p:nvPr/>
        </p:nvSpPr>
        <p:spPr>
          <a:xfrm>
            <a:off x="2409825" y="6653543"/>
            <a:ext cx="552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33"/>
              </a:lnSpc>
              <a:buNone/>
            </a:pPr>
            <a:r>
              <a:rPr lang="ru-RU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</a:t>
            </a:r>
            <a:r>
              <a:rPr lang="en-US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endParaRPr lang="en-US" sz="2100" dirty="0"/>
          </a:p>
        </p:txBody>
      </p:sp>
      <p:sp>
        <p:nvSpPr>
          <p:cNvPr id="6" name="name_18"/>
          <p:cNvSpPr/>
          <p:nvPr/>
        </p:nvSpPr>
        <p:spPr>
          <a:xfrm>
            <a:off x="3556000" y="6929768"/>
            <a:ext cx="723900" cy="86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33"/>
              </a:lnSpc>
              <a:buNone/>
            </a:pPr>
            <a:r>
              <a:rPr lang="ru-RU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13</a:t>
            </a:r>
            <a:r>
              <a:rPr lang="en-US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endParaRPr lang="en-US" sz="2100" dirty="0"/>
          </a:p>
        </p:txBody>
      </p:sp>
      <p:sp>
        <p:nvSpPr>
          <p:cNvPr id="7" name="name_40"/>
          <p:cNvSpPr/>
          <p:nvPr/>
        </p:nvSpPr>
        <p:spPr>
          <a:xfrm>
            <a:off x="1209675" y="4986668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33"/>
              </a:lnSpc>
              <a:buNone/>
            </a:pPr>
            <a:r>
              <a:rPr lang="ru-RU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26</a:t>
            </a:r>
            <a:r>
              <a:rPr lang="en-US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endParaRPr lang="en-US" sz="2100" dirty="0"/>
          </a:p>
        </p:txBody>
      </p:sp>
      <p:sp>
        <p:nvSpPr>
          <p:cNvPr id="8" name="-      b2b    Android iOS"/>
          <p:cNvSpPr/>
          <p:nvPr/>
        </p:nvSpPr>
        <p:spPr>
          <a:xfrm>
            <a:off x="13357224" y="5071732"/>
            <a:ext cx="3857625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600"/>
              </a:spcAft>
            </a:pPr>
            <a:r>
              <a:rPr lang="ru-RU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13</a:t>
            </a: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%</a:t>
            </a:r>
            <a:r>
              <a:rPr lang="ru-RU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</a:t>
            </a:r>
            <a:r>
              <a:rPr lang="en-US" sz="1650" u="sng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РБК Библиотека</a:t>
            </a: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:
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рамках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корпоративной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онлайн-библиотеки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уникальным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перечнем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изданий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b2b,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доступно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ПК, Android, iOS</a:t>
            </a:r>
            <a:endParaRPr lang="en-US" sz="1650" dirty="0"/>
          </a:p>
        </p:txBody>
      </p:sp>
      <p:sp>
        <p:nvSpPr>
          <p:cNvPr id="9" name="-    Red Wings"/>
          <p:cNvSpPr/>
          <p:nvPr/>
        </p:nvSpPr>
        <p:spPr>
          <a:xfrm>
            <a:off x="9194797" y="5140312"/>
            <a:ext cx="3857625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600"/>
              </a:spcAft>
            </a:pPr>
            <a:r>
              <a:rPr lang="ru-RU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14</a:t>
            </a: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%</a:t>
            </a:r>
            <a:r>
              <a:rPr lang="ru-RU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Авиакомпании</a:t>
            </a: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:
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бортах в бизнес-классе</a:t>
            </a:r>
            <a:br>
              <a:rPr dirty="0"/>
            </a:b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«ЛУКОЙЛ Авиа», «Норд Стар», </a:t>
            </a:r>
            <a:br>
              <a:rPr dirty="0"/>
            </a:b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Red Wings</a:t>
            </a:r>
            <a:endParaRPr lang="en-US" sz="1650" dirty="0"/>
          </a:p>
        </p:txBody>
      </p:sp>
      <p:sp>
        <p:nvSpPr>
          <p:cNvPr id="10" name="-     - S7  Grey Wall Lounge"/>
          <p:cNvSpPr/>
          <p:nvPr/>
        </p:nvSpPr>
        <p:spPr>
          <a:xfrm>
            <a:off x="5032372" y="5144744"/>
            <a:ext cx="3857625" cy="34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600"/>
              </a:spcAft>
            </a:pPr>
            <a:r>
              <a:rPr lang="ru-RU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26</a:t>
            </a: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%</a:t>
            </a:r>
            <a:r>
              <a:rPr lang="ru-RU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</a:t>
            </a:r>
            <a:r>
              <a:rPr lang="en-US" sz="1650" kern="0" spc="17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Аэроэкспрессы</a:t>
            </a: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</a:t>
            </a:r>
            <a:br>
              <a:rPr dirty="0"/>
            </a:b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 аэропорты:
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Аэропорты (бизнес-залы) Домодедово (в том числе бизнес-залы S7 и Grey Wall Lounge), Кольцово (Екатеринбург), Казань, Новосибирск (Толмачево), Емельяново (Красноярск), Курумоч (Самара), Гагарин (Саратов), Стригино (НН), Баландино (Челябинск), Пермь, Тюмень, Омск, Томск, Кемерово, Новокузнецк, Мин. Воды, Белорусский, Павелецкий</a:t>
            </a:r>
            <a:endParaRPr lang="en-US" sz="1650" dirty="0"/>
          </a:p>
        </p:txBody>
      </p:sp>
      <p:sp>
        <p:nvSpPr>
          <p:cNvPr id="11" name="Kiozkru     b2c    Android iOS"/>
          <p:cNvSpPr/>
          <p:nvPr/>
        </p:nvSpPr>
        <p:spPr>
          <a:xfrm>
            <a:off x="13357222" y="8039100"/>
            <a:ext cx="3857625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650" u="sng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Kiozk.ru</a:t>
            </a: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:
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 на журнал для b2c,</a:t>
            </a:r>
            <a:br>
              <a:rPr dirty="0"/>
            </a:b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доступно в приложении </a:t>
            </a:r>
            <a:br>
              <a:rPr dirty="0"/>
            </a:b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Android, iOS</a:t>
            </a:r>
            <a:endParaRPr lang="en-US" sz="1650" dirty="0"/>
          </a:p>
        </p:txBody>
      </p:sp>
      <p:sp>
        <p:nvSpPr>
          <p:cNvPr id="12" name="Pressaru     b2c   Android iOS"/>
          <p:cNvSpPr/>
          <p:nvPr/>
        </p:nvSpPr>
        <p:spPr>
          <a:xfrm>
            <a:off x="13357223" y="6748793"/>
            <a:ext cx="3857625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650" u="sng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Pressa.ru</a:t>
            </a:r>
            <a:r>
              <a:rPr lang="en-US" sz="1650" kern="0" spc="1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:
</a:t>
            </a: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 на журнал для b2c,</a:t>
            </a:r>
            <a:br>
              <a:rPr dirty="0"/>
            </a:b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доступно в приложении </a:t>
            </a:r>
            <a:br>
              <a:rPr dirty="0"/>
            </a:br>
            <a:r>
              <a:rPr lang="en-US" sz="1650" kern="0" spc="1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Android, iOS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666750" y="1746825"/>
            <a:ext cx="17411700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kern="0" spc="-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Комплементарное распространение журнала. Распространение электронной версии</a:t>
            </a:r>
            <a:endParaRPr lang="en-US" sz="6000" dirty="0"/>
          </a:p>
        </p:txBody>
      </p:sp>
      <p:sp>
        <p:nvSpPr>
          <p:cNvPr id="14" name="Text 9"/>
          <p:cNvSpPr/>
          <p:nvPr/>
        </p:nvSpPr>
        <p:spPr>
          <a:xfrm>
            <a:off x="15678150" y="800100"/>
            <a:ext cx="16668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</a:t>
            </a:r>
            <a:endParaRPr lang="en-US" sz="2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401925" y="666750"/>
            <a:ext cx="2219325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6749" y="3933825"/>
            <a:ext cx="17035212" cy="5710238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95325" y="1791795"/>
            <a:ext cx="1685925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6000" dirty="0">
                <a:latin typeface="+mj-lt"/>
              </a:rPr>
              <a:t>График выхода и темы номеров</a:t>
            </a:r>
            <a:endParaRPr lang="en-US" sz="6000" dirty="0">
              <a:latin typeface="+mj-lt"/>
            </a:endParaRPr>
          </a:p>
        </p:txBody>
      </p:sp>
      <p:sp>
        <p:nvSpPr>
          <p:cNvPr id="6" name="Text 1"/>
          <p:cNvSpPr/>
          <p:nvPr/>
        </p:nvSpPr>
        <p:spPr>
          <a:xfrm>
            <a:off x="15678150" y="800100"/>
            <a:ext cx="16668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</a:t>
            </a:r>
            <a:endParaRPr lang="en-US" sz="2250" dirty="0"/>
          </a:p>
        </p:txBody>
      </p:sp>
      <p:sp>
        <p:nvSpPr>
          <p:cNvPr id="7" name="35 2025 14   Food Tech"/>
          <p:cNvSpPr/>
          <p:nvPr/>
        </p:nvSpPr>
        <p:spPr>
          <a:xfrm>
            <a:off x="2047875" y="4581525"/>
            <a:ext cx="1971675" cy="1819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Aft>
                <a:spcPts val="600"/>
              </a:spcAft>
              <a:buNone/>
            </a:pPr>
            <a:r>
              <a:rPr lang="en-US" sz="1800" kern="0" spc="75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№ 3–5</a:t>
            </a:r>
            <a:br>
              <a:rPr dirty="0"/>
            </a:b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март—</a:t>
            </a:r>
            <a:r>
              <a:rPr lang="en-US" sz="1050" kern="0" spc="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май</a:t>
            </a: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ru-RU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2026</a:t>
            </a: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г.</a:t>
            </a:r>
            <a:br>
              <a:rPr dirty="0"/>
            </a:br>
            <a:r>
              <a:rPr lang="ru-RU" sz="1050" i="1" kern="0" spc="75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20</a:t>
            </a:r>
            <a:r>
              <a:rPr lang="en-US" sz="1050" i="1" kern="0" spc="75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 февраля
</a:t>
            </a: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Вино
</a:t>
            </a:r>
            <a:br>
              <a:rPr dirty="0"/>
            </a:br>
            <a:r>
              <a:rPr lang="en-US" sz="1350" i="1" kern="0" spc="75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
</a:t>
            </a:r>
            <a:endParaRPr lang="en-US" sz="1800" dirty="0"/>
          </a:p>
        </p:txBody>
      </p:sp>
      <p:sp>
        <p:nvSpPr>
          <p:cNvPr id="8" name="9102025 29       -2025 36"/>
          <p:cNvSpPr/>
          <p:nvPr/>
        </p:nvSpPr>
        <p:spPr>
          <a:xfrm>
            <a:off x="6562725" y="4391025"/>
            <a:ext cx="1971675" cy="1819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4167"/>
              </a:lnSpc>
              <a:spcAft>
                <a:spcPts val="600"/>
              </a:spcAft>
            </a:pPr>
            <a:r>
              <a:rPr lang="en-US" sz="1800" kern="0" spc="75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№ 9–10</a:t>
            </a:r>
            <a:br>
              <a:rPr dirty="0"/>
            </a:b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сентябрь—</a:t>
            </a:r>
            <a:r>
              <a:rPr lang="en-US" sz="1050" kern="0" spc="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октябрь</a:t>
            </a: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 </a:t>
            </a:r>
            <a:r>
              <a:rPr lang="ru-RU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2026</a:t>
            </a: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г.</a:t>
            </a:r>
            <a:br>
              <a:rPr dirty="0"/>
            </a:br>
            <a:r>
              <a:rPr lang="ru-RU" sz="1050" i="1" kern="0" spc="75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28</a:t>
            </a:r>
            <a:r>
              <a:rPr lang="en-US" sz="1050" i="1" kern="0" spc="75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 августа
</a:t>
            </a:r>
            <a:r>
              <a:rPr lang="ru-RU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Карьера и кадры</a:t>
            </a:r>
            <a:r>
              <a:rPr lang="en-US" sz="1350" strike="sngStrike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Конференции: </a:t>
            </a:r>
            <a:b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ВЭФ-20</a:t>
            </a:r>
            <a:r>
              <a:rPr lang="ru-RU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26</a:t>
            </a:r>
          </a:p>
          <a:p>
            <a:pPr>
              <a:lnSpc>
                <a:spcPct val="104167"/>
              </a:lnSpc>
              <a:spcAft>
                <a:spcPts val="600"/>
              </a:spcAft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Capital markets </a:t>
            </a:r>
          </a:p>
          <a:p>
            <a:pPr>
              <a:lnSpc>
                <a:spcPct val="104167"/>
              </a:lnSpc>
              <a:spcAft>
                <a:spcPts val="600"/>
              </a:spcAft>
            </a:pPr>
            <a:r>
              <a:rPr lang="ru-RU" sz="1350" kern="0" spc="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Финнополис</a:t>
            </a: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endParaRPr lang="ru-RU" sz="1350" kern="0" spc="75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>
              <a:lnSpc>
                <a:spcPct val="104167"/>
              </a:lnSpc>
              <a:spcAft>
                <a:spcPts val="600"/>
              </a:spcAft>
            </a:pPr>
            <a:br>
              <a:rPr dirty="0"/>
            </a:b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br>
              <a:rPr dirty="0"/>
            </a:br>
            <a:r>
              <a:rPr lang="en-US" sz="1350" i="1" kern="0" spc="75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
</a:t>
            </a:r>
            <a:endParaRPr lang="en-US" sz="1800" dirty="0"/>
          </a:p>
        </p:txBody>
      </p:sp>
      <p:sp>
        <p:nvSpPr>
          <p:cNvPr id="9" name="12 2026 5     -50  HR-"/>
          <p:cNvSpPr/>
          <p:nvPr/>
        </p:nvSpPr>
        <p:spPr>
          <a:xfrm>
            <a:off x="12258675" y="4391025"/>
            <a:ext cx="1971675" cy="1819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Aft>
                <a:spcPts val="600"/>
              </a:spcAft>
              <a:buNone/>
            </a:pPr>
            <a:r>
              <a:rPr lang="en-US" sz="1800" kern="0" spc="75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№ 1–2</a:t>
            </a:r>
            <a:br>
              <a:rPr dirty="0"/>
            </a:b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январь—</a:t>
            </a:r>
            <a:r>
              <a:rPr lang="en-US" sz="1050" kern="0" spc="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февраль</a:t>
            </a: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</a:t>
            </a:r>
            <a:r>
              <a:rPr lang="ru-RU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</a:t>
            </a: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г.</a:t>
            </a:r>
            <a:br>
              <a:rPr dirty="0"/>
            </a:br>
            <a:r>
              <a:rPr lang="ru-RU" sz="1050" i="1" kern="0" spc="75" dirty="0">
                <a:solidFill>
                  <a:schemeClr val="accent2"/>
                </a:solidFill>
                <a:ea typeface="Graphik RBC LC Regular Italic" pitchFamily="34" charset="-122"/>
              </a:rPr>
              <a:t>11</a:t>
            </a:r>
            <a:r>
              <a:rPr lang="en-US" sz="1050" i="1" kern="0" spc="75" dirty="0">
                <a:solidFill>
                  <a:schemeClr val="accent2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 </a:t>
            </a:r>
            <a:r>
              <a:rPr lang="en-US" sz="1050" i="1" kern="0" spc="75" dirty="0" err="1">
                <a:solidFill>
                  <a:schemeClr val="accent2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декабря</a:t>
            </a:r>
            <a:r>
              <a:rPr lang="en-US" sz="1050" i="1" kern="0" spc="75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
</a:t>
            </a:r>
            <a:r>
              <a:rPr lang="ru-RU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Прогнозирование как тема</a:t>
            </a: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ru-RU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</a:t>
            </a: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50</a:t>
            </a:r>
            <a:endParaRPr lang="ru-RU" sz="1350" kern="0" spc="75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 marL="0" indent="0" algn="l">
              <a:lnSpc>
                <a:spcPct val="104167"/>
              </a:lnSpc>
              <a:spcAft>
                <a:spcPts val="600"/>
              </a:spcAft>
              <a:buNone/>
            </a:pPr>
            <a:r>
              <a:rPr lang="ru-RU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Тех</a:t>
            </a: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-</a:t>
            </a:r>
            <a:r>
              <a:rPr lang="ru-RU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итоги</a:t>
            </a:r>
            <a:r>
              <a:rPr lang="en-US" sz="1350" strike="sngStrike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800" strike="sngStrike" dirty="0"/>
          </a:p>
        </p:txBody>
      </p:sp>
      <p:sp>
        <p:nvSpPr>
          <p:cNvPr id="10" name="Text 5"/>
          <p:cNvSpPr/>
          <p:nvPr/>
        </p:nvSpPr>
        <p:spPr>
          <a:xfrm>
            <a:off x="14039850" y="5067300"/>
            <a:ext cx="240030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Aft>
                <a:spcPts val="600"/>
              </a:spcAft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Итоговый выпуск. Подводим итоги уходящего года, строим прогнозы на будущее</a:t>
            </a:r>
            <a:endParaRPr lang="en-US" sz="1350" dirty="0"/>
          </a:p>
        </p:txBody>
      </p:sp>
      <p:sp>
        <p:nvSpPr>
          <p:cNvPr id="11" name="682025 30    -2025 1821"/>
          <p:cNvSpPr/>
          <p:nvPr/>
        </p:nvSpPr>
        <p:spPr>
          <a:xfrm>
            <a:off x="4190999" y="7210425"/>
            <a:ext cx="2133600" cy="2343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Aft>
                <a:spcPts val="600"/>
              </a:spcAft>
              <a:buNone/>
            </a:pPr>
            <a:r>
              <a:rPr lang="en-US" sz="1800" kern="0" spc="75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№ 6–8</a:t>
            </a:r>
            <a:br>
              <a:rPr dirty="0"/>
            </a:b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июнь—</a:t>
            </a:r>
            <a:r>
              <a:rPr lang="en-US" sz="1050" kern="0" spc="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август</a:t>
            </a: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 </a:t>
            </a:r>
            <a:r>
              <a:rPr lang="ru-RU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2026</a:t>
            </a: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г.</a:t>
            </a:r>
            <a:br>
              <a:rPr dirty="0"/>
            </a:br>
            <a:r>
              <a:rPr lang="ru-RU" sz="1050" i="1" kern="0" spc="75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29</a:t>
            </a:r>
            <a:r>
              <a:rPr lang="en-US" sz="1050" i="1" kern="0" spc="75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 мая
</a:t>
            </a:r>
            <a:r>
              <a:rPr lang="en-US" sz="1350" kern="0" spc="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Технологии</a:t>
            </a: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Конференции: </a:t>
            </a:r>
            <a:b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ПМЭФ-</a:t>
            </a:r>
            <a:r>
              <a:rPr lang="ru-RU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2026</a:t>
            </a: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br>
              <a:rPr dirty="0"/>
            </a:br>
            <a:r>
              <a:rPr lang="ru-RU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ЦИПР</a:t>
            </a: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br>
              <a:rPr dirty="0"/>
            </a:br>
            <a:r>
              <a:rPr lang="en-US" sz="1350" i="1" kern="0" spc="75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
</a:t>
            </a:r>
            <a:endParaRPr lang="en-US" sz="1800" dirty="0"/>
          </a:p>
        </p:txBody>
      </p:sp>
      <p:sp>
        <p:nvSpPr>
          <p:cNvPr id="12" name="1112 2025 14        100 -100       ESG"/>
          <p:cNvSpPr/>
          <p:nvPr/>
        </p:nvSpPr>
        <p:spPr>
          <a:xfrm>
            <a:off x="9429749" y="7210425"/>
            <a:ext cx="367665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Aft>
                <a:spcPts val="600"/>
              </a:spcAft>
              <a:buNone/>
            </a:pPr>
            <a:r>
              <a:rPr lang="en-US" sz="1800" kern="0" spc="75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№ 11–12</a:t>
            </a:r>
            <a:br>
              <a:rPr dirty="0"/>
            </a:b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ноябрь—</a:t>
            </a:r>
            <a:r>
              <a:rPr lang="en-US" sz="1050" kern="0" spc="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ru-RU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2026</a:t>
            </a:r>
            <a:r>
              <a:rPr lang="en-US" sz="10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г.</a:t>
            </a:r>
            <a:br>
              <a:rPr dirty="0"/>
            </a:br>
            <a:r>
              <a:rPr lang="ru-RU" sz="1050" i="1" kern="0" spc="75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30</a:t>
            </a:r>
            <a:r>
              <a:rPr lang="en-US" sz="1050" i="1" kern="0" spc="75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 октября
</a:t>
            </a:r>
            <a:r>
              <a:rPr lang="ru-RU" sz="1350" kern="0" spc="75" dirty="0"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Рубежи человечества</a:t>
            </a:r>
          </a:p>
          <a:p>
            <a:pPr marL="0" indent="0" algn="l">
              <a:lnSpc>
                <a:spcPct val="104167"/>
              </a:lnSpc>
              <a:spcAft>
                <a:spcPts val="600"/>
              </a:spcAft>
              <a:buNone/>
            </a:pPr>
            <a:r>
              <a:rPr lang="ru-RU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500 </a:t>
            </a:r>
          </a:p>
          <a:p>
            <a:pPr marL="0" indent="0" algn="l">
              <a:lnSpc>
                <a:spcPct val="104167"/>
              </a:lnSpc>
              <a:spcAft>
                <a:spcPts val="600"/>
              </a:spcAft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ESG </a:t>
            </a:r>
            <a:r>
              <a:rPr lang="ru-RU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Индекс</a:t>
            </a:r>
          </a:p>
          <a:p>
            <a:pPr marL="0" indent="0" algn="l">
              <a:lnSpc>
                <a:spcPct val="104167"/>
              </a:lnSpc>
              <a:spcAft>
                <a:spcPts val="600"/>
              </a:spcAft>
              <a:buNone/>
            </a:pPr>
            <a:r>
              <a:rPr lang="ru-RU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Тех</a:t>
            </a: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800" strike="sngStrike" dirty="0"/>
          </a:p>
        </p:txBody>
      </p:sp>
      <p:sp>
        <p:nvSpPr>
          <p:cNvPr id="13" name="Descriptor"/>
          <p:cNvSpPr/>
          <p:nvPr/>
        </p:nvSpPr>
        <p:spPr>
          <a:xfrm>
            <a:off x="695325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*Дата выхода может измениться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5" name="Frame 37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5401925" y="666750"/>
            <a:ext cx="221932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179179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Журнал РБК на ПМЭФ</a:t>
            </a:r>
            <a:endParaRPr lang="en-US" sz="6000" dirty="0"/>
          </a:p>
        </p:txBody>
      </p:sp>
      <p:sp>
        <p:nvSpPr>
          <p:cNvPr id="7" name="30  2025     1821  2025    160"/>
          <p:cNvSpPr/>
          <p:nvPr/>
        </p:nvSpPr>
        <p:spPr>
          <a:xfrm>
            <a:off x="695325" y="3086100"/>
            <a:ext cx="15516225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Дата выхода номера: </a:t>
            </a:r>
            <a:r>
              <a:rPr lang="ru-RU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29 </a:t>
            </a:r>
            <a:r>
              <a:rPr lang="en-US" sz="2250" kern="0" spc="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мая</a:t>
            </a: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</a:t>
            </a:r>
            <a:r>
              <a:rPr lang="ru-RU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</a:t>
            </a: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года. Сроки проведения форума: </a:t>
            </a:r>
            <a:r>
              <a:rPr lang="ru-RU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3-6 </a:t>
            </a:r>
            <a:r>
              <a:rPr lang="en-US" sz="2250" kern="0" spc="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июня</a:t>
            </a:r>
            <a:r>
              <a:rPr lang="ru-RU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202</a:t>
            </a:r>
            <a:r>
              <a:rPr lang="ru-RU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</a:t>
            </a: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года</a:t>
            </a:r>
            <a:br>
              <a:rPr dirty="0"/>
            </a:b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Увеличенный тираж — 160 тыс. экземпляров</a:t>
            </a:r>
            <a:endParaRPr lang="en-US" sz="2250" dirty="0"/>
          </a:p>
        </p:txBody>
      </p:sp>
      <p:sp>
        <p:nvSpPr>
          <p:cNvPr id="8" name="-           100"/>
          <p:cNvSpPr/>
          <p:nvPr/>
        </p:nvSpPr>
        <p:spPr>
          <a:xfrm>
            <a:off x="989711" y="4804805"/>
            <a:ext cx="7543800" cy="313372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algn="l">
              <a:lnSpc>
                <a:spcPts val="2325"/>
              </a:lnSpc>
              <a:spcAft>
                <a:spcPts val="1800"/>
              </a:spcAft>
              <a:buSzPct val="100000"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Специальное </a:t>
            </a:r>
            <a:r>
              <a:rPr lang="en-US" sz="19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распространение</a:t>
            </a: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:</a:t>
            </a:r>
          </a:p>
          <a:p>
            <a:pPr marL="247650" indent="-247650" algn="l">
              <a:lnSpc>
                <a:spcPts val="2325"/>
              </a:lnSpc>
              <a:spcAft>
                <a:spcPts val="1800"/>
              </a:spcAft>
              <a:buSzPct val="100000"/>
              <a:buChar char="•"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Увеличенный тираж в бизнес-залах аэропорта Пулково
Ресторан и отели СПб в период ПМЭФ 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(более 100 адресов)
На фирменных стойках форума
В зонах делового общения форума: 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выкладка на стенде РБК</a:t>
            </a:r>
            <a:endParaRPr lang="en-US" sz="1950" dirty="0"/>
          </a:p>
        </p:txBody>
      </p:sp>
      <p:sp>
        <p:nvSpPr>
          <p:cNvPr id="9" name="-                     -         -"/>
          <p:cNvSpPr/>
          <p:nvPr/>
        </p:nvSpPr>
        <p:spPr>
          <a:xfrm>
            <a:off x="9562211" y="4804805"/>
            <a:ext cx="7543800" cy="34575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algn="l">
              <a:lnSpc>
                <a:spcPts val="2325"/>
              </a:lnSpc>
              <a:spcAft>
                <a:spcPts val="1800"/>
              </a:spcAft>
              <a:buSzPct val="100000"/>
            </a:pPr>
            <a:r>
              <a:rPr lang="en-US" sz="1950" kern="0" spc="-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Специальная приоритетная </a:t>
            </a:r>
            <a:r>
              <a:rPr lang="en-US" sz="1950" kern="0" spc="-75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выкладка</a:t>
            </a:r>
            <a:r>
              <a:rPr lang="en-US" sz="1950" kern="0" spc="-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:</a:t>
            </a:r>
          </a:p>
          <a:p>
            <a:pPr marL="247650" indent="-247650" algn="l">
              <a:lnSpc>
                <a:spcPts val="2325"/>
              </a:lnSpc>
              <a:spcAft>
                <a:spcPts val="1800"/>
              </a:spcAft>
              <a:buSzPct val="100000"/>
              <a:buChar char="•"/>
            </a:pPr>
            <a:r>
              <a:rPr lang="en-US" sz="1950" kern="0" spc="-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Торговые</a:t>
            </a:r>
            <a:r>
              <a:rPr lang="en-US" sz="1950" kern="0" spc="-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сети, супермаркеты (Москва, Санкт-Петербург, регионы): «Азбука вкуса», «Перекресток», «Гиперглобус», «Метро», «Ашан», «О’Кей», «Лента», «Времена года»
Киосковые сети: павильоны прессы «Курьер» («Кардос»), магазины прессы «Спринт» («Сейлс»), мини-маркеты прессы Шереметьево + Домодедово, павильоны прессы «Первая полоса» (Санкт-Петербург)
Книжные магазины: «Дом книги» Москва, «Дом книги» </a:t>
            </a:r>
            <a:r>
              <a:rPr lang="en-US" sz="1950" kern="0" spc="-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Арбат</a:t>
            </a:r>
            <a:endParaRPr lang="ru-RU" sz="1950" kern="0" spc="-75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 marL="247650" indent="-247650">
              <a:lnSpc>
                <a:spcPts val="2325"/>
              </a:lnSpc>
              <a:spcAft>
                <a:spcPts val="1800"/>
              </a:spcAft>
              <a:buSzPct val="100000"/>
              <a:buChar char="•"/>
            </a:pPr>
            <a:r>
              <a:rPr lang="ru-RU" sz="1950" dirty="0"/>
              <a:t>В 1-м и 2-м классе «Сапсана»</a:t>
            </a:r>
            <a:endParaRPr lang="en-US" sz="1950" dirty="0"/>
          </a:p>
        </p:txBody>
      </p:sp>
      <p:sp>
        <p:nvSpPr>
          <p:cNvPr id="10" name="Text 4"/>
          <p:cNvSpPr/>
          <p:nvPr/>
        </p:nvSpPr>
        <p:spPr>
          <a:xfrm>
            <a:off x="15678150" y="800100"/>
            <a:ext cx="16668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</a:t>
            </a:r>
            <a:endParaRPr lang="en-US" sz="2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4581525"/>
            <a:ext cx="11239500" cy="4381500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105542" y="4581525"/>
            <a:ext cx="5524500" cy="43815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5" name="Frame 37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5401925" y="666750"/>
            <a:ext cx="221932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179179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Журнал РБК на ВЭФ</a:t>
            </a:r>
            <a:endParaRPr lang="en-US" sz="6000" dirty="0"/>
          </a:p>
        </p:txBody>
      </p:sp>
      <p:sp>
        <p:nvSpPr>
          <p:cNvPr id="7" name="29  2025     36  2025      150"/>
          <p:cNvSpPr/>
          <p:nvPr/>
        </p:nvSpPr>
        <p:spPr>
          <a:xfrm>
            <a:off x="695325" y="3086100"/>
            <a:ext cx="15516225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Дата выхода номера: 2</a:t>
            </a:r>
            <a:r>
              <a:rPr lang="ru-RU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</a:t>
            </a: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kern="0" spc="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августа</a:t>
            </a: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</a:t>
            </a:r>
            <a:r>
              <a:rPr lang="ru-RU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</a:t>
            </a: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года. Сроки проведения форума: </a:t>
            </a:r>
            <a:r>
              <a:rPr lang="en-US" sz="2250" kern="0" spc="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сентябр</a:t>
            </a:r>
            <a:r>
              <a:rPr lang="ru-RU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ь</a:t>
            </a: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ru-RU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2026</a:t>
            </a: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года   
Увеличенный тираж — 150 тыс. экземпляров</a:t>
            </a:r>
            <a:endParaRPr lang="en-US" sz="2250" dirty="0"/>
          </a:p>
        </p:txBody>
      </p:sp>
      <p:sp>
        <p:nvSpPr>
          <p:cNvPr id="8" name="-"/>
          <p:cNvSpPr/>
          <p:nvPr/>
        </p:nvSpPr>
        <p:spPr>
          <a:xfrm>
            <a:off x="1181100" y="5059991"/>
            <a:ext cx="10391775" cy="3248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2100"/>
              </a:spcAft>
              <a:buNone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Главная тема. Новые карьерные траектории 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(кадры и профессии </a:t>
            </a:r>
            <a:r>
              <a:rPr lang="en-US" sz="19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будущего</a:t>
            </a: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)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В номере о карьере и развитии мы исследуем, как меняются карьерные пути и профессиональные роли в ответ на развитие технологий (и куда же здесь без ИИ!), 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 также изменение социально-экономической среды. Углубимся в изучение новых профессий на стыке технологий и человеческих потребностей, а также тех навыков 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компетенций, которые будут востребованы. Особое внимание уделим взаимодействию поколений, а также рассмотрим, как изменения 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законодательстве и регуляторике отражаются на рынке труда 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меняют карьерные стратегии.</a:t>
            </a:r>
            <a:endParaRPr lang="en-US" sz="1950" dirty="0"/>
          </a:p>
        </p:txBody>
      </p:sp>
      <p:sp>
        <p:nvSpPr>
          <p:cNvPr id="9" name="Text 3"/>
          <p:cNvSpPr/>
          <p:nvPr/>
        </p:nvSpPr>
        <p:spPr>
          <a:xfrm>
            <a:off x="12611100" y="4794172"/>
            <a:ext cx="4705350" cy="20097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algn="l">
              <a:lnSpc>
                <a:spcPts val="2325"/>
              </a:lnSpc>
              <a:spcAft>
                <a:spcPts val="1800"/>
              </a:spcAft>
              <a:buSzPct val="100000"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Специальное </a:t>
            </a:r>
            <a:r>
              <a:rPr lang="en-US" sz="19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распространение</a:t>
            </a: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:</a:t>
            </a:r>
          </a:p>
          <a:p>
            <a:pPr marL="247650" indent="-247650" algn="l">
              <a:lnSpc>
                <a:spcPts val="2325"/>
              </a:lnSpc>
              <a:spcAft>
                <a:spcPts val="1800"/>
              </a:spcAft>
              <a:buSzPct val="100000"/>
              <a:buChar char="•"/>
            </a:pP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рестораны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 отели во Владивостоке в период проведения ВЭФ 
на фирменных стойках форума</a:t>
            </a:r>
            <a:endParaRPr lang="en-US" sz="1950" dirty="0"/>
          </a:p>
        </p:txBody>
      </p:sp>
      <p:sp>
        <p:nvSpPr>
          <p:cNvPr id="10" name="Text 4"/>
          <p:cNvSpPr/>
          <p:nvPr/>
        </p:nvSpPr>
        <p:spPr>
          <a:xfrm>
            <a:off x="15678150" y="800100"/>
            <a:ext cx="16668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</a:t>
            </a:r>
            <a:endParaRPr lang="en-US" sz="2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4567238"/>
            <a:ext cx="6964363" cy="4395787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829550" y="4581525"/>
            <a:ext cx="9810750" cy="43815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5" name="Frame 37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5401925" y="666750"/>
            <a:ext cx="2219325" cy="466725"/>
          </a:xfrm>
          <a:prstGeom prst="rect">
            <a:avLst/>
          </a:prstGeom>
        </p:spPr>
      </p:pic>
      <p:sp>
        <p:nvSpPr>
          <p:cNvPr id="6" name="100"/>
          <p:cNvSpPr/>
          <p:nvPr/>
        </p:nvSpPr>
        <p:spPr>
          <a:xfrm>
            <a:off x="666750" y="179179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Журнал РБК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500</a:t>
            </a:r>
            <a:endParaRPr lang="en-US" sz="6000" dirty="0">
              <a:solidFill>
                <a:srgbClr val="303030"/>
              </a:solidFill>
            </a:endParaRPr>
          </a:p>
        </p:txBody>
      </p:sp>
      <p:sp>
        <p:nvSpPr>
          <p:cNvPr id="7" name="31  2025     160"/>
          <p:cNvSpPr/>
          <p:nvPr/>
        </p:nvSpPr>
        <p:spPr>
          <a:xfrm>
            <a:off x="695325" y="3086100"/>
            <a:ext cx="15516225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Номер журнала с ренкингом крупнейших публичных компаний страны. </a:t>
            </a:r>
            <a:br>
              <a:rPr dirty="0"/>
            </a:b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Дата выхода номера: </a:t>
            </a:r>
            <a:r>
              <a:rPr lang="ru-RU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30 октября </a:t>
            </a: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202</a:t>
            </a:r>
            <a:r>
              <a:rPr lang="ru-RU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</a:t>
            </a: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года. Увеличенный тираж — 160 тыс. экземпляров.</a:t>
            </a:r>
            <a:endParaRPr lang="en-US" sz="2250" dirty="0"/>
          </a:p>
        </p:txBody>
      </p:sp>
      <p:sp>
        <p:nvSpPr>
          <p:cNvPr id="8" name="-                     -"/>
          <p:cNvSpPr/>
          <p:nvPr/>
        </p:nvSpPr>
        <p:spPr>
          <a:xfrm>
            <a:off x="8118842" y="4794174"/>
            <a:ext cx="8896350" cy="3752850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algn="l">
              <a:lnSpc>
                <a:spcPts val="2325"/>
              </a:lnSpc>
              <a:spcAft>
                <a:spcPts val="1800"/>
              </a:spcAft>
              <a:buSzPct val="100000"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Специальная приоритетная </a:t>
            </a:r>
            <a:r>
              <a:rPr lang="en-US" sz="19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выкладка</a:t>
            </a: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:</a:t>
            </a:r>
          </a:p>
          <a:p>
            <a:pPr marL="247650" indent="-247650" algn="l">
              <a:lnSpc>
                <a:spcPts val="2325"/>
              </a:lnSpc>
              <a:spcAft>
                <a:spcPts val="1800"/>
              </a:spcAft>
              <a:buSzPct val="100000"/>
              <a:buChar char="•"/>
            </a:pP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Торговые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сети, супермаркеты (Москва, Санкт-Петербург, регионы): «Азбука вкуса», «Перекресток», «Лента», «Гиперглобус», «Метро», «Ашан», «О’Кей», «Времена года»
Киосковые сети: павильоны прессы «Курьер» («Кардос»), магазины прессы «Спринт» («Сейлс»), мини-маркеты прессы Шереметьево + Домодедово, павильоны прессы «Первая полоса» (СПб)
Книжные магазины: «Дом книги» Москва, «Дом книги» 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Арбат</a:t>
            </a:r>
            <a:endParaRPr lang="en-US" sz="1950" dirty="0"/>
          </a:p>
        </p:txBody>
      </p:sp>
      <p:sp>
        <p:nvSpPr>
          <p:cNvPr id="9" name="3       5"/>
          <p:cNvSpPr/>
          <p:nvPr/>
        </p:nvSpPr>
        <p:spPr>
          <a:xfrm>
            <a:off x="975092" y="4794174"/>
            <a:ext cx="5886450" cy="2305050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algn="l">
              <a:lnSpc>
                <a:spcPts val="2325"/>
              </a:lnSpc>
              <a:spcAft>
                <a:spcPts val="1800"/>
              </a:spcAft>
              <a:buSzPct val="100000"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Рекламная </a:t>
            </a:r>
            <a:r>
              <a:rPr lang="en-US" sz="19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кампания</a:t>
            </a: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*:</a:t>
            </a:r>
          </a:p>
          <a:p>
            <a:pPr marL="247650" indent="-247650" algn="l">
              <a:lnSpc>
                <a:spcPts val="2325"/>
              </a:lnSpc>
              <a:spcAft>
                <a:spcPts val="1800"/>
              </a:spcAft>
              <a:buSzPct val="100000"/>
              <a:buChar char="•"/>
            </a:pP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реклама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номера на радио
реклама на ресурсах РБК: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баннер (десктоп и мобайл) — 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около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b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 млн показов, 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имидж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 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газете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b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(порядка 5 выходов)</a:t>
            </a:r>
            <a:endParaRPr lang="en-US" sz="1950" dirty="0"/>
          </a:p>
        </p:txBody>
      </p:sp>
      <p:sp>
        <p:nvSpPr>
          <p:cNvPr id="10" name="Text 4"/>
          <p:cNvSpPr/>
          <p:nvPr/>
        </p:nvSpPr>
        <p:spPr>
          <a:xfrm>
            <a:off x="15678150" y="800100"/>
            <a:ext cx="16668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</a:t>
            </a:r>
            <a:endParaRPr lang="en-US" sz="2250" dirty="0"/>
          </a:p>
        </p:txBody>
      </p:sp>
      <p:sp>
        <p:nvSpPr>
          <p:cNvPr id="11" name="Descriptor">
            <a:extLst>
              <a:ext uri="{FF2B5EF4-FFF2-40B4-BE49-F238E27FC236}">
                <a16:creationId xmlns:a16="http://schemas.microsoft.com/office/drawing/2014/main" id="{746263C4-1909-ACE7-6934-1D02826ED778}"/>
              </a:ext>
            </a:extLst>
          </p:cNvPr>
          <p:cNvSpPr/>
          <p:nvPr/>
        </p:nvSpPr>
        <p:spPr>
          <a:xfrm>
            <a:off x="695325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Подробная рекламная кампания по запросу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6734175"/>
            <a:ext cx="22860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Рекламные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возможности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42975" y="6862763"/>
            <a:ext cx="1733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</a:t>
            </a:r>
            <a:endParaRPr lang="en-US" sz="23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5325" y="3933825"/>
            <a:ext cx="16925925" cy="5686425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66750" y="179179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Рекламные форматы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7" name="Descriptor"/>
          <p:cNvSpPr/>
          <p:nvPr/>
        </p:nvSpPr>
        <p:spPr>
          <a:xfrm>
            <a:off x="695325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Цены указаны без учета НДС.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695325" y="3086100"/>
            <a:ext cx="155162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ru-RU" sz="2250" dirty="0"/>
              <a:t>Журнала РБК Вино </a:t>
            </a:r>
            <a:endParaRPr lang="en-US" sz="2250" dirty="0"/>
          </a:p>
        </p:txBody>
      </p:sp>
      <p:sp>
        <p:nvSpPr>
          <p:cNvPr id="9" name="gatefolder"/>
          <p:cNvSpPr/>
          <p:nvPr/>
        </p:nvSpPr>
        <p:spPr>
          <a:xfrm>
            <a:off x="1143000" y="4381500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Обложечный gatefolder</a:t>
            </a:r>
            <a:endParaRPr lang="en-US" sz="1350" dirty="0"/>
          </a:p>
        </p:txBody>
      </p:sp>
      <p:sp>
        <p:nvSpPr>
          <p:cNvPr id="10" name="name_2 950 000"/>
          <p:cNvSpPr/>
          <p:nvPr/>
        </p:nvSpPr>
        <p:spPr>
          <a:xfrm>
            <a:off x="1143000" y="469582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2 950 000 ₽</a:t>
            </a:r>
            <a:endParaRPr lang="en-US" sz="2250" dirty="0"/>
          </a:p>
        </p:txBody>
      </p:sp>
      <p:sp>
        <p:nvSpPr>
          <p:cNvPr id="11" name="name_1-"/>
          <p:cNvSpPr/>
          <p:nvPr/>
        </p:nvSpPr>
        <p:spPr>
          <a:xfrm>
            <a:off x="1143000" y="5638800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1-й разворот</a:t>
            </a:r>
            <a:endParaRPr lang="en-US" sz="1350" dirty="0"/>
          </a:p>
        </p:txBody>
      </p:sp>
      <p:sp>
        <p:nvSpPr>
          <p:cNvPr id="12" name="name_2 250 000"/>
          <p:cNvSpPr/>
          <p:nvPr/>
        </p:nvSpPr>
        <p:spPr>
          <a:xfrm>
            <a:off x="1143000" y="595312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50 000 ₽</a:t>
            </a:r>
            <a:endParaRPr lang="en-US" sz="2250" dirty="0"/>
          </a:p>
        </p:txBody>
      </p:sp>
      <p:sp>
        <p:nvSpPr>
          <p:cNvPr id="13" name="name_2-"/>
          <p:cNvSpPr/>
          <p:nvPr/>
        </p:nvSpPr>
        <p:spPr>
          <a:xfrm>
            <a:off x="1143000" y="6648450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2-й разворот</a:t>
            </a:r>
            <a:endParaRPr lang="en-US" sz="1350" dirty="0"/>
          </a:p>
        </p:txBody>
      </p:sp>
      <p:sp>
        <p:nvSpPr>
          <p:cNvPr id="14" name="name_1 550 000"/>
          <p:cNvSpPr/>
          <p:nvPr/>
        </p:nvSpPr>
        <p:spPr>
          <a:xfrm>
            <a:off x="1143000" y="696277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70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2250" dirty="0"/>
          </a:p>
        </p:txBody>
      </p:sp>
      <p:sp>
        <p:nvSpPr>
          <p:cNvPr id="15" name="name_3-"/>
          <p:cNvSpPr/>
          <p:nvPr/>
        </p:nvSpPr>
        <p:spPr>
          <a:xfrm>
            <a:off x="1143000" y="7658100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3-й разворот</a:t>
            </a:r>
            <a:endParaRPr lang="en-US" sz="1350" dirty="0"/>
          </a:p>
        </p:txBody>
      </p:sp>
      <p:sp>
        <p:nvSpPr>
          <p:cNvPr id="16" name="name_1 445 000"/>
          <p:cNvSpPr/>
          <p:nvPr/>
        </p:nvSpPr>
        <p:spPr>
          <a:xfrm>
            <a:off x="1143000" y="797242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500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000 ₽</a:t>
            </a:r>
            <a:endParaRPr lang="en-US" sz="2250" dirty="0"/>
          </a:p>
        </p:txBody>
      </p:sp>
      <p:sp>
        <p:nvSpPr>
          <p:cNvPr id="17" name="name_4-"/>
          <p:cNvSpPr/>
          <p:nvPr/>
        </p:nvSpPr>
        <p:spPr>
          <a:xfrm>
            <a:off x="1143000" y="8667750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4-й разворот</a:t>
            </a:r>
            <a:endParaRPr lang="en-US" sz="1350" dirty="0"/>
          </a:p>
        </p:txBody>
      </p:sp>
      <p:sp>
        <p:nvSpPr>
          <p:cNvPr id="18" name="name_1 450 000"/>
          <p:cNvSpPr/>
          <p:nvPr/>
        </p:nvSpPr>
        <p:spPr>
          <a:xfrm>
            <a:off x="1143000" y="898207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1 450 000 ₽</a:t>
            </a:r>
            <a:endParaRPr lang="en-US" sz="2250" dirty="0"/>
          </a:p>
        </p:txBody>
      </p:sp>
      <p:sp>
        <p:nvSpPr>
          <p:cNvPr id="19" name="Masthead"/>
          <p:cNvSpPr/>
          <p:nvPr/>
        </p:nvSpPr>
        <p:spPr>
          <a:xfrm>
            <a:off x="4533900" y="4381500"/>
            <a:ext cx="364807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Полоса рядом с содержанием, письмом редактора, «Эксперт номера», Masthead</a:t>
            </a:r>
            <a:endParaRPr lang="en-US" sz="1350" dirty="0"/>
          </a:p>
        </p:txBody>
      </p:sp>
      <p:sp>
        <p:nvSpPr>
          <p:cNvPr id="20" name="name_1 100 000"/>
          <p:cNvSpPr/>
          <p:nvPr/>
        </p:nvSpPr>
        <p:spPr>
          <a:xfrm>
            <a:off x="4533900" y="513397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1 100 000 ₽</a:t>
            </a:r>
            <a:endParaRPr lang="en-US" sz="2250" dirty="0"/>
          </a:p>
        </p:txBody>
      </p:sp>
      <p:sp>
        <p:nvSpPr>
          <p:cNvPr id="21" name="Text 16"/>
          <p:cNvSpPr/>
          <p:nvPr/>
        </p:nvSpPr>
        <p:spPr>
          <a:xfrm>
            <a:off x="4533900" y="5715000"/>
            <a:ext cx="36480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 между содержанием / </a:t>
            </a:r>
            <a:br>
              <a:rPr dirty="0"/>
            </a:b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после письма редактора</a:t>
            </a:r>
            <a:endParaRPr lang="en-US" sz="1350" dirty="0"/>
          </a:p>
        </p:txBody>
      </p:sp>
      <p:sp>
        <p:nvSpPr>
          <p:cNvPr id="22" name="name_1 450 000"/>
          <p:cNvSpPr/>
          <p:nvPr/>
        </p:nvSpPr>
        <p:spPr>
          <a:xfrm>
            <a:off x="4533900" y="624840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60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2250" dirty="0"/>
          </a:p>
        </p:txBody>
      </p:sp>
      <p:sp>
        <p:nvSpPr>
          <p:cNvPr id="23" name="Text 18"/>
          <p:cNvSpPr/>
          <p:nvPr/>
        </p:nvSpPr>
        <p:spPr>
          <a:xfrm>
            <a:off x="4533900" y="6829425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Полоса в первой трети («Контекст»)</a:t>
            </a:r>
            <a:endParaRPr lang="en-US" sz="1350" dirty="0"/>
          </a:p>
        </p:txBody>
      </p:sp>
      <p:sp>
        <p:nvSpPr>
          <p:cNvPr id="24" name="name_750 000"/>
          <p:cNvSpPr/>
          <p:nvPr/>
        </p:nvSpPr>
        <p:spPr>
          <a:xfrm>
            <a:off x="4533900" y="714375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825 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 ₽</a:t>
            </a:r>
            <a:endParaRPr lang="en-US" sz="2250" dirty="0"/>
          </a:p>
        </p:txBody>
      </p:sp>
      <p:sp>
        <p:nvSpPr>
          <p:cNvPr id="25" name="Text 20"/>
          <p:cNvSpPr/>
          <p:nvPr/>
        </p:nvSpPr>
        <p:spPr>
          <a:xfrm>
            <a:off x="4533900" y="7724775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 в первой трети («Контекст»)</a:t>
            </a:r>
            <a:endParaRPr lang="en-US" sz="1350" dirty="0"/>
          </a:p>
        </p:txBody>
      </p:sp>
      <p:sp>
        <p:nvSpPr>
          <p:cNvPr id="26" name="name_1 300 000"/>
          <p:cNvSpPr/>
          <p:nvPr/>
        </p:nvSpPr>
        <p:spPr>
          <a:xfrm>
            <a:off x="4533900" y="803910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00 000 ₽</a:t>
            </a:r>
            <a:endParaRPr lang="en-US" sz="2250" dirty="0"/>
          </a:p>
        </p:txBody>
      </p:sp>
      <p:sp>
        <p:nvSpPr>
          <p:cNvPr id="27" name="Text 22"/>
          <p:cNvSpPr/>
          <p:nvPr/>
        </p:nvSpPr>
        <p:spPr>
          <a:xfrm>
            <a:off x="8991599" y="4394025"/>
            <a:ext cx="36480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Полоса на жесткой </a:t>
            </a:r>
            <a:r>
              <a:rPr lang="en-US" sz="1350" kern="0" spc="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вклейке</a:t>
            </a: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endParaRPr lang="en-US" sz="1350" dirty="0"/>
          </a:p>
        </p:txBody>
      </p:sp>
      <p:sp>
        <p:nvSpPr>
          <p:cNvPr id="28" name="name_1 350 000"/>
          <p:cNvSpPr/>
          <p:nvPr/>
        </p:nvSpPr>
        <p:spPr>
          <a:xfrm>
            <a:off x="8991600" y="468630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485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000 ₽</a:t>
            </a:r>
            <a:endParaRPr lang="en-US" sz="2250" dirty="0"/>
          </a:p>
        </p:txBody>
      </p:sp>
      <p:sp>
        <p:nvSpPr>
          <p:cNvPr id="29" name="Text 24"/>
          <p:cNvSpPr/>
          <p:nvPr/>
        </p:nvSpPr>
        <p:spPr>
          <a:xfrm>
            <a:off x="8963025" y="5210175"/>
            <a:ext cx="36480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 на жесткой вклейке </a:t>
            </a:r>
            <a:br>
              <a:rPr dirty="0"/>
            </a:br>
            <a:endParaRPr lang="en-US" sz="1350" dirty="0"/>
          </a:p>
        </p:txBody>
      </p:sp>
      <p:sp>
        <p:nvSpPr>
          <p:cNvPr id="30" name="name_2 350 000"/>
          <p:cNvSpPr/>
          <p:nvPr/>
        </p:nvSpPr>
        <p:spPr>
          <a:xfrm>
            <a:off x="8991600" y="554355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585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000 ₽</a:t>
            </a:r>
            <a:endParaRPr lang="en-US" sz="2250" dirty="0"/>
          </a:p>
        </p:txBody>
      </p:sp>
      <p:sp>
        <p:nvSpPr>
          <p:cNvPr id="31" name="name_3-"/>
          <p:cNvSpPr/>
          <p:nvPr/>
        </p:nvSpPr>
        <p:spPr>
          <a:xfrm>
            <a:off x="8991600" y="6076949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3-я обложка</a:t>
            </a:r>
            <a:endParaRPr lang="en-US" sz="1350" dirty="0"/>
          </a:p>
        </p:txBody>
      </p:sp>
      <p:sp>
        <p:nvSpPr>
          <p:cNvPr id="32" name="name_950 000"/>
          <p:cNvSpPr/>
          <p:nvPr/>
        </p:nvSpPr>
        <p:spPr>
          <a:xfrm>
            <a:off x="8963025" y="636270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1 045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000 ₽</a:t>
            </a:r>
            <a:endParaRPr lang="en-US" sz="2250" dirty="0"/>
          </a:p>
        </p:txBody>
      </p:sp>
      <p:sp>
        <p:nvSpPr>
          <p:cNvPr id="33" name="Back cover 4-"/>
          <p:cNvSpPr/>
          <p:nvPr/>
        </p:nvSpPr>
        <p:spPr>
          <a:xfrm>
            <a:off x="8963024" y="6911482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Back cover (4-я обложка)</a:t>
            </a:r>
            <a:endParaRPr lang="en-US" sz="1350" dirty="0"/>
          </a:p>
        </p:txBody>
      </p:sp>
      <p:sp>
        <p:nvSpPr>
          <p:cNvPr id="34" name="name_2 550 000"/>
          <p:cNvSpPr/>
          <p:nvPr/>
        </p:nvSpPr>
        <p:spPr>
          <a:xfrm>
            <a:off x="8991600" y="7243762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2 550 000 ₽</a:t>
            </a:r>
            <a:endParaRPr lang="en-US" sz="2250" dirty="0"/>
          </a:p>
        </p:txBody>
      </p:sp>
      <p:sp>
        <p:nvSpPr>
          <p:cNvPr id="35" name="default_name"/>
          <p:cNvSpPr/>
          <p:nvPr/>
        </p:nvSpPr>
        <p:spPr>
          <a:xfrm>
            <a:off x="8991600" y="7756207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 </a:t>
            </a:r>
            <a:endParaRPr lang="en-US" sz="1350" dirty="0"/>
          </a:p>
        </p:txBody>
      </p:sp>
      <p:sp>
        <p:nvSpPr>
          <p:cNvPr id="36" name="name_1 200 000"/>
          <p:cNvSpPr/>
          <p:nvPr/>
        </p:nvSpPr>
        <p:spPr>
          <a:xfrm>
            <a:off x="8963024" y="815911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320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000 ₽</a:t>
            </a:r>
            <a:endParaRPr lang="en-US" sz="2250" dirty="0"/>
          </a:p>
        </p:txBody>
      </p:sp>
      <p:sp>
        <p:nvSpPr>
          <p:cNvPr id="37" name="name_11"/>
          <p:cNvSpPr/>
          <p:nvPr/>
        </p:nvSpPr>
        <p:spPr>
          <a:xfrm>
            <a:off x="13601700" y="4381500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1/1 полоса</a:t>
            </a:r>
            <a:endParaRPr lang="en-US" sz="1350" dirty="0"/>
          </a:p>
        </p:txBody>
      </p:sp>
      <p:sp>
        <p:nvSpPr>
          <p:cNvPr id="38" name="name_660 000"/>
          <p:cNvSpPr/>
          <p:nvPr/>
        </p:nvSpPr>
        <p:spPr>
          <a:xfrm>
            <a:off x="13601700" y="469582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70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2250" dirty="0"/>
          </a:p>
        </p:txBody>
      </p:sp>
      <p:sp>
        <p:nvSpPr>
          <p:cNvPr id="39" name="name_12"/>
          <p:cNvSpPr/>
          <p:nvPr/>
        </p:nvSpPr>
        <p:spPr>
          <a:xfrm>
            <a:off x="13601700" y="5229225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1/2 полосы</a:t>
            </a:r>
            <a:endParaRPr lang="en-US" sz="1350" dirty="0"/>
          </a:p>
        </p:txBody>
      </p:sp>
      <p:sp>
        <p:nvSpPr>
          <p:cNvPr id="40" name="name_400 000"/>
          <p:cNvSpPr/>
          <p:nvPr/>
        </p:nvSpPr>
        <p:spPr>
          <a:xfrm>
            <a:off x="13601700" y="554355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2250" dirty="0"/>
          </a:p>
        </p:txBody>
      </p:sp>
      <p:sp>
        <p:nvSpPr>
          <p:cNvPr id="41" name="name_13"/>
          <p:cNvSpPr/>
          <p:nvPr/>
        </p:nvSpPr>
        <p:spPr>
          <a:xfrm>
            <a:off x="13601700" y="6076950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1/3 полосы (вертикаль)</a:t>
            </a:r>
            <a:endParaRPr lang="en-US" sz="1350" dirty="0"/>
          </a:p>
        </p:txBody>
      </p:sp>
      <p:sp>
        <p:nvSpPr>
          <p:cNvPr id="42" name="name_350 000"/>
          <p:cNvSpPr/>
          <p:nvPr/>
        </p:nvSpPr>
        <p:spPr>
          <a:xfrm>
            <a:off x="13601700" y="639127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350 000 ₽</a:t>
            </a:r>
            <a:endParaRPr lang="en-US" sz="2250" dirty="0"/>
          </a:p>
        </p:txBody>
      </p:sp>
      <p:sp>
        <p:nvSpPr>
          <p:cNvPr id="43" name="name_13"/>
          <p:cNvSpPr/>
          <p:nvPr/>
        </p:nvSpPr>
        <p:spPr>
          <a:xfrm>
            <a:off x="13601700" y="6924675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</a:t>
            </a:r>
            <a:r>
              <a:rPr lang="ru-RU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</a:t>
            </a: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полосного разворота</a:t>
            </a:r>
            <a:endParaRPr lang="en-US" sz="1350" dirty="0"/>
          </a:p>
        </p:txBody>
      </p:sp>
      <p:sp>
        <p:nvSpPr>
          <p:cNvPr id="44" name="name_650 000"/>
          <p:cNvSpPr/>
          <p:nvPr/>
        </p:nvSpPr>
        <p:spPr>
          <a:xfrm>
            <a:off x="13601700" y="723900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60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2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5325" y="3933825"/>
            <a:ext cx="16925925" cy="5686425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66750" y="179179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Рекламные форматы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7" name="100"/>
          <p:cNvSpPr/>
          <p:nvPr/>
        </p:nvSpPr>
        <p:spPr>
          <a:xfrm>
            <a:off x="695325" y="3086100"/>
            <a:ext cx="155162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ru-RU" sz="2250" dirty="0"/>
              <a:t>Журнала РБК</a:t>
            </a:r>
            <a:endParaRPr lang="en-US" sz="2250" dirty="0"/>
          </a:p>
        </p:txBody>
      </p:sp>
      <p:sp>
        <p:nvSpPr>
          <p:cNvPr id="8" name="Descriptor"/>
          <p:cNvSpPr/>
          <p:nvPr/>
        </p:nvSpPr>
        <p:spPr>
          <a:xfrm>
            <a:off x="695325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Цены указаны без учета НДС.</a:t>
            </a:r>
            <a:endParaRPr lang="en-US" sz="1500" dirty="0"/>
          </a:p>
        </p:txBody>
      </p:sp>
      <p:sp>
        <p:nvSpPr>
          <p:cNvPr id="9" name="gatefolder"/>
          <p:cNvSpPr/>
          <p:nvPr/>
        </p:nvSpPr>
        <p:spPr>
          <a:xfrm>
            <a:off x="1143000" y="4381500"/>
            <a:ext cx="32194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Обложечный gatefolder</a:t>
            </a:r>
            <a:endParaRPr lang="en-US" sz="1350" dirty="0"/>
          </a:p>
        </p:txBody>
      </p:sp>
      <p:sp>
        <p:nvSpPr>
          <p:cNvPr id="10" name="name_3 250 000"/>
          <p:cNvSpPr/>
          <p:nvPr/>
        </p:nvSpPr>
        <p:spPr>
          <a:xfrm>
            <a:off x="1143000" y="469582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3 250 000 ₽</a:t>
            </a:r>
            <a:endParaRPr lang="en-US" sz="2250" dirty="0"/>
          </a:p>
        </p:txBody>
      </p:sp>
      <p:sp>
        <p:nvSpPr>
          <p:cNvPr id="15" name="Masthead"/>
          <p:cNvSpPr/>
          <p:nvPr/>
        </p:nvSpPr>
        <p:spPr>
          <a:xfrm>
            <a:off x="4497586" y="4381500"/>
            <a:ext cx="4449762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Полоса рядом с содержанием, письмом редактора, «Эксперт номера», Masthead</a:t>
            </a:r>
            <a:endParaRPr lang="en-US" sz="1350" dirty="0"/>
          </a:p>
        </p:txBody>
      </p:sp>
      <p:sp>
        <p:nvSpPr>
          <p:cNvPr id="16" name="name_1 300 000"/>
          <p:cNvSpPr/>
          <p:nvPr/>
        </p:nvSpPr>
        <p:spPr>
          <a:xfrm>
            <a:off x="4497586" y="481647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1 300 000 ₽</a:t>
            </a:r>
            <a:endParaRPr lang="en-US" sz="2250" dirty="0"/>
          </a:p>
        </p:txBody>
      </p:sp>
      <p:sp>
        <p:nvSpPr>
          <p:cNvPr id="17" name="name_1-"/>
          <p:cNvSpPr/>
          <p:nvPr/>
        </p:nvSpPr>
        <p:spPr>
          <a:xfrm>
            <a:off x="1143000" y="5343525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1-й разворот</a:t>
            </a:r>
            <a:endParaRPr lang="en-US" sz="1350" dirty="0"/>
          </a:p>
        </p:txBody>
      </p:sp>
      <p:sp>
        <p:nvSpPr>
          <p:cNvPr id="18" name="name_2 500 000"/>
          <p:cNvSpPr/>
          <p:nvPr/>
        </p:nvSpPr>
        <p:spPr>
          <a:xfrm>
            <a:off x="1143000" y="565785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75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2250" dirty="0"/>
          </a:p>
        </p:txBody>
      </p:sp>
      <p:sp>
        <p:nvSpPr>
          <p:cNvPr id="19" name="name_2-"/>
          <p:cNvSpPr/>
          <p:nvPr/>
        </p:nvSpPr>
        <p:spPr>
          <a:xfrm>
            <a:off x="1143000" y="6191250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2-й разворот</a:t>
            </a:r>
            <a:endParaRPr lang="en-US" sz="1350" dirty="0"/>
          </a:p>
        </p:txBody>
      </p:sp>
      <p:sp>
        <p:nvSpPr>
          <p:cNvPr id="20" name="name_1 850 000"/>
          <p:cNvSpPr/>
          <p:nvPr/>
        </p:nvSpPr>
        <p:spPr>
          <a:xfrm>
            <a:off x="1143000" y="650557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2 05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2250" dirty="0"/>
          </a:p>
        </p:txBody>
      </p:sp>
      <p:sp>
        <p:nvSpPr>
          <p:cNvPr id="21" name="name_3-"/>
          <p:cNvSpPr/>
          <p:nvPr/>
        </p:nvSpPr>
        <p:spPr>
          <a:xfrm>
            <a:off x="1143000" y="7038975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3-й разворот</a:t>
            </a:r>
            <a:endParaRPr lang="en-US" sz="1350" dirty="0"/>
          </a:p>
        </p:txBody>
      </p:sp>
      <p:sp>
        <p:nvSpPr>
          <p:cNvPr id="22" name="name_1 700 000"/>
          <p:cNvSpPr/>
          <p:nvPr/>
        </p:nvSpPr>
        <p:spPr>
          <a:xfrm>
            <a:off x="1143000" y="735330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85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2250" dirty="0"/>
          </a:p>
        </p:txBody>
      </p:sp>
      <p:sp>
        <p:nvSpPr>
          <p:cNvPr id="23" name="name_4-"/>
          <p:cNvSpPr/>
          <p:nvPr/>
        </p:nvSpPr>
        <p:spPr>
          <a:xfrm>
            <a:off x="1143000" y="7886700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4-й разворот</a:t>
            </a:r>
            <a:endParaRPr lang="en-US" sz="1350" dirty="0"/>
          </a:p>
        </p:txBody>
      </p:sp>
      <p:sp>
        <p:nvSpPr>
          <p:cNvPr id="24" name="name_1 700 000"/>
          <p:cNvSpPr/>
          <p:nvPr/>
        </p:nvSpPr>
        <p:spPr>
          <a:xfrm>
            <a:off x="1143000" y="820102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00 000 ₽</a:t>
            </a:r>
            <a:endParaRPr lang="en-US" sz="2250" dirty="0"/>
          </a:p>
        </p:txBody>
      </p:sp>
      <p:sp>
        <p:nvSpPr>
          <p:cNvPr id="25" name="Text 20"/>
          <p:cNvSpPr/>
          <p:nvPr/>
        </p:nvSpPr>
        <p:spPr>
          <a:xfrm>
            <a:off x="4497586" y="5314950"/>
            <a:ext cx="36480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 между содержанием /</a:t>
            </a:r>
            <a:br>
              <a:rPr/>
            </a:b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после письма редактора</a:t>
            </a:r>
            <a:endParaRPr lang="en-US" sz="1350" dirty="0"/>
          </a:p>
        </p:txBody>
      </p:sp>
      <p:sp>
        <p:nvSpPr>
          <p:cNvPr id="26" name="name_1 600 000"/>
          <p:cNvSpPr/>
          <p:nvPr/>
        </p:nvSpPr>
        <p:spPr>
          <a:xfrm>
            <a:off x="4497586" y="584835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75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2250" dirty="0"/>
          </a:p>
        </p:txBody>
      </p:sp>
      <p:sp>
        <p:nvSpPr>
          <p:cNvPr id="27" name="Text 22"/>
          <p:cNvSpPr/>
          <p:nvPr/>
        </p:nvSpPr>
        <p:spPr>
          <a:xfrm>
            <a:off x="4497586" y="6381750"/>
            <a:ext cx="36480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Полоса в первой трети </a:t>
            </a:r>
            <a:br>
              <a:rPr/>
            </a:b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(«Контекст»)</a:t>
            </a:r>
            <a:endParaRPr lang="en-US" sz="1350" dirty="0"/>
          </a:p>
        </p:txBody>
      </p:sp>
      <p:sp>
        <p:nvSpPr>
          <p:cNvPr id="28" name="name_900 000"/>
          <p:cNvSpPr/>
          <p:nvPr/>
        </p:nvSpPr>
        <p:spPr>
          <a:xfrm>
            <a:off x="4497586" y="691515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2250" dirty="0"/>
          </a:p>
        </p:txBody>
      </p:sp>
      <p:sp>
        <p:nvSpPr>
          <p:cNvPr id="29" name="Text 24"/>
          <p:cNvSpPr/>
          <p:nvPr/>
        </p:nvSpPr>
        <p:spPr>
          <a:xfrm>
            <a:off x="4497586" y="7448550"/>
            <a:ext cx="36480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 в первой трети </a:t>
            </a:r>
            <a:br>
              <a:rPr/>
            </a:b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(«Контекст»)</a:t>
            </a:r>
            <a:endParaRPr lang="en-US" sz="1350" dirty="0"/>
          </a:p>
        </p:txBody>
      </p:sp>
      <p:sp>
        <p:nvSpPr>
          <p:cNvPr id="30" name="name_1 450 000"/>
          <p:cNvSpPr/>
          <p:nvPr/>
        </p:nvSpPr>
        <p:spPr>
          <a:xfrm>
            <a:off x="4497586" y="798195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70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2250" dirty="0"/>
          </a:p>
        </p:txBody>
      </p:sp>
      <p:sp>
        <p:nvSpPr>
          <p:cNvPr id="31" name="default_name"/>
          <p:cNvSpPr/>
          <p:nvPr/>
        </p:nvSpPr>
        <p:spPr>
          <a:xfrm>
            <a:off x="4450755" y="8558212"/>
            <a:ext cx="3648075" cy="69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 </a:t>
            </a:r>
            <a:endParaRPr lang="en-US" sz="1350" dirty="0"/>
          </a:p>
        </p:txBody>
      </p:sp>
      <p:sp>
        <p:nvSpPr>
          <p:cNvPr id="32" name="name_1 500 000"/>
          <p:cNvSpPr/>
          <p:nvPr/>
        </p:nvSpPr>
        <p:spPr>
          <a:xfrm>
            <a:off x="4450755" y="8829676"/>
            <a:ext cx="3028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65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2250" dirty="0"/>
          </a:p>
        </p:txBody>
      </p:sp>
      <p:sp>
        <p:nvSpPr>
          <p:cNvPr id="33" name="Text 28"/>
          <p:cNvSpPr/>
          <p:nvPr/>
        </p:nvSpPr>
        <p:spPr>
          <a:xfrm>
            <a:off x="9758759" y="4443412"/>
            <a:ext cx="30956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Полоса на жесткой вклейке </a:t>
            </a:r>
            <a:endParaRPr lang="en-US" sz="1350" dirty="0"/>
          </a:p>
        </p:txBody>
      </p:sp>
      <p:sp>
        <p:nvSpPr>
          <p:cNvPr id="34" name="name_1 800 000"/>
          <p:cNvSpPr/>
          <p:nvPr/>
        </p:nvSpPr>
        <p:spPr>
          <a:xfrm>
            <a:off x="9758759" y="4757737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98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2250" dirty="0"/>
          </a:p>
        </p:txBody>
      </p:sp>
      <p:sp>
        <p:nvSpPr>
          <p:cNvPr id="35" name="Text 30"/>
          <p:cNvSpPr/>
          <p:nvPr/>
        </p:nvSpPr>
        <p:spPr>
          <a:xfrm>
            <a:off x="9758759" y="5291137"/>
            <a:ext cx="30956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 на жесткой вклейке</a:t>
            </a:r>
            <a:endParaRPr lang="en-US" sz="1350" dirty="0"/>
          </a:p>
        </p:txBody>
      </p:sp>
      <p:sp>
        <p:nvSpPr>
          <p:cNvPr id="36" name="name_2 800 000"/>
          <p:cNvSpPr/>
          <p:nvPr/>
        </p:nvSpPr>
        <p:spPr>
          <a:xfrm>
            <a:off x="9758759" y="5605462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3 080 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000 ₽</a:t>
            </a:r>
            <a:endParaRPr lang="en-US" sz="2250" dirty="0"/>
          </a:p>
        </p:txBody>
      </p:sp>
      <p:sp>
        <p:nvSpPr>
          <p:cNvPr id="37" name="name_3-"/>
          <p:cNvSpPr/>
          <p:nvPr/>
        </p:nvSpPr>
        <p:spPr>
          <a:xfrm>
            <a:off x="9758759" y="6138862"/>
            <a:ext cx="30956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3-я обложка</a:t>
            </a:r>
            <a:endParaRPr lang="en-US" sz="1350" dirty="0"/>
          </a:p>
        </p:txBody>
      </p:sp>
      <p:sp>
        <p:nvSpPr>
          <p:cNvPr id="38" name="name_1 050 000"/>
          <p:cNvSpPr/>
          <p:nvPr/>
        </p:nvSpPr>
        <p:spPr>
          <a:xfrm>
            <a:off x="9758759" y="6453187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155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000 ₽</a:t>
            </a:r>
            <a:endParaRPr lang="en-US" sz="2250" dirty="0"/>
          </a:p>
        </p:txBody>
      </p:sp>
      <p:sp>
        <p:nvSpPr>
          <p:cNvPr id="39" name="Back cover 4-"/>
          <p:cNvSpPr/>
          <p:nvPr/>
        </p:nvSpPr>
        <p:spPr>
          <a:xfrm>
            <a:off x="9758759" y="6986587"/>
            <a:ext cx="30956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Back cover (4-я обложка)</a:t>
            </a:r>
            <a:endParaRPr lang="en-US" sz="1350" dirty="0"/>
          </a:p>
        </p:txBody>
      </p:sp>
      <p:sp>
        <p:nvSpPr>
          <p:cNvPr id="40" name="name_2 750 000"/>
          <p:cNvSpPr/>
          <p:nvPr/>
        </p:nvSpPr>
        <p:spPr>
          <a:xfrm>
            <a:off x="9758759" y="7300912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2 750 000 ₽</a:t>
            </a:r>
            <a:endParaRPr lang="en-US" sz="2250" dirty="0"/>
          </a:p>
        </p:txBody>
      </p:sp>
      <p:sp>
        <p:nvSpPr>
          <p:cNvPr id="41" name="name_11"/>
          <p:cNvSpPr/>
          <p:nvPr/>
        </p:nvSpPr>
        <p:spPr>
          <a:xfrm>
            <a:off x="13944600" y="4381500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1/1 полоса</a:t>
            </a:r>
            <a:endParaRPr lang="en-US" sz="1350" dirty="0"/>
          </a:p>
        </p:txBody>
      </p:sp>
      <p:sp>
        <p:nvSpPr>
          <p:cNvPr id="42" name="name_750 000"/>
          <p:cNvSpPr/>
          <p:nvPr/>
        </p:nvSpPr>
        <p:spPr>
          <a:xfrm>
            <a:off x="13944600" y="469582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825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000 ₽</a:t>
            </a:r>
            <a:endParaRPr lang="en-US" sz="2250" dirty="0"/>
          </a:p>
        </p:txBody>
      </p:sp>
      <p:sp>
        <p:nvSpPr>
          <p:cNvPr id="43" name="name_12"/>
          <p:cNvSpPr/>
          <p:nvPr/>
        </p:nvSpPr>
        <p:spPr>
          <a:xfrm>
            <a:off x="13944600" y="5229225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1/2 полосы</a:t>
            </a:r>
            <a:endParaRPr lang="en-US" sz="1350" dirty="0"/>
          </a:p>
        </p:txBody>
      </p:sp>
      <p:sp>
        <p:nvSpPr>
          <p:cNvPr id="44" name="name_450 000"/>
          <p:cNvSpPr/>
          <p:nvPr/>
        </p:nvSpPr>
        <p:spPr>
          <a:xfrm>
            <a:off x="13944600" y="554355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495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000 ₽</a:t>
            </a:r>
            <a:endParaRPr lang="en-US" sz="2250" dirty="0"/>
          </a:p>
        </p:txBody>
      </p:sp>
      <p:sp>
        <p:nvSpPr>
          <p:cNvPr id="45" name="name_13"/>
          <p:cNvSpPr/>
          <p:nvPr/>
        </p:nvSpPr>
        <p:spPr>
          <a:xfrm>
            <a:off x="13944600" y="6076950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1/3 полосы (вертикаль)</a:t>
            </a:r>
            <a:endParaRPr lang="en-US" sz="1350" dirty="0"/>
          </a:p>
        </p:txBody>
      </p:sp>
      <p:sp>
        <p:nvSpPr>
          <p:cNvPr id="46" name="name_400 000"/>
          <p:cNvSpPr/>
          <p:nvPr/>
        </p:nvSpPr>
        <p:spPr>
          <a:xfrm>
            <a:off x="13944600" y="6391275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400 000 ₽</a:t>
            </a:r>
            <a:endParaRPr lang="en-US" sz="2250" dirty="0"/>
          </a:p>
        </p:txBody>
      </p:sp>
      <p:sp>
        <p:nvSpPr>
          <p:cNvPr id="47" name="name_13"/>
          <p:cNvSpPr/>
          <p:nvPr/>
        </p:nvSpPr>
        <p:spPr>
          <a:xfrm>
            <a:off x="13944600" y="6924675"/>
            <a:ext cx="36480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</a:t>
            </a:r>
            <a:r>
              <a:rPr lang="ru-RU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</a:t>
            </a:r>
            <a:r>
              <a:rPr lang="en-US" sz="13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полосного разворота</a:t>
            </a:r>
            <a:endParaRPr lang="en-US" sz="1350" dirty="0"/>
          </a:p>
        </p:txBody>
      </p:sp>
      <p:sp>
        <p:nvSpPr>
          <p:cNvPr id="48" name="name_700 000"/>
          <p:cNvSpPr/>
          <p:nvPr/>
        </p:nvSpPr>
        <p:spPr>
          <a:xfrm>
            <a:off x="13944600" y="7239000"/>
            <a:ext cx="30289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ru-RU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65</a:t>
            </a:r>
            <a:r>
              <a:rPr lang="en-US" sz="2250" kern="0" spc="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2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6750" y="3933825"/>
            <a:ext cx="6953250" cy="307657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6750" y="7200900"/>
            <a:ext cx="6953250" cy="1619250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810500" y="3933825"/>
            <a:ext cx="9810750" cy="5029200"/>
          </a:xfrm>
          <a:prstGeom prst="rect">
            <a:avLst/>
          </a:prstGeom>
        </p:spPr>
      </p:pic>
      <p:pic>
        <p:nvPicPr>
          <p:cNvPr id="7" name="Rectangle 1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810500" y="3933825"/>
            <a:ext cx="9810750" cy="5029200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747837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Партнерство номера</a:t>
            </a:r>
            <a:endParaRPr lang="en-US" sz="6000" dirty="0"/>
          </a:p>
        </p:txBody>
      </p:sp>
      <p:sp>
        <p:nvSpPr>
          <p:cNvPr id="9" name="Descriptor"/>
          <p:cNvSpPr/>
          <p:nvPr/>
        </p:nvSpPr>
        <p:spPr>
          <a:xfrm>
            <a:off x="666750" y="9153525"/>
            <a:ext cx="164020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** Цены указаны без учета НДС.</a:t>
            </a:r>
            <a:endParaRPr lang="en-US" sz="1500" dirty="0"/>
          </a:p>
        </p:txBody>
      </p:sp>
      <p:sp>
        <p:nvSpPr>
          <p:cNvPr id="10" name="Text 2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11" name="1-          3"/>
          <p:cNvSpPr/>
          <p:nvPr/>
        </p:nvSpPr>
        <p:spPr>
          <a:xfrm>
            <a:off x="1114425" y="4307069"/>
            <a:ext cx="6076950" cy="230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2100"/>
              </a:spcAft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Интеграция 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обложку</a:t>
            </a:r>
            <a:r>
              <a:rPr lang="ru-RU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журнала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(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работа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br>
              <a:rPr lang="ru-RU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художником) + логотип на 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обложке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 </a:t>
            </a:r>
            <a:br>
              <a:rPr lang="ru-RU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+ </a:t>
            </a:r>
            <a:r>
              <a:rPr lang="ru-RU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 полосы нативного 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материала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br>
              <a:rPr lang="ru-RU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(полосность может меняться от запроса)
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 реализованных проектов
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выхода журнала РБК</a:t>
            </a:r>
            <a:endParaRPr lang="en-US" sz="1950" dirty="0"/>
          </a:p>
        </p:txBody>
      </p:sp>
      <p:sp>
        <p:nvSpPr>
          <p:cNvPr id="12" name="name_4 300 000"/>
          <p:cNvSpPr/>
          <p:nvPr/>
        </p:nvSpPr>
        <p:spPr>
          <a:xfrm>
            <a:off x="1114425" y="7708602"/>
            <a:ext cx="38385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5 600 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000 ₽</a:t>
            </a:r>
            <a:endParaRPr lang="en-US" sz="4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3235325"/>
            <a:ext cx="8405813" cy="3775075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235325"/>
            <a:ext cx="8401050" cy="3775075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7200900"/>
            <a:ext cx="8405813" cy="177165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239250" y="7200900"/>
            <a:ext cx="8401050" cy="1771650"/>
          </a:xfrm>
          <a:prstGeom prst="rect">
            <a:avLst/>
          </a:prstGeom>
        </p:spPr>
      </p:pic>
      <p:pic>
        <p:nvPicPr>
          <p:cNvPr id="7" name="Frame 2131327535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123950" y="7658100"/>
            <a:ext cx="4981575" cy="1304925"/>
          </a:xfrm>
          <a:prstGeom prst="rect">
            <a:avLst/>
          </a:prstGeom>
        </p:spPr>
      </p:pic>
      <p:pic>
        <p:nvPicPr>
          <p:cNvPr id="8" name="Frame 2131327536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696450" y="7658100"/>
            <a:ext cx="3409950" cy="1304925"/>
          </a:xfrm>
          <a:prstGeom prst="rect">
            <a:avLst/>
          </a:prstGeom>
        </p:spPr>
      </p:pic>
      <p:pic>
        <p:nvPicPr>
          <p:cNvPr id="10" name="Frame 3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666750" y="179179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Нативные форматы в разделе «</a:t>
            </a:r>
            <a:r>
              <a:rPr lang="en-US" sz="45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Тренды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»</a:t>
            </a: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в журнале РБК Вино </a:t>
            </a:r>
            <a:endParaRPr lang="en-US" sz="4500" dirty="0"/>
          </a:p>
        </p:txBody>
      </p:sp>
      <p:sp>
        <p:nvSpPr>
          <p:cNvPr id="12" name="-    -                                 -  -              -"/>
          <p:cNvSpPr/>
          <p:nvPr/>
        </p:nvSpPr>
        <p:spPr>
          <a:xfrm>
            <a:off x="1123950" y="3658261"/>
            <a:ext cx="7572375" cy="25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2100"/>
              </a:spcAft>
              <a:buNone/>
            </a:pPr>
            <a:r>
              <a:rPr lang="en-US" sz="1725" u="sng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Бизнес-кейс</a:t>
            </a: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 о решенной бизнес-задаче клиента по заданной структуре: вызов / способ решения / результат / рефлексия
</a:t>
            </a:r>
            <a:r>
              <a:rPr lang="en-US" sz="1725" u="sng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Колонка</a:t>
            </a: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Авторское мнение клиента на тему, опирающееся на экспертизу и опыт компании; взгляд на явление/феномен/тему; визионерское рассуждение; должно быть подтверждено какими-либо источниками/цифрами/прогнозами
</a:t>
            </a:r>
            <a:r>
              <a:rPr lang="en-US" sz="1725" u="sng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Чек-лист</a:t>
            </a: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 </a:t>
            </a:r>
            <a:r>
              <a:rPr lang="ru-RU" sz="1725" dirty="0">
                <a:solidFill>
                  <a:srgbClr val="303030"/>
                </a:solidFill>
                <a:latin typeface="Graphik RBC LC Regular" pitchFamily="34" charset="0"/>
                <a:ea typeface="Graphik RBC LC Semibold" pitchFamily="34" charset="-122"/>
                <a:cs typeface="Graphik RBC LC Semibold" pitchFamily="34" charset="-120"/>
              </a:rPr>
              <a:t>Ф</a:t>
            </a:r>
            <a:r>
              <a:rPr lang="en-US" sz="17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ормат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рефлексии для читателя для оценки собственного состояния / прогресса / готовности к чему-либо</a:t>
            </a:r>
            <a:endParaRPr lang="en-US" sz="1725" dirty="0"/>
          </a:p>
        </p:txBody>
      </p:sp>
      <p:sp>
        <p:nvSpPr>
          <p:cNvPr id="13" name="-    -             -              -             - 34"/>
          <p:cNvSpPr/>
          <p:nvPr/>
        </p:nvSpPr>
        <p:spPr>
          <a:xfrm>
            <a:off x="9696450" y="3658261"/>
            <a:ext cx="7886700" cy="28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2100"/>
              </a:spcAft>
              <a:buNone/>
            </a:pPr>
            <a:r>
              <a:rPr lang="en-US" sz="1725" u="sng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Эксплейнер </a:t>
            </a:r>
            <a:r>
              <a:rPr lang="en-US" sz="1725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Короткий и наглядный формат, объясняющий </a:t>
            </a:r>
            <a:br>
              <a:rPr dirty="0"/>
            </a:b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тот или иной феномен/явление/тему
</a:t>
            </a:r>
            <a:r>
              <a:rPr lang="en-US" sz="1725" u="sng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Бизнес-кейс</a:t>
            </a:r>
            <a:r>
              <a:rPr lang="en-US" sz="1725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 о решенной бизнес-задаче клиента по заданной структуре: вызов / способ решения / результат / рефлексия
</a:t>
            </a:r>
            <a:r>
              <a:rPr lang="en-US" sz="1725" u="sng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Чек-лист</a:t>
            </a:r>
            <a:r>
              <a:rPr lang="en-US" sz="1725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 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Формат рефлексии для читателя для оценки собственного состояния / прогресса / готовности к чему-либо
</a:t>
            </a:r>
            <a:r>
              <a:rPr lang="en-US" sz="1725" u="sng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Короткое интервью</a:t>
            </a:r>
            <a:r>
              <a:rPr lang="en-US" sz="1725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ru-RU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</a:t>
            </a:r>
            <a:r>
              <a:rPr lang="en-US" sz="1725" kern="0" spc="-3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аскрытие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экспертизы/опыта/повестки клиента </a:t>
            </a:r>
            <a:br>
              <a:rPr dirty="0"/>
            </a:b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заданной узкой теме в формате короткого блиц-интервью (3–4 вопроса)</a:t>
            </a:r>
            <a:endParaRPr lang="en-US" sz="1725" dirty="0"/>
          </a:p>
        </p:txBody>
      </p:sp>
      <p:sp>
        <p:nvSpPr>
          <p:cNvPr id="14" name="Descriptor"/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Все нативные форматы на всех платформах проходят предварительное согласование с редакцией о возможности размещения, редакция вправе отказать в нативном материале. Точная рубрика определяется редакцией после предоставления брифа. *** Цены указаны без учета НДС.
</a:t>
            </a:r>
            <a:endParaRPr lang="en-US" sz="1500" dirty="0"/>
          </a:p>
        </p:txBody>
      </p:sp>
      <p:sp>
        <p:nvSpPr>
          <p:cNvPr id="15" name="name_1 200 000"/>
          <p:cNvSpPr/>
          <p:nvPr/>
        </p:nvSpPr>
        <p:spPr>
          <a:xfrm>
            <a:off x="1123950" y="7615568"/>
            <a:ext cx="4006944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00 000 ₽</a:t>
            </a:r>
            <a:endParaRPr lang="en-US" sz="4500" dirty="0"/>
          </a:p>
        </p:txBody>
      </p:sp>
      <p:sp>
        <p:nvSpPr>
          <p:cNvPr id="16" name="name_11"/>
          <p:cNvSpPr/>
          <p:nvPr/>
        </p:nvSpPr>
        <p:spPr>
          <a:xfrm>
            <a:off x="1123950" y="8215643"/>
            <a:ext cx="500062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1/1 полоса</a:t>
            </a:r>
            <a:endParaRPr lang="en-US" sz="1950" dirty="0"/>
          </a:p>
        </p:txBody>
      </p:sp>
      <p:sp>
        <p:nvSpPr>
          <p:cNvPr id="17" name="name_1 800 000"/>
          <p:cNvSpPr/>
          <p:nvPr/>
        </p:nvSpPr>
        <p:spPr>
          <a:xfrm>
            <a:off x="9696450" y="7615568"/>
            <a:ext cx="3500804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95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4500" dirty="0"/>
          </a:p>
        </p:txBody>
      </p:sp>
      <p:sp>
        <p:nvSpPr>
          <p:cNvPr id="18" name="default_name"/>
          <p:cNvSpPr/>
          <p:nvPr/>
        </p:nvSpPr>
        <p:spPr>
          <a:xfrm>
            <a:off x="9696450" y="8215643"/>
            <a:ext cx="342900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</a:t>
            </a:r>
            <a:endParaRPr lang="en-US" sz="1950" dirty="0"/>
          </a:p>
        </p:txBody>
      </p:sp>
      <p:sp>
        <p:nvSpPr>
          <p:cNvPr id="21" name="Text 10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32">
            <a:extLst>
              <a:ext uri="{FF2B5EF4-FFF2-40B4-BE49-F238E27FC236}">
                <a16:creationId xmlns:a16="http://schemas.microsoft.com/office/drawing/2014/main" id="{2C814B47-DCE9-AA26-AFB1-1F8E1E9EEEBC}"/>
              </a:ext>
            </a:extLst>
          </p:cNvPr>
          <p:cNvSpPr txBox="1">
            <a:spLocks/>
          </p:cNvSpPr>
          <p:nvPr/>
        </p:nvSpPr>
        <p:spPr>
          <a:xfrm>
            <a:off x="660399" y="3235326"/>
            <a:ext cx="8412164" cy="3779838"/>
          </a:xfrm>
          <a:prstGeom prst="roundRect">
            <a:avLst>
              <a:gd name="adj" fmla="val 13089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1D1D1D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239250" y="3235325"/>
            <a:ext cx="8401050" cy="3775075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258300" y="7200900"/>
            <a:ext cx="8382000" cy="1771650"/>
          </a:xfrm>
          <a:prstGeom prst="rect">
            <a:avLst/>
          </a:prstGeom>
        </p:spPr>
      </p:pic>
      <p:pic>
        <p:nvPicPr>
          <p:cNvPr id="7" name="Frame 2131327535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715500" y="7658100"/>
            <a:ext cx="3581400" cy="1304925"/>
          </a:xfrm>
          <a:prstGeom prst="rect">
            <a:avLst/>
          </a:prstGeom>
        </p:spPr>
      </p:pic>
      <p:pic>
        <p:nvPicPr>
          <p:cNvPr id="8" name="Frame 2131327538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3544550" y="7658100"/>
            <a:ext cx="3581400" cy="1304925"/>
          </a:xfrm>
          <a:prstGeom prst="rect">
            <a:avLst/>
          </a:prstGeom>
        </p:spPr>
      </p:pic>
      <p:pic>
        <p:nvPicPr>
          <p:cNvPr id="10" name="Frame 37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666750" y="179179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Нативные форматы в разделе «</a:t>
            </a:r>
            <a:r>
              <a:rPr lang="en-US" sz="45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Тренды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»</a:t>
            </a: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в журнале РБК Вино </a:t>
            </a:r>
            <a:endParaRPr lang="en-US" sz="4500" dirty="0"/>
          </a:p>
        </p:txBody>
      </p:sp>
      <p:sp>
        <p:nvSpPr>
          <p:cNvPr id="12" name="- 57                                       -"/>
          <p:cNvSpPr/>
          <p:nvPr/>
        </p:nvSpPr>
        <p:spPr>
          <a:xfrm>
            <a:off x="1123950" y="3679527"/>
            <a:ext cx="7572375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2100"/>
              </a:spcAft>
              <a:buNone/>
            </a:pPr>
            <a:r>
              <a:rPr lang="en-US" sz="1725" u="sng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Интервью</a:t>
            </a: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Раскрытие экспертизы/опыта/повестки клиента в заданной теме в </a:t>
            </a:r>
            <a:r>
              <a:rPr lang="en-US" sz="17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формате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7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блиц-интервью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(5–7 </a:t>
            </a:r>
            <a:r>
              <a:rPr lang="en-US" sz="17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вопросов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)
</a:t>
            </a:r>
            <a:r>
              <a:rPr lang="en-US" sz="1725" u="sng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Статья</a:t>
            </a: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 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Материал по теме клиента в ракурсе «РБК Трендов», раскрывающий феномен/явление/тему с позиции актуального опыта </a:t>
            </a:r>
            <a:br>
              <a:rPr dirty="0"/>
            </a:b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</a:t>
            </a:r>
            <a:r>
              <a:rPr lang="en-US" sz="17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доказательной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7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базы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en-US" sz="1725" u="sng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Колонка</a:t>
            </a: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Авторское мнение клиента на тему, опирающееся </a:t>
            </a:r>
            <a:br>
              <a:rPr dirty="0"/>
            </a:b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экспертизу и опыт компании; взгляд на явление/феномен/тему; визионерское рассуждение; должно быть подтверждено какими-либо источниками/цифрами/прогнозами</a:t>
            </a:r>
            <a:endParaRPr lang="en-US" sz="1725" dirty="0"/>
          </a:p>
        </p:txBody>
      </p:sp>
      <p:sp>
        <p:nvSpPr>
          <p:cNvPr id="13" name="- 57"/>
          <p:cNvSpPr/>
          <p:nvPr/>
        </p:nvSpPr>
        <p:spPr>
          <a:xfrm>
            <a:off x="9696450" y="3679527"/>
            <a:ext cx="7458075" cy="15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2100"/>
              </a:spcAft>
              <a:buNone/>
            </a:pPr>
            <a:r>
              <a:rPr lang="en-US" sz="1725" u="sng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Интервью</a:t>
            </a:r>
            <a:r>
              <a:rPr lang="en-US" sz="1725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 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Раскрытие экспертизы/опыта/повестки клиента в заданной теме в формате блиц-интервью (5–7 </a:t>
            </a:r>
            <a:r>
              <a:rPr lang="en-US" sz="1725" kern="0" spc="-3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вопросов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)</a:t>
            </a:r>
            <a:endParaRPr lang="ru-RU" sz="1725" kern="0" spc="-37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 marL="0" indent="0" algn="l">
              <a:lnSpc>
                <a:spcPts val="2100"/>
              </a:lnSpc>
              <a:spcAft>
                <a:spcPts val="2100"/>
              </a:spcAft>
              <a:buNone/>
            </a:pPr>
            <a:endParaRPr lang="ru-RU" sz="1725" kern="0" spc="-37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 marL="0" indent="0" algn="l">
              <a:lnSpc>
                <a:spcPts val="2100"/>
              </a:lnSpc>
              <a:spcAft>
                <a:spcPts val="2100"/>
              </a:spcAft>
              <a:buNone/>
            </a:pP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en-US" sz="1725" u="sng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Статья</a:t>
            </a:r>
            <a:r>
              <a:rPr lang="en-US" sz="1725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Материал по теме клиента в ракурсе «РБК Трендов», раскрывающий феномен/явление/тему с позиции актуального опыта </a:t>
            </a:r>
            <a:br>
              <a:rPr dirty="0"/>
            </a:b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доказательной базы</a:t>
            </a:r>
            <a:endParaRPr lang="en-US" sz="1725" dirty="0"/>
          </a:p>
        </p:txBody>
      </p:sp>
      <p:sp>
        <p:nvSpPr>
          <p:cNvPr id="14" name="Descriptor"/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Все нативные форматы на всех платформах проходят предварительное согласование с редакцией о возможности размещения, редакция вправе отказать в нативном материале. Точная рубрика определяется редакцией после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предоставления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брифа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*** Цены указаны без учета НДС.
</a:t>
            </a:r>
            <a:endParaRPr lang="en-US" sz="1500" dirty="0"/>
          </a:p>
        </p:txBody>
      </p:sp>
      <p:sp>
        <p:nvSpPr>
          <p:cNvPr id="17" name="name_3 500 000"/>
          <p:cNvSpPr/>
          <p:nvPr/>
        </p:nvSpPr>
        <p:spPr>
          <a:xfrm>
            <a:off x="9696450" y="7615568"/>
            <a:ext cx="3563266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 </a:t>
            </a: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85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4500" dirty="0"/>
          </a:p>
        </p:txBody>
      </p:sp>
      <p:sp>
        <p:nvSpPr>
          <p:cNvPr id="18" name="name_4"/>
          <p:cNvSpPr/>
          <p:nvPr/>
        </p:nvSpPr>
        <p:spPr>
          <a:xfrm>
            <a:off x="9696450" y="8215643"/>
            <a:ext cx="36004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 полосы</a:t>
            </a:r>
            <a:endParaRPr lang="en-US" sz="1950" dirty="0"/>
          </a:p>
        </p:txBody>
      </p:sp>
      <p:sp>
        <p:nvSpPr>
          <p:cNvPr id="21" name="Text 10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pic>
        <p:nvPicPr>
          <p:cNvPr id="23" name="Rectangle 13" descr="preencoded.png">
            <a:extLst>
              <a:ext uri="{FF2B5EF4-FFF2-40B4-BE49-F238E27FC236}">
                <a16:creationId xmlns:a16="http://schemas.microsoft.com/office/drawing/2014/main" id="{8896F8C8-74E4-7A40-E956-1EA19ECAE6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7700" y="7196138"/>
            <a:ext cx="8441348" cy="1771650"/>
          </a:xfrm>
          <a:prstGeom prst="rect">
            <a:avLst/>
          </a:prstGeom>
        </p:spPr>
      </p:pic>
      <p:pic>
        <p:nvPicPr>
          <p:cNvPr id="24" name="Frame 2131327535" descr="preencoded.png">
            <a:extLst>
              <a:ext uri="{FF2B5EF4-FFF2-40B4-BE49-F238E27FC236}">
                <a16:creationId xmlns:a16="http://schemas.microsoft.com/office/drawing/2014/main" id="{E6D71F7A-C91F-D7C2-8310-E45170AF036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64248" y="7653338"/>
            <a:ext cx="3581400" cy="1304925"/>
          </a:xfrm>
          <a:prstGeom prst="rect">
            <a:avLst/>
          </a:prstGeom>
        </p:spPr>
      </p:pic>
      <p:pic>
        <p:nvPicPr>
          <p:cNvPr id="25" name="Frame 2131327538" descr="preencoded.png">
            <a:extLst>
              <a:ext uri="{FF2B5EF4-FFF2-40B4-BE49-F238E27FC236}">
                <a16:creationId xmlns:a16="http://schemas.microsoft.com/office/drawing/2014/main" id="{ED489320-52AA-C10F-9FDB-8162639B1E4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993298" y="7653338"/>
            <a:ext cx="3581400" cy="1304925"/>
          </a:xfrm>
          <a:prstGeom prst="rect">
            <a:avLst/>
          </a:prstGeom>
        </p:spPr>
      </p:pic>
      <p:sp>
        <p:nvSpPr>
          <p:cNvPr id="26" name="name_2 700 000">
            <a:extLst>
              <a:ext uri="{FF2B5EF4-FFF2-40B4-BE49-F238E27FC236}">
                <a16:creationId xmlns:a16="http://schemas.microsoft.com/office/drawing/2014/main" id="{2D407FB9-D78C-8E2E-FB15-7ABC6D43BA34}"/>
              </a:ext>
            </a:extLst>
          </p:cNvPr>
          <p:cNvSpPr/>
          <p:nvPr/>
        </p:nvSpPr>
        <p:spPr>
          <a:xfrm>
            <a:off x="1164248" y="7610806"/>
            <a:ext cx="3490546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</a:t>
            </a: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95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4500" dirty="0"/>
          </a:p>
        </p:txBody>
      </p:sp>
      <p:sp>
        <p:nvSpPr>
          <p:cNvPr id="27" name="name_3">
            <a:extLst>
              <a:ext uri="{FF2B5EF4-FFF2-40B4-BE49-F238E27FC236}">
                <a16:creationId xmlns:a16="http://schemas.microsoft.com/office/drawing/2014/main" id="{BFD9E12A-FFAB-DEBA-3559-D7F50F9F977D}"/>
              </a:ext>
            </a:extLst>
          </p:cNvPr>
          <p:cNvSpPr/>
          <p:nvPr/>
        </p:nvSpPr>
        <p:spPr>
          <a:xfrm>
            <a:off x="1164248" y="8210881"/>
            <a:ext cx="36004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 полосы</a:t>
            </a:r>
            <a:endParaRPr lang="en-US" sz="19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>
            <a:extLst>
              <a:ext uri="{FF2B5EF4-FFF2-40B4-BE49-F238E27FC236}">
                <a16:creationId xmlns:a16="http://schemas.microsoft.com/office/drawing/2014/main" id="{65BD79BD-4CA5-BFD7-4A0F-7E4BFCE46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>
            <a:extLst>
              <a:ext uri="{FF2B5EF4-FFF2-40B4-BE49-F238E27FC236}">
                <a16:creationId xmlns:a16="http://schemas.microsoft.com/office/drawing/2014/main" id="{736AE935-4229-3C32-F29D-F6A8D7A821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3235325"/>
            <a:ext cx="8405813" cy="3779838"/>
          </a:xfrm>
          <a:prstGeom prst="rect">
            <a:avLst/>
          </a:prstGeom>
        </p:spPr>
      </p:pic>
      <p:pic>
        <p:nvPicPr>
          <p:cNvPr id="4" name="Rectangle 14" descr="preencoded.png">
            <a:extLst>
              <a:ext uri="{FF2B5EF4-FFF2-40B4-BE49-F238E27FC236}">
                <a16:creationId xmlns:a16="http://schemas.microsoft.com/office/drawing/2014/main" id="{DFC0B93D-45EF-00AE-9FF7-48F31CA64D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239250" y="3235325"/>
            <a:ext cx="8401050" cy="3779838"/>
          </a:xfrm>
          <a:prstGeom prst="rect">
            <a:avLst/>
          </a:prstGeom>
        </p:spPr>
      </p:pic>
      <p:pic>
        <p:nvPicPr>
          <p:cNvPr id="5" name="Rectangle 13" descr="preencoded.png">
            <a:extLst>
              <a:ext uri="{FF2B5EF4-FFF2-40B4-BE49-F238E27FC236}">
                <a16:creationId xmlns:a16="http://schemas.microsoft.com/office/drawing/2014/main" id="{D23285D8-B5E3-4DEB-9712-6781DAED18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47700" y="7200900"/>
            <a:ext cx="8424863" cy="1771650"/>
          </a:xfrm>
          <a:prstGeom prst="rect">
            <a:avLst/>
          </a:prstGeom>
        </p:spPr>
      </p:pic>
      <p:pic>
        <p:nvPicPr>
          <p:cNvPr id="6" name="Rectangle 15" descr="preencoded.png">
            <a:extLst>
              <a:ext uri="{FF2B5EF4-FFF2-40B4-BE49-F238E27FC236}">
                <a16:creationId xmlns:a16="http://schemas.microsoft.com/office/drawing/2014/main" id="{7EF95A62-7AA7-1AA0-E1B3-332ECCDCA5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239250" y="7200900"/>
            <a:ext cx="8401050" cy="1771650"/>
          </a:xfrm>
          <a:prstGeom prst="rect">
            <a:avLst/>
          </a:prstGeom>
        </p:spPr>
      </p:pic>
      <p:pic>
        <p:nvPicPr>
          <p:cNvPr id="7" name="Frame 2131327535" descr="preencoded.png">
            <a:extLst>
              <a:ext uri="{FF2B5EF4-FFF2-40B4-BE49-F238E27FC236}">
                <a16:creationId xmlns:a16="http://schemas.microsoft.com/office/drawing/2014/main" id="{581B34DB-4A3F-4C9D-CAFD-EA8323673DA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123950" y="7658100"/>
            <a:ext cx="4981575" cy="1304925"/>
          </a:xfrm>
          <a:prstGeom prst="rect">
            <a:avLst/>
          </a:prstGeom>
        </p:spPr>
      </p:pic>
      <p:pic>
        <p:nvPicPr>
          <p:cNvPr id="8" name="Frame 2131327536" descr="preencoded.png">
            <a:extLst>
              <a:ext uri="{FF2B5EF4-FFF2-40B4-BE49-F238E27FC236}">
                <a16:creationId xmlns:a16="http://schemas.microsoft.com/office/drawing/2014/main" id="{0278475B-FCD8-55C1-0824-D52FC7088BA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696450" y="7658100"/>
            <a:ext cx="3409950" cy="1304925"/>
          </a:xfrm>
          <a:prstGeom prst="rect">
            <a:avLst/>
          </a:prstGeom>
        </p:spPr>
      </p:pic>
      <p:pic>
        <p:nvPicPr>
          <p:cNvPr id="10" name="Frame 37" descr="preencoded.png">
            <a:extLst>
              <a:ext uri="{FF2B5EF4-FFF2-40B4-BE49-F238E27FC236}">
                <a16:creationId xmlns:a16="http://schemas.microsoft.com/office/drawing/2014/main" id="{E8C6C35E-46B1-4FAF-1C8A-390A998CD7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sp>
        <p:nvSpPr>
          <p:cNvPr id="11" name="Text 0">
            <a:extLst>
              <a:ext uri="{FF2B5EF4-FFF2-40B4-BE49-F238E27FC236}">
                <a16:creationId xmlns:a16="http://schemas.microsoft.com/office/drawing/2014/main" id="{970C7CB0-237D-3A7F-7012-BFA581F3E752}"/>
              </a:ext>
            </a:extLst>
          </p:cNvPr>
          <p:cNvSpPr/>
          <p:nvPr/>
        </p:nvSpPr>
        <p:spPr>
          <a:xfrm>
            <a:off x="666750" y="179179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Нативные форматы в разделе «</a:t>
            </a:r>
            <a:r>
              <a:rPr lang="en-US" sz="45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Тренды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»</a:t>
            </a: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в журнале РБК  </a:t>
            </a:r>
            <a:endParaRPr lang="en-US" sz="4500" dirty="0"/>
          </a:p>
        </p:txBody>
      </p:sp>
      <p:sp>
        <p:nvSpPr>
          <p:cNvPr id="12" name="-    -                                 -  -              -">
            <a:extLst>
              <a:ext uri="{FF2B5EF4-FFF2-40B4-BE49-F238E27FC236}">
                <a16:creationId xmlns:a16="http://schemas.microsoft.com/office/drawing/2014/main" id="{3C6EE203-3518-AA27-85C4-DD4D31898A26}"/>
              </a:ext>
            </a:extLst>
          </p:cNvPr>
          <p:cNvSpPr/>
          <p:nvPr/>
        </p:nvSpPr>
        <p:spPr>
          <a:xfrm>
            <a:off x="1123950" y="3658261"/>
            <a:ext cx="7572375" cy="25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2100"/>
              </a:spcAft>
              <a:buNone/>
            </a:pPr>
            <a:r>
              <a:rPr lang="en-US" sz="1725" u="sng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Бизнес-кейс</a:t>
            </a: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 о решенной бизнес-задаче клиента по заданной структуре: вызов / способ решения / результат / рефлексия
</a:t>
            </a:r>
            <a:r>
              <a:rPr lang="en-US" sz="1725" u="sng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Колонка</a:t>
            </a: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Авторское мнение клиента на тему, </a:t>
            </a:r>
            <a:r>
              <a:rPr lang="en-US" sz="17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опирающееся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br>
              <a:rPr lang="ru-RU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en-US" sz="17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экспертизу и опыт компании; взгляд на явление/феномен/тему; визионерское рассуждение; должно быть подтверждено какими-либо источниками/цифрами/прогнозами
</a:t>
            </a:r>
            <a:r>
              <a:rPr lang="en-US" sz="1725" u="sng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Чек-лист</a:t>
            </a: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 </a:t>
            </a:r>
            <a:r>
              <a:rPr lang="ru-RU" sz="1725" dirty="0">
                <a:solidFill>
                  <a:srgbClr val="303030"/>
                </a:solidFill>
                <a:latin typeface="Graphik RBC LC Regular" pitchFamily="34" charset="0"/>
                <a:ea typeface="Graphik RBC LC Semibold" pitchFamily="34" charset="-122"/>
                <a:cs typeface="Graphik RBC LC Semibold" pitchFamily="34" charset="-120"/>
              </a:rPr>
              <a:t>Ф</a:t>
            </a:r>
            <a:r>
              <a:rPr lang="en-US" sz="17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ормат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рефлексии для читателя для оценки собственного состояния / прогресса / готовности к чему-либо</a:t>
            </a:r>
            <a:endParaRPr lang="en-US" sz="1725" dirty="0"/>
          </a:p>
        </p:txBody>
      </p:sp>
      <p:sp>
        <p:nvSpPr>
          <p:cNvPr id="13" name="-    -             -              -             - 34">
            <a:extLst>
              <a:ext uri="{FF2B5EF4-FFF2-40B4-BE49-F238E27FC236}">
                <a16:creationId xmlns:a16="http://schemas.microsoft.com/office/drawing/2014/main" id="{62A35DB4-0D04-1C29-6530-DB751DB2566A}"/>
              </a:ext>
            </a:extLst>
          </p:cNvPr>
          <p:cNvSpPr/>
          <p:nvPr/>
        </p:nvSpPr>
        <p:spPr>
          <a:xfrm>
            <a:off x="9696450" y="3658261"/>
            <a:ext cx="7943850" cy="28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2100"/>
              </a:spcAft>
              <a:buNone/>
            </a:pPr>
            <a:r>
              <a:rPr lang="en-US" sz="1725" u="sng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Эксплейнер </a:t>
            </a:r>
            <a:r>
              <a:rPr lang="en-US" sz="1725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Короткий и наглядный формат, объясняющий </a:t>
            </a:r>
            <a:br>
              <a:rPr dirty="0"/>
            </a:b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тот или иной феномен/явление/тему
</a:t>
            </a:r>
            <a:r>
              <a:rPr lang="en-US" sz="1725" u="sng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Бизнес-кейс</a:t>
            </a:r>
            <a:r>
              <a:rPr lang="en-US" sz="1725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 о решенной бизнес-задаче клиента по заданной структуре: вызов / способ решения / результат / рефлексия
</a:t>
            </a:r>
            <a:r>
              <a:rPr lang="en-US" sz="1725" u="sng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Чек-лист</a:t>
            </a:r>
            <a:r>
              <a:rPr lang="en-US" sz="1725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 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Формат рефлексии для читателя для оценки собственного состояния / прогресса / готовности к чему-либо
</a:t>
            </a:r>
            <a:r>
              <a:rPr lang="en-US" sz="1725" u="sng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Короткое интервью</a:t>
            </a:r>
            <a:r>
              <a:rPr lang="en-US" sz="1725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ru-RU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</a:t>
            </a:r>
            <a:r>
              <a:rPr lang="en-US" sz="1725" kern="0" spc="-3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аскрытие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экспертизы/опыта/повестки клиента </a:t>
            </a:r>
            <a:br>
              <a:rPr dirty="0"/>
            </a:b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заданной узкой теме в формате короткого блиц-интервью (3–4 вопроса)</a:t>
            </a:r>
            <a:endParaRPr lang="en-US" sz="1725" dirty="0"/>
          </a:p>
        </p:txBody>
      </p:sp>
      <p:sp>
        <p:nvSpPr>
          <p:cNvPr id="14" name="Descriptor">
            <a:extLst>
              <a:ext uri="{FF2B5EF4-FFF2-40B4-BE49-F238E27FC236}">
                <a16:creationId xmlns:a16="http://schemas.microsoft.com/office/drawing/2014/main" id="{177AB62F-9F53-4906-D97B-ECA1B1811FD9}"/>
              </a:ext>
            </a:extLst>
          </p:cNvPr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Все нативные форматы на всех платформах проходят предварительное согласование с редакцией о возможности размещения, редакция вправе отказать в нативном материале. Точная рубрика определяется редакцией после предоставления брифа. *** Цены указаны без учета НДС.
</a:t>
            </a:r>
            <a:endParaRPr lang="en-US" sz="1500" dirty="0"/>
          </a:p>
        </p:txBody>
      </p:sp>
      <p:sp>
        <p:nvSpPr>
          <p:cNvPr id="15" name="name_1 200 000">
            <a:extLst>
              <a:ext uri="{FF2B5EF4-FFF2-40B4-BE49-F238E27FC236}">
                <a16:creationId xmlns:a16="http://schemas.microsoft.com/office/drawing/2014/main" id="{F323807F-1A4D-00E8-836E-8192BC4E5D79}"/>
              </a:ext>
            </a:extLst>
          </p:cNvPr>
          <p:cNvSpPr/>
          <p:nvPr/>
        </p:nvSpPr>
        <p:spPr>
          <a:xfrm>
            <a:off x="1123949" y="7615568"/>
            <a:ext cx="416460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55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4500" dirty="0"/>
          </a:p>
        </p:txBody>
      </p:sp>
      <p:sp>
        <p:nvSpPr>
          <p:cNvPr id="16" name="name_11">
            <a:extLst>
              <a:ext uri="{FF2B5EF4-FFF2-40B4-BE49-F238E27FC236}">
                <a16:creationId xmlns:a16="http://schemas.microsoft.com/office/drawing/2014/main" id="{B4A6BBFE-052C-FC38-0A2B-04A070DFA135}"/>
              </a:ext>
            </a:extLst>
          </p:cNvPr>
          <p:cNvSpPr/>
          <p:nvPr/>
        </p:nvSpPr>
        <p:spPr>
          <a:xfrm>
            <a:off x="1123950" y="8215643"/>
            <a:ext cx="500062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1/1 полоса</a:t>
            </a:r>
            <a:endParaRPr lang="en-US" sz="1950" dirty="0"/>
          </a:p>
        </p:txBody>
      </p:sp>
      <p:sp>
        <p:nvSpPr>
          <p:cNvPr id="17" name="name_1 800 000">
            <a:extLst>
              <a:ext uri="{FF2B5EF4-FFF2-40B4-BE49-F238E27FC236}">
                <a16:creationId xmlns:a16="http://schemas.microsoft.com/office/drawing/2014/main" id="{9975F855-D5AE-7AD6-E7E2-13FC148F89B1}"/>
              </a:ext>
            </a:extLst>
          </p:cNvPr>
          <p:cNvSpPr/>
          <p:nvPr/>
        </p:nvSpPr>
        <p:spPr>
          <a:xfrm>
            <a:off x="9696450" y="7615568"/>
            <a:ext cx="363855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2 400 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000 ₽</a:t>
            </a:r>
            <a:endParaRPr lang="en-US" sz="4500" dirty="0"/>
          </a:p>
        </p:txBody>
      </p:sp>
      <p:sp>
        <p:nvSpPr>
          <p:cNvPr id="18" name="default_name">
            <a:extLst>
              <a:ext uri="{FF2B5EF4-FFF2-40B4-BE49-F238E27FC236}">
                <a16:creationId xmlns:a16="http://schemas.microsoft.com/office/drawing/2014/main" id="{ED3A796B-50E8-5D4C-433C-5B2ADAE9C4F5}"/>
              </a:ext>
            </a:extLst>
          </p:cNvPr>
          <p:cNvSpPr/>
          <p:nvPr/>
        </p:nvSpPr>
        <p:spPr>
          <a:xfrm>
            <a:off x="9696450" y="8215643"/>
            <a:ext cx="342900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</a:t>
            </a:r>
            <a:endParaRPr lang="en-US" sz="1950" dirty="0"/>
          </a:p>
        </p:txBody>
      </p:sp>
      <p:sp>
        <p:nvSpPr>
          <p:cNvPr id="19" name="name_3 000 000">
            <a:extLst>
              <a:ext uri="{FF2B5EF4-FFF2-40B4-BE49-F238E27FC236}">
                <a16:creationId xmlns:a16="http://schemas.microsoft.com/office/drawing/2014/main" id="{05AD3B04-B433-1A9B-B6A7-B42373775311}"/>
              </a:ext>
            </a:extLst>
          </p:cNvPr>
          <p:cNvSpPr/>
          <p:nvPr/>
        </p:nvSpPr>
        <p:spPr>
          <a:xfrm>
            <a:off x="13525500" y="7615568"/>
            <a:ext cx="333375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endParaRPr lang="en-US" sz="4500" strike="sngStrike" dirty="0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E3784122-88A5-B72C-6202-EC7DA44941F4}"/>
              </a:ext>
            </a:extLst>
          </p:cNvPr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</p:spTree>
    <p:extLst>
      <p:ext uri="{BB962C8B-B14F-4D97-AF65-F5344CB8AC3E}">
        <p14:creationId xmlns:p14="http://schemas.microsoft.com/office/powerpoint/2010/main" val="256569808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32">
            <a:extLst>
              <a:ext uri="{FF2B5EF4-FFF2-40B4-BE49-F238E27FC236}">
                <a16:creationId xmlns:a16="http://schemas.microsoft.com/office/drawing/2014/main" id="{5855B9C7-BBC5-52D8-887B-DC24E617C8E8}"/>
              </a:ext>
            </a:extLst>
          </p:cNvPr>
          <p:cNvSpPr txBox="1">
            <a:spLocks/>
          </p:cNvSpPr>
          <p:nvPr/>
        </p:nvSpPr>
        <p:spPr>
          <a:xfrm>
            <a:off x="660399" y="3235324"/>
            <a:ext cx="8412164" cy="3779839"/>
          </a:xfrm>
          <a:prstGeom prst="roundRect">
            <a:avLst>
              <a:gd name="adj" fmla="val 10763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1D1D1D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2" name="RBC Logo / Icon" descr="preencoded.png">
            <a:extLst>
              <a:ext uri="{FF2B5EF4-FFF2-40B4-BE49-F238E27FC236}">
                <a16:creationId xmlns:a16="http://schemas.microsoft.com/office/drawing/2014/main" id="{C31337F3-8101-5009-868D-2FBC55E1B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Rectangle 14" descr="preencoded.png">
            <a:extLst>
              <a:ext uri="{FF2B5EF4-FFF2-40B4-BE49-F238E27FC236}">
                <a16:creationId xmlns:a16="http://schemas.microsoft.com/office/drawing/2014/main" id="{FFD7CD54-0970-4290-D13D-71E8437270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239250" y="3235325"/>
            <a:ext cx="8401050" cy="3779838"/>
          </a:xfrm>
          <a:prstGeom prst="rect">
            <a:avLst/>
          </a:prstGeom>
        </p:spPr>
      </p:pic>
      <p:pic>
        <p:nvPicPr>
          <p:cNvPr id="5" name="Rectangle 13" descr="preencoded.png">
            <a:extLst>
              <a:ext uri="{FF2B5EF4-FFF2-40B4-BE49-F238E27FC236}">
                <a16:creationId xmlns:a16="http://schemas.microsoft.com/office/drawing/2014/main" id="{4AC29EC5-20FF-A793-77B5-5D9B1EA78E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248042" y="7200900"/>
            <a:ext cx="8412164" cy="1771650"/>
          </a:xfrm>
          <a:prstGeom prst="rect">
            <a:avLst/>
          </a:prstGeom>
        </p:spPr>
      </p:pic>
      <p:pic>
        <p:nvPicPr>
          <p:cNvPr id="10" name="Frame 37" descr="preencoded.png">
            <a:extLst>
              <a:ext uri="{FF2B5EF4-FFF2-40B4-BE49-F238E27FC236}">
                <a16:creationId xmlns:a16="http://schemas.microsoft.com/office/drawing/2014/main" id="{B80C413B-6B67-81C3-FD55-6FFBEFCF84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sp>
        <p:nvSpPr>
          <p:cNvPr id="11" name="Text 0">
            <a:extLst>
              <a:ext uri="{FF2B5EF4-FFF2-40B4-BE49-F238E27FC236}">
                <a16:creationId xmlns:a16="http://schemas.microsoft.com/office/drawing/2014/main" id="{B63A7696-E228-5D73-88D1-8E75AC322525}"/>
              </a:ext>
            </a:extLst>
          </p:cNvPr>
          <p:cNvSpPr/>
          <p:nvPr/>
        </p:nvSpPr>
        <p:spPr>
          <a:xfrm>
            <a:off x="666749" y="1791795"/>
            <a:ext cx="16973551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Нативные форматы в разделе «</a:t>
            </a:r>
            <a:r>
              <a:rPr lang="en-US" sz="45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Тренды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»</a:t>
            </a: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в журнале РБК  </a:t>
            </a:r>
            <a:endParaRPr lang="en-US" sz="4500" dirty="0"/>
          </a:p>
        </p:txBody>
      </p:sp>
      <p:sp>
        <p:nvSpPr>
          <p:cNvPr id="12" name="- 57                                       -">
            <a:extLst>
              <a:ext uri="{FF2B5EF4-FFF2-40B4-BE49-F238E27FC236}">
                <a16:creationId xmlns:a16="http://schemas.microsoft.com/office/drawing/2014/main" id="{86308813-17FB-4944-3298-1B830A3B6ED8}"/>
              </a:ext>
            </a:extLst>
          </p:cNvPr>
          <p:cNvSpPr/>
          <p:nvPr/>
        </p:nvSpPr>
        <p:spPr>
          <a:xfrm>
            <a:off x="1123950" y="3679527"/>
            <a:ext cx="7572375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2100"/>
              </a:spcAft>
              <a:buNone/>
            </a:pPr>
            <a:r>
              <a:rPr lang="en-US" sz="1725" u="sng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Интервью</a:t>
            </a: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Раскрытие экспертизы/опыта/повестки клиента в заданной теме в формате блиц-интервью (5–7 </a:t>
            </a:r>
            <a:r>
              <a:rPr lang="en-US" sz="17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вопросов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)
</a:t>
            </a:r>
            <a:r>
              <a:rPr lang="en-US" sz="1725" u="sng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Статья</a:t>
            </a: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 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Материал по теме клиента в ракурсе «РБК Трендов», раскрывающий феномен/явление/тему с позиции актуального опыта </a:t>
            </a:r>
            <a:br>
              <a:rPr dirty="0"/>
            </a:b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</a:t>
            </a:r>
            <a:r>
              <a:rPr lang="en-US" sz="17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доказательной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72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базы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en-US" sz="1725" u="sng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Колонка</a:t>
            </a:r>
            <a:r>
              <a:rPr lang="en-US" sz="172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Авторское мнение клиента на тему, опирающееся </a:t>
            </a:r>
            <a:br>
              <a:rPr dirty="0"/>
            </a:b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экспертизу и опыт компании; взгляд на явление/феномен/тему; визионерское рассуждение; должно быть подтверждено какими-либо источниками/цифрами/прогнозами</a:t>
            </a:r>
            <a:endParaRPr lang="en-US" sz="1725" dirty="0"/>
          </a:p>
        </p:txBody>
      </p:sp>
      <p:sp>
        <p:nvSpPr>
          <p:cNvPr id="13" name="- 57">
            <a:extLst>
              <a:ext uri="{FF2B5EF4-FFF2-40B4-BE49-F238E27FC236}">
                <a16:creationId xmlns:a16="http://schemas.microsoft.com/office/drawing/2014/main" id="{BCC7D016-1022-3D1D-B7F7-49E268427582}"/>
              </a:ext>
            </a:extLst>
          </p:cNvPr>
          <p:cNvSpPr/>
          <p:nvPr/>
        </p:nvSpPr>
        <p:spPr>
          <a:xfrm>
            <a:off x="9696450" y="3679527"/>
            <a:ext cx="7458075" cy="15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2100"/>
              </a:spcAft>
              <a:buNone/>
            </a:pPr>
            <a:r>
              <a:rPr lang="en-US" sz="1725" u="sng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Интервью</a:t>
            </a:r>
            <a:r>
              <a:rPr lang="en-US" sz="1725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 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Раскрытие экспертизы/опыта/повестки клиента в заданной теме в формате блиц-интервью (5–7 </a:t>
            </a:r>
            <a:r>
              <a:rPr lang="en-US" sz="1725" kern="0" spc="-37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вопросов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)</a:t>
            </a:r>
            <a:endParaRPr lang="ru-RU" sz="1725" kern="0" spc="-37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 marL="0" indent="0" algn="l">
              <a:lnSpc>
                <a:spcPts val="2100"/>
              </a:lnSpc>
              <a:spcAft>
                <a:spcPts val="2100"/>
              </a:spcAft>
              <a:buNone/>
            </a:pPr>
            <a:endParaRPr lang="ru-RU" sz="1725" kern="0" spc="-37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 marL="0" indent="0" algn="l">
              <a:lnSpc>
                <a:spcPts val="2100"/>
              </a:lnSpc>
              <a:spcAft>
                <a:spcPts val="2100"/>
              </a:spcAft>
              <a:buNone/>
            </a:pP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en-US" sz="1725" u="sng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Статья</a:t>
            </a:r>
            <a:r>
              <a:rPr lang="en-US" sz="1725" kern="0" spc="-37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.</a:t>
            </a: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Материал по теме клиента в ракурсе «РБК Трендов», раскрывающий феномен/явление/тему с позиции актуального опыта </a:t>
            </a:r>
            <a:br>
              <a:rPr dirty="0"/>
            </a:br>
            <a:r>
              <a:rPr lang="en-US" sz="1725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доказательной базы</a:t>
            </a:r>
            <a:endParaRPr lang="en-US" sz="1725" dirty="0"/>
          </a:p>
        </p:txBody>
      </p:sp>
      <p:sp>
        <p:nvSpPr>
          <p:cNvPr id="14" name="Descriptor">
            <a:extLst>
              <a:ext uri="{FF2B5EF4-FFF2-40B4-BE49-F238E27FC236}">
                <a16:creationId xmlns:a16="http://schemas.microsoft.com/office/drawing/2014/main" id="{655AD880-A81A-8960-5CA6-3B01D2252B3A}"/>
              </a:ext>
            </a:extLst>
          </p:cNvPr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Все нативные форматы на всех платформах проходят предварительное согласование с редакцией о возможности размещения, редакция вправе отказать в нативном материале. Точная рубрика определяется редакцией после предоставления брифа. *** Цены указаны без учета НДС.
</a:t>
            </a:r>
            <a:endParaRPr lang="en-US" sz="1500" dirty="0"/>
          </a:p>
        </p:txBody>
      </p:sp>
      <p:sp>
        <p:nvSpPr>
          <p:cNvPr id="17" name="name_3 500 000">
            <a:extLst>
              <a:ext uri="{FF2B5EF4-FFF2-40B4-BE49-F238E27FC236}">
                <a16:creationId xmlns:a16="http://schemas.microsoft.com/office/drawing/2014/main" id="{FEE1B76A-EE0B-6112-5FAB-4FBF7422E49C}"/>
              </a:ext>
            </a:extLst>
          </p:cNvPr>
          <p:cNvSpPr/>
          <p:nvPr/>
        </p:nvSpPr>
        <p:spPr>
          <a:xfrm>
            <a:off x="9696450" y="7615568"/>
            <a:ext cx="3663462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4 600 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000 ₽</a:t>
            </a:r>
            <a:endParaRPr lang="en-US" sz="4500" dirty="0"/>
          </a:p>
        </p:txBody>
      </p:sp>
      <p:sp>
        <p:nvSpPr>
          <p:cNvPr id="18" name="name_4">
            <a:extLst>
              <a:ext uri="{FF2B5EF4-FFF2-40B4-BE49-F238E27FC236}">
                <a16:creationId xmlns:a16="http://schemas.microsoft.com/office/drawing/2014/main" id="{BBC8C383-C64C-4BF1-5674-50FC70B86204}"/>
              </a:ext>
            </a:extLst>
          </p:cNvPr>
          <p:cNvSpPr/>
          <p:nvPr/>
        </p:nvSpPr>
        <p:spPr>
          <a:xfrm>
            <a:off x="9696450" y="8215643"/>
            <a:ext cx="36004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 полосы</a:t>
            </a:r>
            <a:endParaRPr lang="en-US" sz="1950" dirty="0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E2638D8D-DEA9-2249-42F6-3C404E6C92E5}"/>
              </a:ext>
            </a:extLst>
          </p:cNvPr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pic>
        <p:nvPicPr>
          <p:cNvPr id="20" name="Rectangle 13" descr="preencoded.png">
            <a:extLst>
              <a:ext uri="{FF2B5EF4-FFF2-40B4-BE49-F238E27FC236}">
                <a16:creationId xmlns:a16="http://schemas.microsoft.com/office/drawing/2014/main" id="{19F36763-3162-51CC-B84B-AD578E85A4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55026" y="7200900"/>
            <a:ext cx="8412164" cy="1771650"/>
          </a:xfrm>
          <a:prstGeom prst="rect">
            <a:avLst/>
          </a:prstGeom>
        </p:spPr>
      </p:pic>
      <p:sp>
        <p:nvSpPr>
          <p:cNvPr id="22" name="name_2 700 000">
            <a:extLst>
              <a:ext uri="{FF2B5EF4-FFF2-40B4-BE49-F238E27FC236}">
                <a16:creationId xmlns:a16="http://schemas.microsoft.com/office/drawing/2014/main" id="{71DA644F-7863-90B0-9BC9-29E62B7E94CF}"/>
              </a:ext>
            </a:extLst>
          </p:cNvPr>
          <p:cNvSpPr/>
          <p:nvPr/>
        </p:nvSpPr>
        <p:spPr>
          <a:xfrm>
            <a:off x="1112225" y="7615568"/>
            <a:ext cx="3588697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3 600 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000 ₽</a:t>
            </a:r>
            <a:endParaRPr lang="en-US" sz="4500" dirty="0"/>
          </a:p>
        </p:txBody>
      </p:sp>
      <p:sp>
        <p:nvSpPr>
          <p:cNvPr id="23" name="name_3">
            <a:extLst>
              <a:ext uri="{FF2B5EF4-FFF2-40B4-BE49-F238E27FC236}">
                <a16:creationId xmlns:a16="http://schemas.microsoft.com/office/drawing/2014/main" id="{F45682FC-3D89-6207-5990-A01B1DBACDAD}"/>
              </a:ext>
            </a:extLst>
          </p:cNvPr>
          <p:cNvSpPr/>
          <p:nvPr/>
        </p:nvSpPr>
        <p:spPr>
          <a:xfrm>
            <a:off x="1112226" y="8215643"/>
            <a:ext cx="36004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 полосы</a:t>
            </a:r>
            <a:endParaRPr lang="en-US" sz="1950" dirty="0"/>
          </a:p>
        </p:txBody>
      </p:sp>
    </p:spTree>
    <p:extLst>
      <p:ext uri="{BB962C8B-B14F-4D97-AF65-F5344CB8AC3E}">
        <p14:creationId xmlns:p14="http://schemas.microsoft.com/office/powerpoint/2010/main" val="405022920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69532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37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810500" y="3933825"/>
            <a:ext cx="981075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810500" y="3933825"/>
            <a:ext cx="9829800" cy="5029200"/>
          </a:xfrm>
          <a:prstGeom prst="rect">
            <a:avLst/>
          </a:prstGeom>
        </p:spPr>
      </p:pic>
      <p:sp>
        <p:nvSpPr>
          <p:cNvPr id="7" name="4 8 12"/>
          <p:cNvSpPr/>
          <p:nvPr/>
        </p:nvSpPr>
        <p:spPr>
          <a:xfrm>
            <a:off x="1061260" y="4050389"/>
            <a:ext cx="6339000" cy="4243388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algn="l">
              <a:lnSpc>
                <a:spcPts val="2325"/>
              </a:lnSpc>
              <a:spcAft>
                <a:spcPts val="1800"/>
              </a:spcAft>
              <a:buSzPct val="100000"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новых сегментах рынка, проблемах и 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решениях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использованием экспертизы партнера. 
Партнер принимает активное участие в формировании тем проекта, делится своим опытом и исследованиями рынка.
</a:t>
            </a: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Объем полос: 4, 8, 12 полос
Распространение: в составе </a:t>
            </a:r>
            <a:r>
              <a:rPr lang="en-US" sz="19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журнала</a:t>
            </a: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РБК</a:t>
            </a:r>
          </a:p>
          <a:p>
            <a:pPr marL="247650" indent="-247650" algn="l">
              <a:lnSpc>
                <a:spcPts val="2325"/>
              </a:lnSpc>
              <a:spcAft>
                <a:spcPts val="1800"/>
              </a:spcAft>
              <a:buSzPct val="100000"/>
              <a:buChar char="•"/>
            </a:pP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Материал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под одного партнера 
Материал под двух и более партнеров </a:t>
            </a:r>
            <a:endParaRPr lang="en-US" sz="1950" dirty="0"/>
          </a:p>
        </p:txBody>
      </p:sp>
      <p:sp>
        <p:nvSpPr>
          <p:cNvPr id="8" name="Text 1"/>
          <p:cNvSpPr/>
          <p:nvPr/>
        </p:nvSpPr>
        <p:spPr>
          <a:xfrm>
            <a:off x="666750" y="179179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Партнерские страницы «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Отрасли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»</a:t>
            </a:r>
            <a:endParaRPr lang="en-US" sz="6000" dirty="0"/>
          </a:p>
        </p:txBody>
      </p:sp>
      <p:sp>
        <p:nvSpPr>
          <p:cNvPr id="9" name="Text 2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6750" y="3933825"/>
            <a:ext cx="4095750" cy="177165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6750" y="5895975"/>
            <a:ext cx="4095750" cy="1762125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66750" y="7848600"/>
            <a:ext cx="4095750" cy="17621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4953000" y="3933825"/>
            <a:ext cx="12668250" cy="5676900"/>
          </a:xfrm>
          <a:prstGeom prst="rect">
            <a:avLst/>
          </a:prstGeom>
        </p:spPr>
      </p:pic>
      <p:pic>
        <p:nvPicPr>
          <p:cNvPr id="8" name="Rectangle 1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953000" y="3933825"/>
            <a:ext cx="12668250" cy="5676900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666750" y="179179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Партнерские страницы «Отрасли» </a:t>
            </a: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 журнале РБК Вино </a:t>
            </a:r>
            <a:endParaRPr lang="en-US" sz="4500" dirty="0"/>
          </a:p>
        </p:txBody>
      </p:sp>
      <p:sp>
        <p:nvSpPr>
          <p:cNvPr id="10" name="Text 1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11" name="Descriptor"/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Все нативные форматы на всех платформах проходят предварительное согласование с редакцией о возможности размещения, редакция вправе отказать в нативном материале. Точная рубрика определяется редакцией после предоставления брифа. *** Цены указаны без учета НДС.</a:t>
            </a:r>
            <a:endParaRPr lang="en-US" sz="1500" dirty="0"/>
          </a:p>
        </p:txBody>
      </p:sp>
      <p:sp>
        <p:nvSpPr>
          <p:cNvPr id="12" name="Text 3"/>
          <p:cNvSpPr/>
          <p:nvPr/>
        </p:nvSpPr>
        <p:spPr>
          <a:xfrm>
            <a:off x="647700" y="2504709"/>
            <a:ext cx="104108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u="sng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 реализованных проектов</a:t>
            </a:r>
            <a:endParaRPr lang="en-US" sz="2250" dirty="0"/>
          </a:p>
        </p:txBody>
      </p:sp>
      <p:sp>
        <p:nvSpPr>
          <p:cNvPr id="13" name="name_1 000 000"/>
          <p:cNvSpPr/>
          <p:nvPr/>
        </p:nvSpPr>
        <p:spPr>
          <a:xfrm>
            <a:off x="1114425" y="4381500"/>
            <a:ext cx="320992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00 000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4500" dirty="0"/>
          </a:p>
        </p:txBody>
      </p:sp>
      <p:sp>
        <p:nvSpPr>
          <p:cNvPr id="14" name="name_4"/>
          <p:cNvSpPr/>
          <p:nvPr/>
        </p:nvSpPr>
        <p:spPr>
          <a:xfrm>
            <a:off x="1114425" y="4981575"/>
            <a:ext cx="32194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 полосы</a:t>
            </a:r>
            <a:endParaRPr lang="en-US" sz="1950" dirty="0"/>
          </a:p>
        </p:txBody>
      </p:sp>
      <p:sp>
        <p:nvSpPr>
          <p:cNvPr id="15" name="name_1 500 000"/>
          <p:cNvSpPr/>
          <p:nvPr/>
        </p:nvSpPr>
        <p:spPr>
          <a:xfrm>
            <a:off x="1114425" y="6343650"/>
            <a:ext cx="315277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65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4500" dirty="0"/>
          </a:p>
        </p:txBody>
      </p:sp>
      <p:sp>
        <p:nvSpPr>
          <p:cNvPr id="16" name="name_8"/>
          <p:cNvSpPr/>
          <p:nvPr/>
        </p:nvSpPr>
        <p:spPr>
          <a:xfrm>
            <a:off x="1114425" y="6943725"/>
            <a:ext cx="32194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 полос</a:t>
            </a:r>
            <a:endParaRPr lang="en-US" sz="1950" dirty="0"/>
          </a:p>
        </p:txBody>
      </p:sp>
      <p:sp>
        <p:nvSpPr>
          <p:cNvPr id="17" name="name_1 900 000"/>
          <p:cNvSpPr/>
          <p:nvPr/>
        </p:nvSpPr>
        <p:spPr>
          <a:xfrm>
            <a:off x="1114424" y="8296275"/>
            <a:ext cx="3559175" cy="424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2 050 000 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₽</a:t>
            </a:r>
            <a:endParaRPr lang="en-US" sz="4500" dirty="0"/>
          </a:p>
        </p:txBody>
      </p:sp>
      <p:sp>
        <p:nvSpPr>
          <p:cNvPr id="18" name="name_12"/>
          <p:cNvSpPr/>
          <p:nvPr/>
        </p:nvSpPr>
        <p:spPr>
          <a:xfrm>
            <a:off x="1114425" y="8896350"/>
            <a:ext cx="32194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12 полос</a:t>
            </a:r>
            <a:endParaRPr lang="en-US" sz="19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32">
            <a:extLst>
              <a:ext uri="{FF2B5EF4-FFF2-40B4-BE49-F238E27FC236}">
                <a16:creationId xmlns:a16="http://schemas.microsoft.com/office/drawing/2014/main" id="{388DBA53-EA83-FEC0-A3DE-61E4BA88829C}"/>
              </a:ext>
            </a:extLst>
          </p:cNvPr>
          <p:cNvSpPr txBox="1">
            <a:spLocks/>
          </p:cNvSpPr>
          <p:nvPr/>
        </p:nvSpPr>
        <p:spPr>
          <a:xfrm>
            <a:off x="4930775" y="3919538"/>
            <a:ext cx="4141788" cy="5029200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1D1D1D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3" name="Текст 32">
            <a:extLst>
              <a:ext uri="{FF2B5EF4-FFF2-40B4-BE49-F238E27FC236}">
                <a16:creationId xmlns:a16="http://schemas.microsoft.com/office/drawing/2014/main" id="{C46CE4AC-E4C1-26CE-F550-BFD8FFB464EC}"/>
              </a:ext>
            </a:extLst>
          </p:cNvPr>
          <p:cNvSpPr txBox="1">
            <a:spLocks/>
          </p:cNvSpPr>
          <p:nvPr/>
        </p:nvSpPr>
        <p:spPr>
          <a:xfrm>
            <a:off x="660399" y="3933826"/>
            <a:ext cx="4079876" cy="5029200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1D1D1D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9" name="Rectangle 15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791795"/>
            <a:ext cx="12222773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500" kern="0" spc="-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Участие в тематических страницах «</a:t>
            </a:r>
            <a:r>
              <a:rPr lang="en-US" sz="4500" kern="0" spc="-75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Отрасли</a:t>
            </a:r>
            <a:r>
              <a:rPr lang="en-US" sz="4500" kern="0" spc="-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»</a:t>
            </a:r>
            <a:r>
              <a:rPr lang="ru-RU" sz="4500" kern="0" spc="-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в журнале РБК Вино </a:t>
            </a:r>
            <a:r>
              <a:rPr lang="en-US" sz="4500" kern="0" spc="-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 </a:t>
            </a:r>
            <a:endParaRPr lang="en-US" sz="4500" dirty="0"/>
          </a:p>
        </p:txBody>
      </p:sp>
      <p:sp>
        <p:nvSpPr>
          <p:cNvPr id="11" name="Text 1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12" name="Text 2"/>
          <p:cNvSpPr/>
          <p:nvPr/>
        </p:nvSpPr>
        <p:spPr>
          <a:xfrm>
            <a:off x="666750" y="3294767"/>
            <a:ext cx="104108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u="sng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 реализованных проектов</a:t>
            </a:r>
            <a:endParaRPr lang="en-US" sz="2250" dirty="0"/>
          </a:p>
        </p:txBody>
      </p:sp>
      <p:sp>
        <p:nvSpPr>
          <p:cNvPr id="13" name="Descriptor"/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Все нативные форматы на всех платформах проходят предварительное согласование с редакцией о возможности размещения, редакция вправе отказать в нативном материале. Точная рубрика определяется редакцией после предоставления брифа. *** Цены указаны без учета НДС.
</a:t>
            </a:r>
            <a:endParaRPr lang="en-US" sz="1500" dirty="0"/>
          </a:p>
        </p:txBody>
      </p:sp>
      <p:sp>
        <p:nvSpPr>
          <p:cNvPr id="18" name="name_550 000"/>
          <p:cNvSpPr/>
          <p:nvPr/>
        </p:nvSpPr>
        <p:spPr>
          <a:xfrm>
            <a:off x="1114425" y="4362450"/>
            <a:ext cx="3088298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600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000 ₽</a:t>
            </a:r>
            <a:endParaRPr lang="en-US" sz="4500" dirty="0"/>
          </a:p>
        </p:txBody>
      </p:sp>
      <p:sp>
        <p:nvSpPr>
          <p:cNvPr id="19" name="11"/>
          <p:cNvSpPr/>
          <p:nvPr/>
        </p:nvSpPr>
        <p:spPr>
          <a:xfrm>
            <a:off x="1114425" y="7600950"/>
            <a:ext cx="321945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Партнер тематических страниц (мнение эксперта </a:t>
            </a:r>
            <a:r>
              <a:rPr lang="en-US" kern="0" spc="59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форматом</a:t>
            </a:r>
            <a:r>
              <a:rPr lang="en-US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kern="0" spc="59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</a:t>
            </a:r>
            <a:r>
              <a:rPr lang="en-US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1/1 полосы)</a:t>
            </a:r>
            <a:endParaRPr lang="en-US" dirty="0"/>
          </a:p>
        </p:txBody>
      </p:sp>
      <p:sp>
        <p:nvSpPr>
          <p:cNvPr id="20" name="name_850 000"/>
          <p:cNvSpPr/>
          <p:nvPr/>
        </p:nvSpPr>
        <p:spPr>
          <a:xfrm>
            <a:off x="5400675" y="4362450"/>
            <a:ext cx="3099134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4500" dirty="0"/>
          </a:p>
        </p:txBody>
      </p:sp>
      <p:sp>
        <p:nvSpPr>
          <p:cNvPr id="21" name="21"/>
          <p:cNvSpPr/>
          <p:nvPr/>
        </p:nvSpPr>
        <p:spPr>
          <a:xfrm>
            <a:off x="5400675" y="7600950"/>
            <a:ext cx="321945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Партнер тематических страниц (мнение эксперта </a:t>
            </a:r>
            <a:r>
              <a:rPr lang="en-US" kern="0" spc="59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форматом</a:t>
            </a:r>
            <a:r>
              <a:rPr lang="en-US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kern="0" spc="59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</a:t>
            </a:r>
            <a:r>
              <a:rPr lang="en-US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2/1 полосы)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>
            <a:extLst>
              <a:ext uri="{FF2B5EF4-FFF2-40B4-BE49-F238E27FC236}">
                <a16:creationId xmlns:a16="http://schemas.microsoft.com/office/drawing/2014/main" id="{BFD3BFDF-63CE-ED3C-4205-A4252CFBA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Frame 37" descr="preencoded.png">
            <a:extLst>
              <a:ext uri="{FF2B5EF4-FFF2-40B4-BE49-F238E27FC236}">
                <a16:creationId xmlns:a16="http://schemas.microsoft.com/office/drawing/2014/main" id="{2A4F5DF7-8B08-ADF0-0C24-86F87D750F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4" name="Bento frame" descr="preencoded.png">
            <a:extLst>
              <a:ext uri="{FF2B5EF4-FFF2-40B4-BE49-F238E27FC236}">
                <a16:creationId xmlns:a16="http://schemas.microsoft.com/office/drawing/2014/main" id="{0803C1C0-2536-0749-0D41-0F391EBF3E8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6750" y="3933825"/>
            <a:ext cx="4095750" cy="1771650"/>
          </a:xfrm>
          <a:prstGeom prst="rect">
            <a:avLst/>
          </a:prstGeom>
        </p:spPr>
      </p:pic>
      <p:pic>
        <p:nvPicPr>
          <p:cNvPr id="5" name="Bento frame" descr="preencoded.png">
            <a:extLst>
              <a:ext uri="{FF2B5EF4-FFF2-40B4-BE49-F238E27FC236}">
                <a16:creationId xmlns:a16="http://schemas.microsoft.com/office/drawing/2014/main" id="{64B49428-C9DA-2EF8-B126-FFF6E36415C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6750" y="5895975"/>
            <a:ext cx="4095750" cy="1762125"/>
          </a:xfrm>
          <a:prstGeom prst="rect">
            <a:avLst/>
          </a:prstGeom>
        </p:spPr>
      </p:pic>
      <p:pic>
        <p:nvPicPr>
          <p:cNvPr id="6" name="Bento frame" descr="preencoded.png">
            <a:extLst>
              <a:ext uri="{FF2B5EF4-FFF2-40B4-BE49-F238E27FC236}">
                <a16:creationId xmlns:a16="http://schemas.microsoft.com/office/drawing/2014/main" id="{3410AEDC-BC36-DFF0-74C4-12B989332FE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66750" y="7848600"/>
            <a:ext cx="4095750" cy="1762125"/>
          </a:xfrm>
          <a:prstGeom prst="rect">
            <a:avLst/>
          </a:prstGeom>
        </p:spPr>
      </p:pic>
      <p:pic>
        <p:nvPicPr>
          <p:cNvPr id="7" name="Mask group" descr="preencoded.png">
            <a:extLst>
              <a:ext uri="{FF2B5EF4-FFF2-40B4-BE49-F238E27FC236}">
                <a16:creationId xmlns:a16="http://schemas.microsoft.com/office/drawing/2014/main" id="{C5707682-8FF2-2C78-897C-5FABBEAD8FE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4953000" y="3933825"/>
            <a:ext cx="12668250" cy="5676900"/>
          </a:xfrm>
          <a:prstGeom prst="rect">
            <a:avLst/>
          </a:prstGeom>
        </p:spPr>
      </p:pic>
      <p:pic>
        <p:nvPicPr>
          <p:cNvPr id="8" name="Rectangle 15" descr="preencoded.png">
            <a:extLst>
              <a:ext uri="{FF2B5EF4-FFF2-40B4-BE49-F238E27FC236}">
                <a16:creationId xmlns:a16="http://schemas.microsoft.com/office/drawing/2014/main" id="{8CFF2D62-F6B5-D461-FCEC-DBF56D9E5D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953000" y="3933825"/>
            <a:ext cx="12668250" cy="5676900"/>
          </a:xfrm>
          <a:prstGeom prst="rect">
            <a:avLst/>
          </a:prstGeom>
        </p:spPr>
      </p:pic>
      <p:sp>
        <p:nvSpPr>
          <p:cNvPr id="9" name="Text 0">
            <a:extLst>
              <a:ext uri="{FF2B5EF4-FFF2-40B4-BE49-F238E27FC236}">
                <a16:creationId xmlns:a16="http://schemas.microsoft.com/office/drawing/2014/main" id="{4AD784FC-FF90-5CE4-5558-C8712F838182}"/>
              </a:ext>
            </a:extLst>
          </p:cNvPr>
          <p:cNvSpPr/>
          <p:nvPr/>
        </p:nvSpPr>
        <p:spPr>
          <a:xfrm>
            <a:off x="666750" y="179179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Партнерские страницы «Отрасли» </a:t>
            </a:r>
            <a:r>
              <a:rPr lang="ru-RU" sz="4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 журнале РБК</a:t>
            </a:r>
            <a:endParaRPr lang="en-US" sz="48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75478291-C662-B36C-CD4B-CD6092F7B1DE}"/>
              </a:ext>
            </a:extLst>
          </p:cNvPr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11" name="Descriptor">
            <a:extLst>
              <a:ext uri="{FF2B5EF4-FFF2-40B4-BE49-F238E27FC236}">
                <a16:creationId xmlns:a16="http://schemas.microsoft.com/office/drawing/2014/main" id="{87CF34E4-8289-6360-006A-F3D33B7FC033}"/>
              </a:ext>
            </a:extLst>
          </p:cNvPr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Все нативные форматы на всех платформах проходят предварительное согласование с редакцией о возможности размещения, редакция вправе отказать в нативном материале. Точная рубрика определяется редакцией после предоставления брифа. *** Цены указаны без учета НДС.</a:t>
            </a:r>
            <a:endParaRPr lang="en-US" sz="1500" dirty="0"/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84472333-4CA7-F0FF-569D-C19594F31684}"/>
              </a:ext>
            </a:extLst>
          </p:cNvPr>
          <p:cNvSpPr/>
          <p:nvPr/>
        </p:nvSpPr>
        <p:spPr>
          <a:xfrm>
            <a:off x="695325" y="2589550"/>
            <a:ext cx="104108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u="sng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 реализованных проектов</a:t>
            </a:r>
            <a:endParaRPr lang="en-US" sz="2250" dirty="0"/>
          </a:p>
        </p:txBody>
      </p:sp>
      <p:sp>
        <p:nvSpPr>
          <p:cNvPr id="13" name="name_1 000 000">
            <a:extLst>
              <a:ext uri="{FF2B5EF4-FFF2-40B4-BE49-F238E27FC236}">
                <a16:creationId xmlns:a16="http://schemas.microsoft.com/office/drawing/2014/main" id="{5E7C859C-8530-4627-2CA2-C6E767966DAA}"/>
              </a:ext>
            </a:extLst>
          </p:cNvPr>
          <p:cNvSpPr/>
          <p:nvPr/>
        </p:nvSpPr>
        <p:spPr>
          <a:xfrm>
            <a:off x="1114425" y="4381500"/>
            <a:ext cx="343999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00 000 ₽</a:t>
            </a:r>
            <a:endParaRPr lang="en-US" sz="4500" dirty="0"/>
          </a:p>
        </p:txBody>
      </p:sp>
      <p:sp>
        <p:nvSpPr>
          <p:cNvPr id="14" name="name_4">
            <a:extLst>
              <a:ext uri="{FF2B5EF4-FFF2-40B4-BE49-F238E27FC236}">
                <a16:creationId xmlns:a16="http://schemas.microsoft.com/office/drawing/2014/main" id="{021BC251-81EB-C856-2CE9-1710F07312A4}"/>
              </a:ext>
            </a:extLst>
          </p:cNvPr>
          <p:cNvSpPr/>
          <p:nvPr/>
        </p:nvSpPr>
        <p:spPr>
          <a:xfrm>
            <a:off x="1114425" y="4981575"/>
            <a:ext cx="32194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 полосы</a:t>
            </a:r>
            <a:endParaRPr lang="en-US" sz="1950" dirty="0"/>
          </a:p>
        </p:txBody>
      </p:sp>
      <p:sp>
        <p:nvSpPr>
          <p:cNvPr id="15" name="name_1 500 000">
            <a:extLst>
              <a:ext uri="{FF2B5EF4-FFF2-40B4-BE49-F238E27FC236}">
                <a16:creationId xmlns:a16="http://schemas.microsoft.com/office/drawing/2014/main" id="{C635ADE0-7293-1EEE-13AC-A3FF5C21C1BD}"/>
              </a:ext>
            </a:extLst>
          </p:cNvPr>
          <p:cNvSpPr/>
          <p:nvPr/>
        </p:nvSpPr>
        <p:spPr>
          <a:xfrm>
            <a:off x="1114425" y="6343650"/>
            <a:ext cx="3378744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</a:t>
            </a: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85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4500" dirty="0"/>
          </a:p>
        </p:txBody>
      </p:sp>
      <p:sp>
        <p:nvSpPr>
          <p:cNvPr id="16" name="name_8">
            <a:extLst>
              <a:ext uri="{FF2B5EF4-FFF2-40B4-BE49-F238E27FC236}">
                <a16:creationId xmlns:a16="http://schemas.microsoft.com/office/drawing/2014/main" id="{61EE6864-D390-0CDB-7D14-9816B6606755}"/>
              </a:ext>
            </a:extLst>
          </p:cNvPr>
          <p:cNvSpPr/>
          <p:nvPr/>
        </p:nvSpPr>
        <p:spPr>
          <a:xfrm>
            <a:off x="1114425" y="6943725"/>
            <a:ext cx="32194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 полос</a:t>
            </a:r>
            <a:endParaRPr lang="en-US" sz="1950" dirty="0"/>
          </a:p>
        </p:txBody>
      </p:sp>
      <p:sp>
        <p:nvSpPr>
          <p:cNvPr id="17" name="name_1 900 000">
            <a:extLst>
              <a:ext uri="{FF2B5EF4-FFF2-40B4-BE49-F238E27FC236}">
                <a16:creationId xmlns:a16="http://schemas.microsoft.com/office/drawing/2014/main" id="{86C3EF43-8888-2E3A-1C87-B84A2D697D8D}"/>
              </a:ext>
            </a:extLst>
          </p:cNvPr>
          <p:cNvSpPr/>
          <p:nvPr/>
        </p:nvSpPr>
        <p:spPr>
          <a:xfrm>
            <a:off x="1114424" y="8296275"/>
            <a:ext cx="357347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2 500 000 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₽</a:t>
            </a:r>
            <a:endParaRPr lang="en-US" sz="4500" dirty="0"/>
          </a:p>
        </p:txBody>
      </p:sp>
      <p:sp>
        <p:nvSpPr>
          <p:cNvPr id="18" name="name_12">
            <a:extLst>
              <a:ext uri="{FF2B5EF4-FFF2-40B4-BE49-F238E27FC236}">
                <a16:creationId xmlns:a16="http://schemas.microsoft.com/office/drawing/2014/main" id="{EB36CFE3-DF93-2386-23B7-2F8CAFCFEFA8}"/>
              </a:ext>
            </a:extLst>
          </p:cNvPr>
          <p:cNvSpPr/>
          <p:nvPr/>
        </p:nvSpPr>
        <p:spPr>
          <a:xfrm>
            <a:off x="1114425" y="8896350"/>
            <a:ext cx="32194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12 полос</a:t>
            </a:r>
            <a:endParaRPr lang="en-US" sz="1950" dirty="0"/>
          </a:p>
        </p:txBody>
      </p:sp>
    </p:spTree>
    <p:extLst>
      <p:ext uri="{BB962C8B-B14F-4D97-AF65-F5344CB8AC3E}">
        <p14:creationId xmlns:p14="http://schemas.microsoft.com/office/powerpoint/2010/main" val="416531062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32">
            <a:extLst>
              <a:ext uri="{FF2B5EF4-FFF2-40B4-BE49-F238E27FC236}">
                <a16:creationId xmlns:a16="http://schemas.microsoft.com/office/drawing/2014/main" id="{264E9545-BA04-EEE8-6DCA-4567E13E6615}"/>
              </a:ext>
            </a:extLst>
          </p:cNvPr>
          <p:cNvSpPr txBox="1">
            <a:spLocks/>
          </p:cNvSpPr>
          <p:nvPr/>
        </p:nvSpPr>
        <p:spPr>
          <a:xfrm>
            <a:off x="4930775" y="3919538"/>
            <a:ext cx="4141788" cy="5029200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1D1D1D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" name="Текст 32">
            <a:extLst>
              <a:ext uri="{FF2B5EF4-FFF2-40B4-BE49-F238E27FC236}">
                <a16:creationId xmlns:a16="http://schemas.microsoft.com/office/drawing/2014/main" id="{6C302923-D7E0-512B-1948-95E91012C646}"/>
              </a:ext>
            </a:extLst>
          </p:cNvPr>
          <p:cNvSpPr txBox="1">
            <a:spLocks/>
          </p:cNvSpPr>
          <p:nvPr/>
        </p:nvSpPr>
        <p:spPr>
          <a:xfrm>
            <a:off x="682625" y="3933826"/>
            <a:ext cx="4079876" cy="5029200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rgbClr val="1D1D1D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2" name="RBC Logo / Icon" descr="preencoded.png">
            <a:extLst>
              <a:ext uri="{FF2B5EF4-FFF2-40B4-BE49-F238E27FC236}">
                <a16:creationId xmlns:a16="http://schemas.microsoft.com/office/drawing/2014/main" id="{5244C422-B3DF-031B-459E-EDC3D8A2D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Frame 37" descr="preencoded.png">
            <a:extLst>
              <a:ext uri="{FF2B5EF4-FFF2-40B4-BE49-F238E27FC236}">
                <a16:creationId xmlns:a16="http://schemas.microsoft.com/office/drawing/2014/main" id="{6D16F885-F397-7105-DDE7-770A52668A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8" name="Mask group" descr="preencoded.png">
            <a:extLst>
              <a:ext uri="{FF2B5EF4-FFF2-40B4-BE49-F238E27FC236}">
                <a16:creationId xmlns:a16="http://schemas.microsoft.com/office/drawing/2014/main" id="{F8CE33EC-5AE3-DF6C-2E68-EF0D34D2FC1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9" name="Rectangle 15" descr="preencoded.png">
            <a:extLst>
              <a:ext uri="{FF2B5EF4-FFF2-40B4-BE49-F238E27FC236}">
                <a16:creationId xmlns:a16="http://schemas.microsoft.com/office/drawing/2014/main" id="{ADE167B5-6EAC-3AD1-6B97-77D832444E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10" name="Text 0">
            <a:extLst>
              <a:ext uri="{FF2B5EF4-FFF2-40B4-BE49-F238E27FC236}">
                <a16:creationId xmlns:a16="http://schemas.microsoft.com/office/drawing/2014/main" id="{BB1108CA-6E29-3040-B206-3B30C59DA8F9}"/>
              </a:ext>
            </a:extLst>
          </p:cNvPr>
          <p:cNvSpPr/>
          <p:nvPr/>
        </p:nvSpPr>
        <p:spPr>
          <a:xfrm>
            <a:off x="666750" y="1791795"/>
            <a:ext cx="124777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800" kern="0" spc="-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Участие в тематических страницах «</a:t>
            </a:r>
            <a:r>
              <a:rPr lang="en-US" sz="4800" kern="0" spc="-75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Отрасли</a:t>
            </a:r>
            <a:r>
              <a:rPr lang="en-US" sz="4800" kern="0" spc="-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»</a:t>
            </a:r>
            <a:r>
              <a:rPr lang="ru-RU" sz="4800" kern="0" spc="-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в журнале РБК</a:t>
            </a:r>
            <a:endParaRPr lang="en-US" sz="4800" dirty="0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66A6196F-3513-430C-9B50-A4E45276D0DB}"/>
              </a:ext>
            </a:extLst>
          </p:cNvPr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94F6C44E-6B5A-ACCC-89DE-9901C8DBBB75}"/>
              </a:ext>
            </a:extLst>
          </p:cNvPr>
          <p:cNvSpPr/>
          <p:nvPr/>
        </p:nvSpPr>
        <p:spPr>
          <a:xfrm>
            <a:off x="695325" y="3225307"/>
            <a:ext cx="104108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u="sng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 реализованных проектов</a:t>
            </a:r>
            <a:endParaRPr lang="en-US" sz="2250" dirty="0"/>
          </a:p>
        </p:txBody>
      </p:sp>
      <p:sp>
        <p:nvSpPr>
          <p:cNvPr id="13" name="Descriptor">
            <a:extLst>
              <a:ext uri="{FF2B5EF4-FFF2-40B4-BE49-F238E27FC236}">
                <a16:creationId xmlns:a16="http://schemas.microsoft.com/office/drawing/2014/main" id="{B0DE2533-19BC-C1D2-8F69-3A6B7CA227A9}"/>
              </a:ext>
            </a:extLst>
          </p:cNvPr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Все нативные форматы на всех платформах проходят предварительное согласование с редакцией о возможности размещения, редакция вправе отказать в нативном материале. Точная рубрика определяется редакцией после предоставления брифа. *** Цены указаны без учета НДС.
</a:t>
            </a:r>
            <a:endParaRPr lang="en-US" sz="1500" dirty="0"/>
          </a:p>
        </p:txBody>
      </p:sp>
      <p:sp>
        <p:nvSpPr>
          <p:cNvPr id="18" name="name_550 000">
            <a:extLst>
              <a:ext uri="{FF2B5EF4-FFF2-40B4-BE49-F238E27FC236}">
                <a16:creationId xmlns:a16="http://schemas.microsoft.com/office/drawing/2014/main" id="{514E6A9A-3FE8-EE5C-1FDF-7DB4E68B8C64}"/>
              </a:ext>
            </a:extLst>
          </p:cNvPr>
          <p:cNvSpPr/>
          <p:nvPr/>
        </p:nvSpPr>
        <p:spPr>
          <a:xfrm>
            <a:off x="1114425" y="4330201"/>
            <a:ext cx="3009167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700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000 ₽</a:t>
            </a:r>
            <a:endParaRPr lang="en-US" sz="4500" dirty="0"/>
          </a:p>
        </p:txBody>
      </p:sp>
      <p:sp>
        <p:nvSpPr>
          <p:cNvPr id="19" name="11">
            <a:extLst>
              <a:ext uri="{FF2B5EF4-FFF2-40B4-BE49-F238E27FC236}">
                <a16:creationId xmlns:a16="http://schemas.microsoft.com/office/drawing/2014/main" id="{25EEF7C2-CF3E-E260-FB12-AD575FB881B9}"/>
              </a:ext>
            </a:extLst>
          </p:cNvPr>
          <p:cNvSpPr/>
          <p:nvPr/>
        </p:nvSpPr>
        <p:spPr>
          <a:xfrm>
            <a:off x="1114425" y="7600950"/>
            <a:ext cx="321945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Партнер тематических страниц (мнение эксперта </a:t>
            </a:r>
            <a:r>
              <a:rPr lang="en-US" kern="0" spc="59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форматом</a:t>
            </a:r>
            <a:r>
              <a:rPr lang="en-US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kern="0" spc="59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</a:t>
            </a:r>
            <a:r>
              <a:rPr lang="en-US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1/1 полосы)</a:t>
            </a:r>
            <a:endParaRPr lang="en-US" dirty="0"/>
          </a:p>
        </p:txBody>
      </p:sp>
      <p:sp>
        <p:nvSpPr>
          <p:cNvPr id="20" name="name_850 000">
            <a:extLst>
              <a:ext uri="{FF2B5EF4-FFF2-40B4-BE49-F238E27FC236}">
                <a16:creationId xmlns:a16="http://schemas.microsoft.com/office/drawing/2014/main" id="{9E121726-6761-3DCA-6E41-4BA201E5AE43}"/>
              </a:ext>
            </a:extLst>
          </p:cNvPr>
          <p:cNvSpPr/>
          <p:nvPr/>
        </p:nvSpPr>
        <p:spPr>
          <a:xfrm>
            <a:off x="5400674" y="4338632"/>
            <a:ext cx="3476989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1 10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0 000 ₽</a:t>
            </a:r>
            <a:endParaRPr lang="en-US" sz="4500" dirty="0"/>
          </a:p>
        </p:txBody>
      </p:sp>
      <p:sp>
        <p:nvSpPr>
          <p:cNvPr id="21" name="21">
            <a:extLst>
              <a:ext uri="{FF2B5EF4-FFF2-40B4-BE49-F238E27FC236}">
                <a16:creationId xmlns:a16="http://schemas.microsoft.com/office/drawing/2014/main" id="{E58001C7-D3F8-6DB6-FFD4-7486FB82B3DA}"/>
              </a:ext>
            </a:extLst>
          </p:cNvPr>
          <p:cNvSpPr/>
          <p:nvPr/>
        </p:nvSpPr>
        <p:spPr>
          <a:xfrm>
            <a:off x="5400675" y="7600950"/>
            <a:ext cx="321945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Партнер тематических страниц (мнение эксперта </a:t>
            </a:r>
            <a:r>
              <a:rPr lang="en-US" kern="0" spc="59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форматом</a:t>
            </a:r>
            <a:r>
              <a:rPr lang="en-US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kern="0" spc="59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</a:t>
            </a:r>
            <a:r>
              <a:rPr lang="en-US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2/1 полосы)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27003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3933825"/>
            <a:ext cx="69532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37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810500" y="3933825"/>
            <a:ext cx="981075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810500" y="3933825"/>
            <a:ext cx="9810750" cy="502920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95325" y="179179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Примеры форматов</a:t>
            </a:r>
            <a:endParaRPr lang="en-US" sz="6000" dirty="0"/>
          </a:p>
        </p:txBody>
      </p:sp>
      <p:sp>
        <p:nvSpPr>
          <p:cNvPr id="8" name="Text 1"/>
          <p:cNvSpPr/>
          <p:nvPr/>
        </p:nvSpPr>
        <p:spPr>
          <a:xfrm>
            <a:off x="926360" y="3976352"/>
            <a:ext cx="6553200" cy="3648075"/>
          </a:xfrm>
          <a:prstGeom prst="rect">
            <a:avLst/>
          </a:prstGeom>
          <a:noFill/>
          <a:ln/>
        </p:spPr>
        <p:txBody>
          <a:bodyPr wrap="square" lIns="333375" tIns="333375" rIns="333375" bIns="333375" rtlCol="0" anchor="t"/>
          <a:lstStyle/>
          <a:p>
            <a:pPr marL="333375" indent="-333375" algn="l">
              <a:lnSpc>
                <a:spcPts val="3150"/>
              </a:lnSpc>
              <a:spcAft>
                <a:spcPts val="1800"/>
              </a:spcAft>
              <a:buSzPct val="100000"/>
              <a:buChar char="•"/>
            </a:pPr>
            <a:r>
              <a:rPr lang="en-US" sz="262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Имидж
</a:t>
            </a:r>
            <a:r>
              <a:rPr lang="en-US" sz="262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Адверториал на правах рекламы
</a:t>
            </a:r>
            <a:r>
              <a:rPr lang="en-US" sz="262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Нативные материалы
</a:t>
            </a:r>
            <a:r>
              <a:rPr lang="en-US" sz="262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Презентация спецпозиций </a:t>
            </a:r>
            <a:br>
              <a:rPr dirty="0"/>
            </a:br>
            <a:r>
              <a:rPr lang="en-US" sz="262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 нестандартных форматов</a:t>
            </a:r>
            <a:endParaRPr lang="en-US" sz="2625" dirty="0"/>
          </a:p>
        </p:txBody>
      </p:sp>
      <p:sp>
        <p:nvSpPr>
          <p:cNvPr id="9" name="Text 2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3933825"/>
            <a:ext cx="695325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37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810500" y="3933825"/>
            <a:ext cx="981075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810500" y="3933825"/>
            <a:ext cx="9810750" cy="5029200"/>
          </a:xfrm>
          <a:prstGeom prst="rect">
            <a:avLst/>
          </a:prstGeom>
        </p:spPr>
      </p:pic>
      <p:sp>
        <p:nvSpPr>
          <p:cNvPr id="7" name="-"/>
          <p:cNvSpPr/>
          <p:nvPr/>
        </p:nvSpPr>
        <p:spPr>
          <a:xfrm>
            <a:off x="695325" y="1791795"/>
            <a:ext cx="16944975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Прайс-листы и технические требования</a:t>
            </a:r>
            <a:endParaRPr lang="en-US" sz="6000" dirty="0"/>
          </a:p>
        </p:txBody>
      </p:sp>
      <p:sp>
        <p:nvSpPr>
          <p:cNvPr id="8" name="-"/>
          <p:cNvSpPr/>
          <p:nvPr/>
        </p:nvSpPr>
        <p:spPr>
          <a:xfrm>
            <a:off x="915727" y="3976350"/>
            <a:ext cx="6553200" cy="3648075"/>
          </a:xfrm>
          <a:prstGeom prst="rect">
            <a:avLst/>
          </a:prstGeom>
          <a:noFill/>
          <a:ln/>
        </p:spPr>
        <p:txBody>
          <a:bodyPr wrap="square" lIns="333375" tIns="333375" rIns="333375" bIns="333375" rtlCol="0" anchor="t"/>
          <a:lstStyle/>
          <a:p>
            <a:pPr marL="333375" indent="-333375" algn="l">
              <a:lnSpc>
                <a:spcPts val="3150"/>
              </a:lnSpc>
              <a:spcAft>
                <a:spcPts val="1800"/>
              </a:spcAft>
              <a:buSzPct val="100000"/>
              <a:buChar char="•"/>
            </a:pPr>
            <a:r>
              <a:rPr lang="en-US" sz="2625" u="sng" dirty="0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Прайс-листы</a:t>
            </a:r>
            <a:r>
              <a:rPr lang="en-US" sz="262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
</a:t>
            </a:r>
            <a:r>
              <a:rPr lang="en-US" sz="262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Технические требования
</a:t>
            </a:r>
            <a:r>
              <a:rPr lang="en-US" sz="262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Цветовые профили
</a:t>
            </a:r>
            <a:r>
              <a:rPr lang="en-US" sz="2625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БРИФ</a:t>
            </a:r>
            <a:endParaRPr lang="en-US" sz="2625" dirty="0"/>
          </a:p>
        </p:txBody>
      </p:sp>
      <p:sp>
        <p:nvSpPr>
          <p:cNvPr id="9" name="Text 2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23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457756" y="795338"/>
            <a:ext cx="8177789" cy="8177789"/>
          </a:xfrm>
          <a:prstGeom prst="rect">
            <a:avLst/>
          </a:prstGeom>
        </p:spPr>
      </p:pic>
      <p:pic>
        <p:nvPicPr>
          <p:cNvPr id="3" name="Rectangle 26104205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539266" y="4094969"/>
            <a:ext cx="6688046" cy="6192031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56"/>
            <a:ext cx="304801" cy="304819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658100"/>
            <a:ext cx="84010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Вся информация, представленная в данной презентации, является собственностью медиахолдинга РБК. Использование без письменного согласия правообладателя как полностью, так и частично будет считаться нарушением авторского права.</a:t>
            </a:r>
            <a:endParaRPr lang="en-US" sz="1875" dirty="0"/>
          </a:p>
        </p:txBody>
      </p:sp>
      <p:sp>
        <p:nvSpPr>
          <p:cNvPr id="7" name="sromanovarbcru"/>
          <p:cNvSpPr/>
          <p:nvPr/>
        </p:nvSpPr>
        <p:spPr>
          <a:xfrm>
            <a:off x="666750" y="3933825"/>
            <a:ext cx="411480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Романова Светлана 
</a:t>
            </a: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Директор по рекламе</a:t>
            </a:r>
            <a:br/>
            <a:r>
              <a:rPr lang="en-US" sz="1875" u="sng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s.romanova@rbc.ru</a:t>
            </a:r>
            <a:endParaRPr lang="en-US" sz="1875" dirty="0"/>
          </a:p>
        </p:txBody>
      </p:sp>
      <p:sp>
        <p:nvSpPr>
          <p:cNvPr id="8" name="smelnikovarbcru"/>
          <p:cNvSpPr/>
          <p:nvPr/>
        </p:nvSpPr>
        <p:spPr>
          <a:xfrm>
            <a:off x="666750" y="5238750"/>
            <a:ext cx="411480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Мельникова Светлана
</a:t>
            </a: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Руководитель отдела </a:t>
            </a:r>
            <a:br/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прямых продаж</a:t>
            </a:r>
            <a:br/>
            <a:r>
              <a:rPr lang="en-US" sz="1875" u="sng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s.melnikova@rbc.ru
</a:t>
            </a:r>
            <a:br/>
            <a:endParaRPr lang="en-US" sz="1875" dirty="0"/>
          </a:p>
        </p:txBody>
      </p:sp>
      <p:sp>
        <p:nvSpPr>
          <p:cNvPr id="9" name="dyashinrbcru"/>
          <p:cNvSpPr/>
          <p:nvPr/>
        </p:nvSpPr>
        <p:spPr>
          <a:xfrm>
            <a:off x="4953000" y="3933825"/>
            <a:ext cx="411480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Яшин Дмитрий
</a:t>
            </a: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Ведущий менеджер по продажам</a:t>
            </a:r>
            <a:br/>
            <a:r>
              <a:rPr lang="en-US" sz="1875" u="sng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dyashin@rbc.ru</a:t>
            </a:r>
            <a:endParaRPr lang="en-US" sz="1875" dirty="0"/>
          </a:p>
        </p:txBody>
      </p:sp>
      <p:sp>
        <p:nvSpPr>
          <p:cNvPr id="10" name="obarabanschikovarbcru"/>
          <p:cNvSpPr/>
          <p:nvPr/>
        </p:nvSpPr>
        <p:spPr>
          <a:xfrm>
            <a:off x="4953000" y="5238750"/>
            <a:ext cx="411480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Барабанщикова Оксана
</a:t>
            </a: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Менеджер по работе с клиентами</a:t>
            </a:r>
            <a:br/>
            <a:r>
              <a:rPr lang="en-US" sz="1875" u="sng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obarabanschikova@rbc.ru
</a:t>
            </a:r>
            <a:br/>
            <a:endParaRPr lang="en-US" sz="1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Медиакиты">
  <a:themeElements>
    <a:clrScheme name="Медиакиты">
      <a:dk1>
        <a:srgbClr val="1D1D1D"/>
      </a:dk1>
      <a:lt1>
        <a:srgbClr val="FCFCFC"/>
      </a:lt1>
      <a:dk2>
        <a:srgbClr val="1D1D1D"/>
      </a:dk2>
      <a:lt2>
        <a:srgbClr val="FCFCFC"/>
      </a:lt2>
      <a:accent1>
        <a:srgbClr val="303030"/>
      </a:accent1>
      <a:accent2>
        <a:srgbClr val="A9A9A9"/>
      </a:accent2>
      <a:accent3>
        <a:srgbClr val="F5F5F5"/>
      </a:accent3>
      <a:accent4>
        <a:srgbClr val="48B792"/>
      </a:accent4>
      <a:accent5>
        <a:srgbClr val="48B792"/>
      </a:accent5>
      <a:accent6>
        <a:srgbClr val="48B792"/>
      </a:accent6>
      <a:hlink>
        <a:srgbClr val="303030"/>
      </a:hlink>
      <a:folHlink>
        <a:srgbClr val="303030"/>
      </a:folHlink>
    </a:clrScheme>
    <a:fontScheme name="Медиакиты">
      <a:majorFont>
        <a:latin typeface="Graphik RBC LC Medium"/>
        <a:ea typeface=""/>
        <a:cs typeface=""/>
      </a:majorFont>
      <a:minorFont>
        <a:latin typeface="Graphik RBC LC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/>
      </a:spPr>
      <a:bodyPr wrap="square" lIns="0" tIns="0" rIns="0" bIns="0" rtlCol="0" anchor="ctr"/>
      <a:lstStyle>
        <a:defPPr marL="0" indent="0" algn="l">
          <a:lnSpc>
            <a:spcPts val="1800"/>
          </a:lnSpc>
          <a:buNone/>
          <a:defRPr sz="1500" dirty="0" smtClean="0">
            <a:solidFill>
              <a:srgbClr val="A9A9A9"/>
            </a:solidFill>
            <a:latin typeface="Graphik RBC LC Regular" pitchFamily="34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Медиакиты" id="{F6F0063F-76C1-4F8B-96EE-4F8626352CCA}" vid="{44849FDD-6B86-4A7B-8502-831D3FB1F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Медиакиты</Template>
  <TotalTime>8390</TotalTime>
  <Words>3149</Words>
  <Application>Microsoft Macintosh PowerPoint</Application>
  <PresentationFormat>Произвольный</PresentationFormat>
  <Paragraphs>307</Paragraphs>
  <Slides>29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Graphik RBC LC Regular</vt:lpstr>
      <vt:lpstr>Graphik RBC LC Medium</vt:lpstr>
      <vt:lpstr>Graphik RBC LC Semibold</vt:lpstr>
      <vt:lpstr>Graphik RBC LC Regular Italic</vt:lpstr>
      <vt:lpstr>Медиакиты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Абираева Мария</cp:lastModifiedBy>
  <cp:revision>42</cp:revision>
  <dcterms:created xsi:type="dcterms:W3CDTF">2025-06-01T15:14:44Z</dcterms:created>
  <dcterms:modified xsi:type="dcterms:W3CDTF">2026-02-26T07:43:36Z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029aa55-c717-49c7-96ad-42e953bc7712_Enabled">
    <vt:lpwstr>true</vt:lpwstr>
  </property>
  <property fmtid="{D5CDD505-2E9C-101B-9397-08002B2CF9AE}" pid="3" name="MSIP_Label_b029aa55-c717-49c7-96ad-42e953bc7712_SetDate">
    <vt:lpwstr>2025-06-01T15:16:05Z</vt:lpwstr>
  </property>
  <property fmtid="{D5CDD505-2E9C-101B-9397-08002B2CF9AE}" pid="4" name="MSIP_Label_b029aa55-c717-49c7-96ad-42e953bc7712_Method">
    <vt:lpwstr>Standard</vt:lpwstr>
  </property>
  <property fmtid="{D5CDD505-2E9C-101B-9397-08002B2CF9AE}" pid="5" name="MSIP_Label_b029aa55-c717-49c7-96ad-42e953bc7712_Name">
    <vt:lpwstr>b029aa55-c717-49c7-96ad-42e953bc7712</vt:lpwstr>
  </property>
  <property fmtid="{D5CDD505-2E9C-101B-9397-08002B2CF9AE}" pid="6" name="MSIP_Label_b029aa55-c717-49c7-96ad-42e953bc7712_SiteId">
    <vt:lpwstr>e46bc88e-1a4b-44ff-a158-1b9f7eb4561e</vt:lpwstr>
  </property>
  <property fmtid="{D5CDD505-2E9C-101B-9397-08002B2CF9AE}" pid="7" name="MSIP_Label_b029aa55-c717-49c7-96ad-42e953bc7712_ActionId">
    <vt:lpwstr>cbb1e122-2c7b-4cf0-91be-d6c4972f902c</vt:lpwstr>
  </property>
  <property fmtid="{D5CDD505-2E9C-101B-9397-08002B2CF9AE}" pid="8" name="MSIP_Label_b029aa55-c717-49c7-96ad-42e953bc7712_ContentBits">
    <vt:lpwstr>0</vt:lpwstr>
  </property>
</Properties>
</file>