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13" r:id="rId9"/>
    <p:sldId id="264" r:id="rId10"/>
    <p:sldId id="314" r:id="rId11"/>
    <p:sldId id="266" r:id="rId12"/>
    <p:sldId id="267" r:id="rId13"/>
    <p:sldId id="268" r:id="rId14"/>
    <p:sldId id="315" r:id="rId15"/>
    <p:sldId id="270" r:id="rId16"/>
    <p:sldId id="316" r:id="rId17"/>
    <p:sldId id="272" r:id="rId18"/>
    <p:sldId id="317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318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62"/>
    <p:restoredTop sz="94610"/>
  </p:normalViewPr>
  <p:slideViewPr>
    <p:cSldViewPr snapToGrid="0" snapToObjects="1">
      <p:cViewPr varScale="1">
        <p:scale>
          <a:sx n="36" d="100"/>
          <a:sy n="36" d="100"/>
        </p:scale>
        <p:origin x="272" y="1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3581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635F6-2365-89BD-7FB6-7811612BC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2CFC39-00CC-3C8E-A92D-DDE72D26CB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AD4938-3A3C-B3FB-09D4-ECEB0CD0CF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70CD59-7B07-05D7-A144-83AD3A3CC9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502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81BD6-EA4A-6645-3054-828A50CB3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16843F-28AB-5BBB-B47F-E8AC7FC175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DD3BB9-7FEA-4C7F-15D0-81BFB590DE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CC9031-DEBA-AF02-3897-13524F9B86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938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93E6F-1C01-E6CF-AE82-7B9420887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DDB72D-E0C2-2831-1EFF-657D022A4D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E9896C-741E-410F-8BFC-2261DA4E32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5D0BF-B2FA-D9AF-CD99-C6AD0E203F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8479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2D209-B4CD-2D60-1BF7-17FB8A75B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A868B8-7C96-6F22-C3FB-2E9F910F8B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2FB58B-0386-0F41-3AE8-F3E4754FD8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56556-E7D9-B92C-B56C-C29FD9E565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4483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CA1A9-A2B1-C717-BF2B-8C1E38461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F63A46-09EE-7E0F-CEE2-4C1F35CF17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A7B584-6903-7E58-D931-E0A32166D5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7F930-782F-6727-8D18-0F949D32AF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706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18" Type="http://schemas.openxmlformats.org/officeDocument/2006/relationships/image" Target="../media/image1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svg"/><Relationship Id="rId17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svg"/><Relationship Id="rId19" Type="http://schemas.openxmlformats.org/officeDocument/2006/relationships/image" Target="../media/image20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1.sv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svg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hyperlink" Target="https://nextcloud.rbc.ru/s/yo88G23opmiNjFy" TargetMode="External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12" Type="http://schemas.openxmlformats.org/officeDocument/2006/relationships/image" Target="../media/image3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sv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0" Type="http://schemas.openxmlformats.org/officeDocument/2006/relationships/image" Target="../media/image37.png"/><Relationship Id="rId4" Type="http://schemas.openxmlformats.org/officeDocument/2006/relationships/image" Target="../media/image31.svg"/><Relationship Id="rId9" Type="http://schemas.openxmlformats.org/officeDocument/2006/relationships/image" Target="../media/image36.png"/><Relationship Id="rId14" Type="http://schemas.openxmlformats.org/officeDocument/2006/relationships/hyperlink" Target="https://trends.rbc.ru/trends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17.png"/><Relationship Id="rId3" Type="http://schemas.openxmlformats.org/officeDocument/2006/relationships/image" Target="../media/image40.svg"/><Relationship Id="rId7" Type="http://schemas.openxmlformats.org/officeDocument/2006/relationships/image" Target="../media/image10.png"/><Relationship Id="rId12" Type="http://schemas.openxmlformats.org/officeDocument/2006/relationships/image" Target="../media/image47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15.png"/><Relationship Id="rId5" Type="http://schemas.openxmlformats.org/officeDocument/2006/relationships/image" Target="../media/image42.svg"/><Relationship Id="rId15" Type="http://schemas.openxmlformats.org/officeDocument/2006/relationships/image" Target="../media/image49.png"/><Relationship Id="rId10" Type="http://schemas.openxmlformats.org/officeDocument/2006/relationships/image" Target="../media/image46.svg"/><Relationship Id="rId4" Type="http://schemas.openxmlformats.org/officeDocument/2006/relationships/image" Target="../media/image41.svg"/><Relationship Id="rId9" Type="http://schemas.openxmlformats.org/officeDocument/2006/relationships/image" Target="../media/image45.png"/><Relationship Id="rId14" Type="http://schemas.openxmlformats.org/officeDocument/2006/relationships/image" Target="../media/image4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51.svg"/><Relationship Id="rId7" Type="http://schemas.openxmlformats.org/officeDocument/2006/relationships/image" Target="../media/image38.svg"/><Relationship Id="rId12" Type="http://schemas.openxmlformats.org/officeDocument/2006/relationships/hyperlink" Target="https://www.rbc.ru/industrie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11" Type="http://schemas.openxmlformats.org/officeDocument/2006/relationships/hyperlink" Target="https://nextcloud.rbc.ru/s/obxBZjSG3apEF7e" TargetMode="External"/><Relationship Id="rId5" Type="http://schemas.openxmlformats.org/officeDocument/2006/relationships/image" Target="../media/image53.svg"/><Relationship Id="rId10" Type="http://schemas.openxmlformats.org/officeDocument/2006/relationships/image" Target="../media/image56.svg"/><Relationship Id="rId4" Type="http://schemas.openxmlformats.org/officeDocument/2006/relationships/image" Target="../media/image52.svg"/><Relationship Id="rId9" Type="http://schemas.openxmlformats.org/officeDocument/2006/relationships/image" Target="../media/image5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17.png"/><Relationship Id="rId3" Type="http://schemas.openxmlformats.org/officeDocument/2006/relationships/image" Target="../media/image40.svg"/><Relationship Id="rId7" Type="http://schemas.openxmlformats.org/officeDocument/2006/relationships/image" Target="../media/image10.png"/><Relationship Id="rId12" Type="http://schemas.openxmlformats.org/officeDocument/2006/relationships/image" Target="../media/image47.sv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15.png"/><Relationship Id="rId5" Type="http://schemas.openxmlformats.org/officeDocument/2006/relationships/image" Target="../media/image42.svg"/><Relationship Id="rId15" Type="http://schemas.openxmlformats.org/officeDocument/2006/relationships/image" Target="../media/image49.png"/><Relationship Id="rId10" Type="http://schemas.openxmlformats.org/officeDocument/2006/relationships/image" Target="../media/image46.svg"/><Relationship Id="rId4" Type="http://schemas.openxmlformats.org/officeDocument/2006/relationships/image" Target="../media/image41.svg"/><Relationship Id="rId9" Type="http://schemas.openxmlformats.org/officeDocument/2006/relationships/image" Target="../media/image45.png"/><Relationship Id="rId14" Type="http://schemas.openxmlformats.org/officeDocument/2006/relationships/image" Target="../media/image4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hyperlink" Target="https://nextcloud.rbc.ru/s/RjMFXSfazzkxi4E" TargetMode="External"/><Relationship Id="rId3" Type="http://schemas.openxmlformats.org/officeDocument/2006/relationships/image" Target="../media/image57.svg"/><Relationship Id="rId7" Type="http://schemas.openxmlformats.org/officeDocument/2006/relationships/image" Target="../media/image35.png"/><Relationship Id="rId12" Type="http://schemas.openxmlformats.org/officeDocument/2006/relationships/image" Target="../media/image56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openxmlformats.org/officeDocument/2006/relationships/image" Target="../media/image55.svg"/><Relationship Id="rId5" Type="http://schemas.openxmlformats.org/officeDocument/2006/relationships/image" Target="../media/image59.svg"/><Relationship Id="rId10" Type="http://schemas.openxmlformats.org/officeDocument/2006/relationships/image" Target="../media/image39.svg"/><Relationship Id="rId4" Type="http://schemas.openxmlformats.org/officeDocument/2006/relationships/image" Target="../media/image58.svg"/><Relationship Id="rId9" Type="http://schemas.openxmlformats.org/officeDocument/2006/relationships/image" Target="../media/image61.svg"/><Relationship Id="rId14" Type="http://schemas.openxmlformats.org/officeDocument/2006/relationships/hyperlink" Target="https://www.rbc.ru/quote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17.png"/><Relationship Id="rId3" Type="http://schemas.openxmlformats.org/officeDocument/2006/relationships/image" Target="../media/image40.svg"/><Relationship Id="rId7" Type="http://schemas.openxmlformats.org/officeDocument/2006/relationships/image" Target="../media/image10.png"/><Relationship Id="rId12" Type="http://schemas.openxmlformats.org/officeDocument/2006/relationships/image" Target="../media/image47.sv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5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15.png"/><Relationship Id="rId5" Type="http://schemas.openxmlformats.org/officeDocument/2006/relationships/image" Target="../media/image42.svg"/><Relationship Id="rId15" Type="http://schemas.openxmlformats.org/officeDocument/2006/relationships/image" Target="../media/image49.png"/><Relationship Id="rId10" Type="http://schemas.openxmlformats.org/officeDocument/2006/relationships/image" Target="../media/image46.svg"/><Relationship Id="rId4" Type="http://schemas.openxmlformats.org/officeDocument/2006/relationships/image" Target="../media/image41.svg"/><Relationship Id="rId9" Type="http://schemas.openxmlformats.org/officeDocument/2006/relationships/image" Target="../media/image45.png"/><Relationship Id="rId14" Type="http://schemas.openxmlformats.org/officeDocument/2006/relationships/image" Target="../media/image4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hyperlink" Target="https://nextcloud.rbc.ru/s/zNwpyW8atQkKMpR" TargetMode="External"/><Relationship Id="rId3" Type="http://schemas.openxmlformats.org/officeDocument/2006/relationships/image" Target="../media/image62.svg"/><Relationship Id="rId7" Type="http://schemas.openxmlformats.org/officeDocument/2006/relationships/image" Target="../media/image35.png"/><Relationship Id="rId12" Type="http://schemas.openxmlformats.org/officeDocument/2006/relationships/image" Target="../media/image56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svg"/><Relationship Id="rId11" Type="http://schemas.openxmlformats.org/officeDocument/2006/relationships/image" Target="../media/image55.svg"/><Relationship Id="rId5" Type="http://schemas.openxmlformats.org/officeDocument/2006/relationships/image" Target="../media/image64.svg"/><Relationship Id="rId10" Type="http://schemas.openxmlformats.org/officeDocument/2006/relationships/image" Target="../media/image39.svg"/><Relationship Id="rId4" Type="http://schemas.openxmlformats.org/officeDocument/2006/relationships/image" Target="../media/image63.svg"/><Relationship Id="rId9" Type="http://schemas.openxmlformats.org/officeDocument/2006/relationships/image" Target="../media/image61.svg"/><Relationship Id="rId14" Type="http://schemas.openxmlformats.org/officeDocument/2006/relationships/hyperlink" Target="https://www.rbc.ru/crypto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sv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hyperlink" Target="https://www.rbc.ru/life" TargetMode="External"/><Relationship Id="rId3" Type="http://schemas.openxmlformats.org/officeDocument/2006/relationships/image" Target="../media/image68.svg"/><Relationship Id="rId7" Type="http://schemas.openxmlformats.org/officeDocument/2006/relationships/image" Target="../media/image72.png"/><Relationship Id="rId12" Type="http://schemas.openxmlformats.org/officeDocument/2006/relationships/image" Target="../media/image56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11" Type="http://schemas.openxmlformats.org/officeDocument/2006/relationships/image" Target="../media/image55.svg"/><Relationship Id="rId5" Type="http://schemas.openxmlformats.org/officeDocument/2006/relationships/image" Target="../media/image70.svg"/><Relationship Id="rId10" Type="http://schemas.openxmlformats.org/officeDocument/2006/relationships/image" Target="../media/image39.svg"/><Relationship Id="rId4" Type="http://schemas.openxmlformats.org/officeDocument/2006/relationships/image" Target="../media/image69.svg"/><Relationship Id="rId9" Type="http://schemas.openxmlformats.org/officeDocument/2006/relationships/image" Target="../media/image74.svg"/><Relationship Id="rId14" Type="http://schemas.openxmlformats.org/officeDocument/2006/relationships/hyperlink" Target="https://nextcloud.rbc.ru/s/xdbT96x5pJCN4oG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17.png"/><Relationship Id="rId3" Type="http://schemas.openxmlformats.org/officeDocument/2006/relationships/image" Target="../media/image40.svg"/><Relationship Id="rId7" Type="http://schemas.openxmlformats.org/officeDocument/2006/relationships/image" Target="../media/image10.png"/><Relationship Id="rId12" Type="http://schemas.openxmlformats.org/officeDocument/2006/relationships/image" Target="../media/image47.sv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5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15.png"/><Relationship Id="rId5" Type="http://schemas.openxmlformats.org/officeDocument/2006/relationships/image" Target="../media/image42.svg"/><Relationship Id="rId15" Type="http://schemas.openxmlformats.org/officeDocument/2006/relationships/image" Target="../media/image49.png"/><Relationship Id="rId10" Type="http://schemas.openxmlformats.org/officeDocument/2006/relationships/image" Target="../media/image46.svg"/><Relationship Id="rId4" Type="http://schemas.openxmlformats.org/officeDocument/2006/relationships/image" Target="../media/image41.svg"/><Relationship Id="rId9" Type="http://schemas.openxmlformats.org/officeDocument/2006/relationships/image" Target="../media/image45.png"/><Relationship Id="rId14" Type="http://schemas.openxmlformats.org/officeDocument/2006/relationships/image" Target="../media/image4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hyperlink" Target="https://nextcloud.rbc.ru/s/Ha98AA6KwDXRGcE" TargetMode="External"/><Relationship Id="rId3" Type="http://schemas.openxmlformats.org/officeDocument/2006/relationships/image" Target="../media/image75.svg"/><Relationship Id="rId7" Type="http://schemas.openxmlformats.org/officeDocument/2006/relationships/image" Target="../media/image36.png"/><Relationship Id="rId12" Type="http://schemas.openxmlformats.org/officeDocument/2006/relationships/image" Target="../media/image80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79.svg"/><Relationship Id="rId5" Type="http://schemas.openxmlformats.org/officeDocument/2006/relationships/image" Target="../media/image77.svg"/><Relationship Id="rId10" Type="http://schemas.openxmlformats.org/officeDocument/2006/relationships/image" Target="../media/image39.svg"/><Relationship Id="rId4" Type="http://schemas.openxmlformats.org/officeDocument/2006/relationships/image" Target="../media/image76.svg"/><Relationship Id="rId9" Type="http://schemas.openxmlformats.org/officeDocument/2006/relationships/image" Target="../media/image74.svg"/><Relationship Id="rId14" Type="http://schemas.openxmlformats.org/officeDocument/2006/relationships/hyperlink" Target="https://style.rbc.ru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8.svg"/><Relationship Id="rId3" Type="http://schemas.openxmlformats.org/officeDocument/2006/relationships/image" Target="../media/image40.svg"/><Relationship Id="rId7" Type="http://schemas.openxmlformats.org/officeDocument/2006/relationships/image" Target="../media/image10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47.svg"/><Relationship Id="rId5" Type="http://schemas.openxmlformats.org/officeDocument/2006/relationships/image" Target="../media/image42.svg"/><Relationship Id="rId15" Type="http://schemas.openxmlformats.org/officeDocument/2006/relationships/image" Target="../media/image50.svg"/><Relationship Id="rId10" Type="http://schemas.openxmlformats.org/officeDocument/2006/relationships/image" Target="../media/image15.png"/><Relationship Id="rId4" Type="http://schemas.openxmlformats.org/officeDocument/2006/relationships/image" Target="../media/image41.svg"/><Relationship Id="rId9" Type="http://schemas.openxmlformats.org/officeDocument/2006/relationships/image" Target="../media/image46.svg"/><Relationship Id="rId1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svg"/><Relationship Id="rId13" Type="http://schemas.openxmlformats.org/officeDocument/2006/relationships/hyperlink" Target="https://nextcloud.rbc.ru/s/eeWDs6z9zHQow9b" TargetMode="External"/><Relationship Id="rId3" Type="http://schemas.openxmlformats.org/officeDocument/2006/relationships/image" Target="../media/image81.svg"/><Relationship Id="rId7" Type="http://schemas.openxmlformats.org/officeDocument/2006/relationships/image" Target="../media/image36.png"/><Relationship Id="rId12" Type="http://schemas.openxmlformats.org/officeDocument/2006/relationships/image" Target="../media/image80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79.svg"/><Relationship Id="rId5" Type="http://schemas.openxmlformats.org/officeDocument/2006/relationships/image" Target="../media/image83.png"/><Relationship Id="rId10" Type="http://schemas.openxmlformats.org/officeDocument/2006/relationships/image" Target="../media/image39.svg"/><Relationship Id="rId4" Type="http://schemas.openxmlformats.org/officeDocument/2006/relationships/image" Target="../media/image82.svg"/><Relationship Id="rId9" Type="http://schemas.openxmlformats.org/officeDocument/2006/relationships/image" Target="../media/image85.svg"/><Relationship Id="rId14" Type="http://schemas.openxmlformats.org/officeDocument/2006/relationships/hyperlink" Target="https://www.autonews.ru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17.png"/><Relationship Id="rId3" Type="http://schemas.openxmlformats.org/officeDocument/2006/relationships/image" Target="../media/image40.svg"/><Relationship Id="rId7" Type="http://schemas.openxmlformats.org/officeDocument/2006/relationships/image" Target="../media/image10.png"/><Relationship Id="rId12" Type="http://schemas.openxmlformats.org/officeDocument/2006/relationships/image" Target="../media/image47.sv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5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15.png"/><Relationship Id="rId5" Type="http://schemas.openxmlformats.org/officeDocument/2006/relationships/image" Target="../media/image42.svg"/><Relationship Id="rId15" Type="http://schemas.openxmlformats.org/officeDocument/2006/relationships/image" Target="../media/image49.png"/><Relationship Id="rId10" Type="http://schemas.openxmlformats.org/officeDocument/2006/relationships/image" Target="../media/image46.svg"/><Relationship Id="rId4" Type="http://schemas.openxmlformats.org/officeDocument/2006/relationships/image" Target="../media/image41.svg"/><Relationship Id="rId9" Type="http://schemas.openxmlformats.org/officeDocument/2006/relationships/image" Target="../media/image45.png"/><Relationship Id="rId14" Type="http://schemas.openxmlformats.org/officeDocument/2006/relationships/image" Target="../media/image48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hyperlink" Target="https://nextcloud.rbc.ru/s/NxN88oyJoGog7z7" TargetMode="External"/><Relationship Id="rId3" Type="http://schemas.openxmlformats.org/officeDocument/2006/relationships/image" Target="../media/image86.svg"/><Relationship Id="rId7" Type="http://schemas.openxmlformats.org/officeDocument/2006/relationships/image" Target="../media/image35.png"/><Relationship Id="rId12" Type="http://schemas.openxmlformats.org/officeDocument/2006/relationships/image" Target="../media/image80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11" Type="http://schemas.openxmlformats.org/officeDocument/2006/relationships/image" Target="../media/image79.svg"/><Relationship Id="rId5" Type="http://schemas.openxmlformats.org/officeDocument/2006/relationships/image" Target="../media/image88.svg"/><Relationship Id="rId10" Type="http://schemas.openxmlformats.org/officeDocument/2006/relationships/image" Target="../media/image39.svg"/><Relationship Id="rId4" Type="http://schemas.openxmlformats.org/officeDocument/2006/relationships/image" Target="../media/image87.svg"/><Relationship Id="rId9" Type="http://schemas.openxmlformats.org/officeDocument/2006/relationships/image" Target="../media/image85.svg"/><Relationship Id="rId14" Type="http://schemas.openxmlformats.org/officeDocument/2006/relationships/hyperlink" Target="https://www.rbc.ru/wine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50.svg"/><Relationship Id="rId3" Type="http://schemas.openxmlformats.org/officeDocument/2006/relationships/image" Target="../media/image90.svg"/><Relationship Id="rId7" Type="http://schemas.openxmlformats.org/officeDocument/2006/relationships/image" Target="../media/image43.png"/><Relationship Id="rId12" Type="http://schemas.openxmlformats.org/officeDocument/2006/relationships/image" Target="../media/image97.svg"/><Relationship Id="rId17" Type="http://schemas.openxmlformats.org/officeDocument/2006/relationships/image" Target="../media/image99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9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svg"/><Relationship Id="rId11" Type="http://schemas.openxmlformats.org/officeDocument/2006/relationships/image" Target="../media/image96.svg"/><Relationship Id="rId5" Type="http://schemas.openxmlformats.org/officeDocument/2006/relationships/image" Target="../media/image92.svg"/><Relationship Id="rId15" Type="http://schemas.openxmlformats.org/officeDocument/2006/relationships/image" Target="../media/image17.png"/><Relationship Id="rId10" Type="http://schemas.openxmlformats.org/officeDocument/2006/relationships/image" Target="../media/image95.png"/><Relationship Id="rId4" Type="http://schemas.openxmlformats.org/officeDocument/2006/relationships/image" Target="../media/image91.svg"/><Relationship Id="rId9" Type="http://schemas.openxmlformats.org/officeDocument/2006/relationships/image" Target="../media/image94.png"/><Relationship Id="rId14" Type="http://schemas.openxmlformats.org/officeDocument/2006/relationships/image" Target="../media/image85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hyperlink" Target="https://realty.rbc.ru" TargetMode="External"/><Relationship Id="rId3" Type="http://schemas.openxmlformats.org/officeDocument/2006/relationships/image" Target="../media/image100.png"/><Relationship Id="rId7" Type="http://schemas.openxmlformats.org/officeDocument/2006/relationships/image" Target="../media/image104.svg"/><Relationship Id="rId12" Type="http://schemas.openxmlformats.org/officeDocument/2006/relationships/image" Target="../media/image85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svg"/><Relationship Id="rId11" Type="http://schemas.openxmlformats.org/officeDocument/2006/relationships/image" Target="../media/image108.svg"/><Relationship Id="rId5" Type="http://schemas.openxmlformats.org/officeDocument/2006/relationships/image" Target="../media/image102.pn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50.svg"/><Relationship Id="rId3" Type="http://schemas.openxmlformats.org/officeDocument/2006/relationships/image" Target="../media/image109.svg"/><Relationship Id="rId7" Type="http://schemas.openxmlformats.org/officeDocument/2006/relationships/image" Target="../media/image43.png"/><Relationship Id="rId12" Type="http://schemas.openxmlformats.org/officeDocument/2006/relationships/image" Target="../media/image97.svg"/><Relationship Id="rId17" Type="http://schemas.openxmlformats.org/officeDocument/2006/relationships/image" Target="../media/image115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9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svg"/><Relationship Id="rId11" Type="http://schemas.openxmlformats.org/officeDocument/2006/relationships/image" Target="../media/image96.svg"/><Relationship Id="rId5" Type="http://schemas.openxmlformats.org/officeDocument/2006/relationships/image" Target="../media/image111.svg"/><Relationship Id="rId15" Type="http://schemas.openxmlformats.org/officeDocument/2006/relationships/image" Target="../media/image17.png"/><Relationship Id="rId10" Type="http://schemas.openxmlformats.org/officeDocument/2006/relationships/image" Target="../media/image114.png"/><Relationship Id="rId4" Type="http://schemas.openxmlformats.org/officeDocument/2006/relationships/image" Target="../media/image110.svg"/><Relationship Id="rId9" Type="http://schemas.openxmlformats.org/officeDocument/2006/relationships/image" Target="../media/image113.png"/><Relationship Id="rId14" Type="http://schemas.openxmlformats.org/officeDocument/2006/relationships/image" Target="../media/image85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hyperlink" Target="https://sportrbc.ru/" TargetMode="External"/><Relationship Id="rId3" Type="http://schemas.openxmlformats.org/officeDocument/2006/relationships/image" Target="../media/image116.png"/><Relationship Id="rId7" Type="http://schemas.openxmlformats.org/officeDocument/2006/relationships/image" Target="../media/image119.svg"/><Relationship Id="rId12" Type="http://schemas.openxmlformats.org/officeDocument/2006/relationships/image" Target="../media/image85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svg"/><Relationship Id="rId11" Type="http://schemas.openxmlformats.org/officeDocument/2006/relationships/image" Target="../media/image108.svg"/><Relationship Id="rId5" Type="http://schemas.openxmlformats.org/officeDocument/2006/relationships/image" Target="../media/image118.png"/><Relationship Id="rId10" Type="http://schemas.openxmlformats.org/officeDocument/2006/relationships/image" Target="../media/image121.png"/><Relationship Id="rId4" Type="http://schemas.openxmlformats.org/officeDocument/2006/relationships/image" Target="../media/image117.png"/><Relationship Id="rId9" Type="http://schemas.openxmlformats.org/officeDocument/2006/relationships/image" Target="../media/image106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50.svg"/><Relationship Id="rId3" Type="http://schemas.openxmlformats.org/officeDocument/2006/relationships/image" Target="../media/image122.svg"/><Relationship Id="rId7" Type="http://schemas.openxmlformats.org/officeDocument/2006/relationships/image" Target="../media/image43.png"/><Relationship Id="rId12" Type="http://schemas.openxmlformats.org/officeDocument/2006/relationships/image" Target="../media/image97.svg"/><Relationship Id="rId17" Type="http://schemas.openxmlformats.org/officeDocument/2006/relationships/image" Target="../media/image128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9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5.svg"/><Relationship Id="rId11" Type="http://schemas.openxmlformats.org/officeDocument/2006/relationships/image" Target="../media/image96.svg"/><Relationship Id="rId5" Type="http://schemas.openxmlformats.org/officeDocument/2006/relationships/image" Target="../media/image124.svg"/><Relationship Id="rId15" Type="http://schemas.openxmlformats.org/officeDocument/2006/relationships/image" Target="../media/image17.png"/><Relationship Id="rId10" Type="http://schemas.openxmlformats.org/officeDocument/2006/relationships/image" Target="../media/image127.png"/><Relationship Id="rId4" Type="http://schemas.openxmlformats.org/officeDocument/2006/relationships/image" Target="../media/image123.svg"/><Relationship Id="rId9" Type="http://schemas.openxmlformats.org/officeDocument/2006/relationships/image" Target="../media/image126.png"/><Relationship Id="rId14" Type="http://schemas.openxmlformats.org/officeDocument/2006/relationships/image" Target="../media/image85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2.svg"/><Relationship Id="rId5" Type="http://schemas.openxmlformats.org/officeDocument/2006/relationships/image" Target="../media/image131.svg"/><Relationship Id="rId4" Type="http://schemas.openxmlformats.org/officeDocument/2006/relationships/image" Target="../media/image130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33.svg"/><Relationship Id="rId7" Type="http://schemas.openxmlformats.org/officeDocument/2006/relationships/image" Target="../media/image1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6.svg"/><Relationship Id="rId11" Type="http://schemas.openxmlformats.org/officeDocument/2006/relationships/hyperlink" Target="https://t.me/rbc_news" TargetMode="External"/><Relationship Id="rId5" Type="http://schemas.openxmlformats.org/officeDocument/2006/relationships/image" Target="../media/image135.svg"/><Relationship Id="rId10" Type="http://schemas.openxmlformats.org/officeDocument/2006/relationships/image" Target="../media/image139.svg"/><Relationship Id="rId4" Type="http://schemas.openxmlformats.org/officeDocument/2006/relationships/image" Target="../media/image134.svg"/><Relationship Id="rId9" Type="http://schemas.openxmlformats.org/officeDocument/2006/relationships/image" Target="../media/image74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3" Type="http://schemas.openxmlformats.org/officeDocument/2006/relationships/image" Target="../media/image85.svg"/><Relationship Id="rId7" Type="http://schemas.openxmlformats.org/officeDocument/2006/relationships/image" Target="../media/image1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2.png"/><Relationship Id="rId11" Type="http://schemas.openxmlformats.org/officeDocument/2006/relationships/image" Target="../media/image147.png"/><Relationship Id="rId5" Type="http://schemas.openxmlformats.org/officeDocument/2006/relationships/image" Target="../media/image141.png"/><Relationship Id="rId10" Type="http://schemas.openxmlformats.org/officeDocument/2006/relationships/image" Target="../media/image146.png"/><Relationship Id="rId4" Type="http://schemas.openxmlformats.org/officeDocument/2006/relationships/image" Target="../media/image140.svg"/><Relationship Id="rId9" Type="http://schemas.openxmlformats.org/officeDocument/2006/relationships/image" Target="../media/image14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svg"/><Relationship Id="rId3" Type="http://schemas.openxmlformats.org/officeDocument/2006/relationships/image" Target="../media/image148.png"/><Relationship Id="rId7" Type="http://schemas.openxmlformats.org/officeDocument/2006/relationships/image" Target="../media/image152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10" Type="http://schemas.openxmlformats.org/officeDocument/2006/relationships/image" Target="../media/image155.svg"/><Relationship Id="rId4" Type="http://schemas.openxmlformats.org/officeDocument/2006/relationships/image" Target="../media/image149.svg"/><Relationship Id="rId9" Type="http://schemas.openxmlformats.org/officeDocument/2006/relationships/image" Target="../media/image154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9.svg"/><Relationship Id="rId5" Type="http://schemas.openxmlformats.org/officeDocument/2006/relationships/image" Target="../media/image158.png"/><Relationship Id="rId4" Type="http://schemas.openxmlformats.org/officeDocument/2006/relationships/image" Target="../media/image157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ooeo49rBNdDEir5" TargetMode="External"/><Relationship Id="rId3" Type="http://schemas.openxmlformats.org/officeDocument/2006/relationships/image" Target="../media/image160.svg"/><Relationship Id="rId7" Type="http://schemas.openxmlformats.org/officeDocument/2006/relationships/image" Target="../media/image85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image" Target="../media/image161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3" Type="http://schemas.openxmlformats.org/officeDocument/2006/relationships/image" Target="../media/image164.svg"/><Relationship Id="rId7" Type="http://schemas.openxmlformats.org/officeDocument/2006/relationships/image" Target="../media/image16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5.png"/><Relationship Id="rId5" Type="http://schemas.openxmlformats.org/officeDocument/2006/relationships/image" Target="../media/image161.svg"/><Relationship Id="rId4" Type="http://schemas.openxmlformats.org/officeDocument/2006/relationships/image" Target="../media/image85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2.svg"/><Relationship Id="rId5" Type="http://schemas.openxmlformats.org/officeDocument/2006/relationships/image" Target="../media/image157.svg"/><Relationship Id="rId4" Type="http://schemas.openxmlformats.org/officeDocument/2006/relationships/image" Target="../media/image169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svg"/><Relationship Id="rId3" Type="http://schemas.openxmlformats.org/officeDocument/2006/relationships/image" Target="../media/image170.png"/><Relationship Id="rId7" Type="http://schemas.openxmlformats.org/officeDocument/2006/relationships/image" Target="../media/image85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3.png"/><Relationship Id="rId5" Type="http://schemas.openxmlformats.org/officeDocument/2006/relationships/image" Target="../media/image172.png"/><Relationship Id="rId4" Type="http://schemas.openxmlformats.org/officeDocument/2006/relationships/image" Target="../media/image17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7" Type="http://schemas.openxmlformats.org/officeDocument/2006/relationships/image" Target="../media/image173.sv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svg"/><Relationship Id="rId5" Type="http://schemas.openxmlformats.org/officeDocument/2006/relationships/image" Target="../media/image163.png"/><Relationship Id="rId4" Type="http://schemas.openxmlformats.org/officeDocument/2006/relationships/image" Target="../media/image17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7" Type="http://schemas.openxmlformats.org/officeDocument/2006/relationships/image" Target="../media/image173.sv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svg"/><Relationship Id="rId5" Type="http://schemas.openxmlformats.org/officeDocument/2006/relationships/image" Target="../media/image163.png"/><Relationship Id="rId4" Type="http://schemas.openxmlformats.org/officeDocument/2006/relationships/image" Target="../media/image17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7" Type="http://schemas.openxmlformats.org/officeDocument/2006/relationships/image" Target="../media/image173.sv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svg"/><Relationship Id="rId5" Type="http://schemas.openxmlformats.org/officeDocument/2006/relationships/image" Target="../media/image163.png"/><Relationship Id="rId4" Type="http://schemas.openxmlformats.org/officeDocument/2006/relationships/image" Target="../media/image17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7" Type="http://schemas.openxmlformats.org/officeDocument/2006/relationships/image" Target="../media/image173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svg"/><Relationship Id="rId5" Type="http://schemas.openxmlformats.org/officeDocument/2006/relationships/image" Target="../media/image163.png"/><Relationship Id="rId4" Type="http://schemas.openxmlformats.org/officeDocument/2006/relationships/image" Target="../media/image18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7" Type="http://schemas.openxmlformats.org/officeDocument/2006/relationships/image" Target="../media/image173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svg"/><Relationship Id="rId5" Type="http://schemas.openxmlformats.org/officeDocument/2006/relationships/image" Target="../media/image163.png"/><Relationship Id="rId4" Type="http://schemas.openxmlformats.org/officeDocument/2006/relationships/image" Target="../media/image18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7" Type="http://schemas.openxmlformats.org/officeDocument/2006/relationships/image" Target="../media/image173.sv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svg"/><Relationship Id="rId5" Type="http://schemas.openxmlformats.org/officeDocument/2006/relationships/image" Target="../media/image163.png"/><Relationship Id="rId4" Type="http://schemas.openxmlformats.org/officeDocument/2006/relationships/image" Target="../media/image18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3.svg"/><Relationship Id="rId5" Type="http://schemas.openxmlformats.org/officeDocument/2006/relationships/image" Target="../media/image85.svg"/><Relationship Id="rId4" Type="http://schemas.openxmlformats.org/officeDocument/2006/relationships/image" Target="../media/image18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3.svg"/><Relationship Id="rId5" Type="http://schemas.openxmlformats.org/officeDocument/2006/relationships/image" Target="../media/image85.svg"/><Relationship Id="rId4" Type="http://schemas.openxmlformats.org/officeDocument/2006/relationships/image" Target="../media/image18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3.svg"/><Relationship Id="rId5" Type="http://schemas.openxmlformats.org/officeDocument/2006/relationships/image" Target="../media/image85.svg"/><Relationship Id="rId4" Type="http://schemas.openxmlformats.org/officeDocument/2006/relationships/image" Target="../media/image19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3.svg"/><Relationship Id="rId5" Type="http://schemas.openxmlformats.org/officeDocument/2006/relationships/image" Target="../media/image85.svg"/><Relationship Id="rId4" Type="http://schemas.openxmlformats.org/officeDocument/2006/relationships/image" Target="../media/image19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3.svg"/><Relationship Id="rId5" Type="http://schemas.openxmlformats.org/officeDocument/2006/relationships/image" Target="../media/image85.svg"/><Relationship Id="rId4" Type="http://schemas.openxmlformats.org/officeDocument/2006/relationships/image" Target="../media/image19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3.svg"/><Relationship Id="rId5" Type="http://schemas.openxmlformats.org/officeDocument/2006/relationships/image" Target="../media/image85.svg"/><Relationship Id="rId4" Type="http://schemas.openxmlformats.org/officeDocument/2006/relationships/image" Target="../media/image19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3.svg"/><Relationship Id="rId5" Type="http://schemas.openxmlformats.org/officeDocument/2006/relationships/image" Target="../media/image85.svg"/><Relationship Id="rId4" Type="http://schemas.openxmlformats.org/officeDocument/2006/relationships/image" Target="../media/image19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3.svg"/><Relationship Id="rId5" Type="http://schemas.openxmlformats.org/officeDocument/2006/relationships/image" Target="../media/image85.svg"/><Relationship Id="rId4" Type="http://schemas.openxmlformats.org/officeDocument/2006/relationships/image" Target="../media/image20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9.svg"/><Relationship Id="rId5" Type="http://schemas.openxmlformats.org/officeDocument/2006/relationships/image" Target="../media/image203.svg"/><Relationship Id="rId4" Type="http://schemas.openxmlformats.org/officeDocument/2006/relationships/image" Target="../media/image157.sv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9.png"/><Relationship Id="rId3" Type="http://schemas.openxmlformats.org/officeDocument/2006/relationships/image" Target="../media/image204.png"/><Relationship Id="rId7" Type="http://schemas.openxmlformats.org/officeDocument/2006/relationships/image" Target="../media/image20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7.png"/><Relationship Id="rId5" Type="http://schemas.openxmlformats.org/officeDocument/2006/relationships/image" Target="../media/image206.svg"/><Relationship Id="rId4" Type="http://schemas.openxmlformats.org/officeDocument/2006/relationships/image" Target="../media/image205.svg"/><Relationship Id="rId9" Type="http://schemas.openxmlformats.org/officeDocument/2006/relationships/hyperlink" Target="https://specialists.ru/" TargetMode="Externa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hyperlink" Target="https://mtsbank-marketplace.rbc.ru/" TargetMode="External"/><Relationship Id="rId3" Type="http://schemas.openxmlformats.org/officeDocument/2006/relationships/image" Target="../media/image210.png"/><Relationship Id="rId7" Type="http://schemas.openxmlformats.org/officeDocument/2006/relationships/hyperlink" Target="https://tochkamp.rbc.ru/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6.svg"/><Relationship Id="rId5" Type="http://schemas.openxmlformats.org/officeDocument/2006/relationships/image" Target="../media/image205.svg"/><Relationship Id="rId4" Type="http://schemas.openxmlformats.org/officeDocument/2006/relationships/image" Target="../media/image21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https://vesta.rbc.ru/" TargetMode="External"/><Relationship Id="rId3" Type="http://schemas.openxmlformats.org/officeDocument/2006/relationships/image" Target="../media/image205.svg"/><Relationship Id="rId7" Type="http://schemas.openxmlformats.org/officeDocument/2006/relationships/hyperlink" Target="https://wey.rbc.ru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3.png"/><Relationship Id="rId5" Type="http://schemas.openxmlformats.org/officeDocument/2006/relationships/image" Target="../media/image212.png"/><Relationship Id="rId4" Type="http://schemas.openxmlformats.org/officeDocument/2006/relationships/image" Target="../media/image206.sv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hyperlink" Target="https://fisher.rbc.ru/" TargetMode="External"/><Relationship Id="rId3" Type="http://schemas.openxmlformats.org/officeDocument/2006/relationships/image" Target="../media/image205.svg"/><Relationship Id="rId7" Type="http://schemas.openxmlformats.org/officeDocument/2006/relationships/hyperlink" Target="https://taxidriver.rbc.ru/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5.png"/><Relationship Id="rId5" Type="http://schemas.openxmlformats.org/officeDocument/2006/relationships/image" Target="../media/image214.png"/><Relationship Id="rId4" Type="http://schemas.openxmlformats.org/officeDocument/2006/relationships/image" Target="../media/image206.sv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hyperlink" Target="https://travel-millennium.rbc.ru" TargetMode="External"/><Relationship Id="rId3" Type="http://schemas.openxmlformats.org/officeDocument/2006/relationships/image" Target="../media/image205.svg"/><Relationship Id="rId7" Type="http://schemas.openxmlformats.org/officeDocument/2006/relationships/hyperlink" Target="https://meeting-sberjazz.rbc.ru/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8.png"/><Relationship Id="rId5" Type="http://schemas.openxmlformats.org/officeDocument/2006/relationships/image" Target="../media/image217.png"/><Relationship Id="rId4" Type="http://schemas.openxmlformats.org/officeDocument/2006/relationships/image" Target="../media/image216.sv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hyperlink" Target="https://soul-colors.rbc.ru" TargetMode="External"/><Relationship Id="rId3" Type="http://schemas.openxmlformats.org/officeDocument/2006/relationships/image" Target="../media/image205.svg"/><Relationship Id="rId7" Type="http://schemas.openxmlformats.org/officeDocument/2006/relationships/hyperlink" Target="https://metropolia.style.rbc.ru/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0.png"/><Relationship Id="rId5" Type="http://schemas.openxmlformats.org/officeDocument/2006/relationships/image" Target="../media/image219.png"/><Relationship Id="rId4" Type="http://schemas.openxmlformats.org/officeDocument/2006/relationships/image" Target="../media/image216.sv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hyperlink" Target="https://lgthinq.style.rbc.ru/" TargetMode="External"/><Relationship Id="rId3" Type="http://schemas.openxmlformats.org/officeDocument/2006/relationships/image" Target="../media/image205.svg"/><Relationship Id="rId7" Type="http://schemas.openxmlformats.org/officeDocument/2006/relationships/hyperlink" Target="https://style.rbc.ru/people/64cb96159a79471e6086260d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2.png"/><Relationship Id="rId5" Type="http://schemas.openxmlformats.org/officeDocument/2006/relationships/image" Target="../media/image221.png"/><Relationship Id="rId4" Type="http://schemas.openxmlformats.org/officeDocument/2006/relationships/image" Target="../media/image216.sv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hyperlink" Target="https://miratorg.rbc.ru/" TargetMode="External"/><Relationship Id="rId3" Type="http://schemas.openxmlformats.org/officeDocument/2006/relationships/image" Target="../media/image205.svg"/><Relationship Id="rId7" Type="http://schemas.openxmlformats.org/officeDocument/2006/relationships/hyperlink" Target="https://yandexmarket.rbc.ru/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4.png"/><Relationship Id="rId5" Type="http://schemas.openxmlformats.org/officeDocument/2006/relationships/image" Target="../media/image223.png"/><Relationship Id="rId4" Type="http://schemas.openxmlformats.org/officeDocument/2006/relationships/image" Target="../media/image216.sv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rief.specialists.ru/" TargetMode="External"/><Relationship Id="rId5" Type="http://schemas.openxmlformats.org/officeDocument/2006/relationships/image" Target="../media/image227.svg"/><Relationship Id="rId4" Type="http://schemas.openxmlformats.org/officeDocument/2006/relationships/image" Target="../media/image22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8575" y="-28575"/>
            <a:ext cx="18346945" cy="10347342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894" y="831706"/>
            <a:ext cx="304854" cy="304872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3438" y="831424"/>
            <a:ext cx="743056" cy="305059"/>
          </a:xfrm>
          <a:prstGeom prst="rect">
            <a:avLst/>
          </a:prstGeom>
        </p:spPr>
      </p:pic>
      <p:sp>
        <p:nvSpPr>
          <p:cNvPr id="5" name="default_name"/>
          <p:cNvSpPr/>
          <p:nvPr/>
        </p:nvSpPr>
        <p:spPr>
          <a:xfrm>
            <a:off x="601616" y="8830041"/>
            <a:ext cx="15611613" cy="79329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9000"/>
              </a:lnSpc>
              <a:buNone/>
            </a:pPr>
            <a:r>
              <a:rPr lang="en-US" sz="9000" dirty="0" err="1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Онлайн</a:t>
            </a:r>
            <a:endParaRPr lang="en-US" sz="9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7436" y="3934972"/>
            <a:ext cx="5526256" cy="5031128"/>
          </a:xfrm>
          <a:prstGeom prst="rect">
            <a:avLst/>
          </a:prstGeom>
        </p:spPr>
      </p:pic>
      <p:pic>
        <p:nvPicPr>
          <p:cNvPr id="3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82892" y="6543825"/>
            <a:ext cx="5525344" cy="2421278"/>
          </a:xfrm>
          <a:prstGeom prst="rect">
            <a:avLst/>
          </a:prstGeom>
        </p:spPr>
      </p:pic>
      <p:pic>
        <p:nvPicPr>
          <p:cNvPr id="4" name="Rectangle 1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097892" y="6542827"/>
            <a:ext cx="5525344" cy="2421278"/>
          </a:xfrm>
          <a:prstGeom prst="rect">
            <a:avLst/>
          </a:prstGeom>
        </p:spPr>
      </p:pic>
      <p:pic>
        <p:nvPicPr>
          <p:cNvPr id="5" name="Rectangle 1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82437" y="3933975"/>
            <a:ext cx="5525344" cy="2421278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7436" y="3932977"/>
            <a:ext cx="5525344" cy="2421278"/>
          </a:xfrm>
          <a:prstGeom prst="rect">
            <a:avLst/>
          </a:prstGeom>
        </p:spPr>
      </p:pic>
      <p:pic>
        <p:nvPicPr>
          <p:cNvPr id="7" name="Frame 2131327418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687772" y="7002144"/>
            <a:ext cx="2162720" cy="1562855"/>
          </a:xfrm>
          <a:prstGeom prst="rect">
            <a:avLst/>
          </a:prstGeom>
        </p:spPr>
      </p:pic>
      <p:pic>
        <p:nvPicPr>
          <p:cNvPr id="8" name="Frame 2131327420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687316" y="4392278"/>
            <a:ext cx="2210226" cy="1219972"/>
          </a:xfrm>
          <a:prstGeom prst="rect">
            <a:avLst/>
          </a:prstGeom>
        </p:spPr>
      </p:pic>
      <p:pic>
        <p:nvPicPr>
          <p:cNvPr id="9" name="Group 213132733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144881" y="7917319"/>
            <a:ext cx="714624" cy="714624"/>
          </a:xfrm>
          <a:prstGeom prst="rect">
            <a:avLst/>
          </a:prstGeom>
        </p:spPr>
      </p:pic>
      <p:pic>
        <p:nvPicPr>
          <p:cNvPr id="10" name="Frame 2131327422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124716" y="4392740"/>
            <a:ext cx="3667940" cy="2334906"/>
          </a:xfrm>
          <a:prstGeom prst="rect">
            <a:avLst/>
          </a:prstGeom>
        </p:spPr>
      </p:pic>
      <p:pic>
        <p:nvPicPr>
          <p:cNvPr id="11" name="Group 213132733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0859881" y="7916321"/>
            <a:ext cx="714624" cy="714624"/>
          </a:xfrm>
          <a:prstGeom prst="rect">
            <a:avLst/>
          </a:prstGeom>
        </p:spPr>
      </p:pic>
      <p:pic>
        <p:nvPicPr>
          <p:cNvPr id="12" name="Group 213132733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6574881" y="7915324"/>
            <a:ext cx="714624" cy="714624"/>
          </a:xfrm>
          <a:prstGeom prst="rect">
            <a:avLst/>
          </a:prstGeom>
        </p:spPr>
      </p:pic>
      <p:pic>
        <p:nvPicPr>
          <p:cNvPr id="13" name="Frame 2131327416" descr="preencoded.png"/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12402772" y="7001116"/>
            <a:ext cx="2248326" cy="1219985"/>
          </a:xfrm>
          <a:prstGeom prst="rect">
            <a:avLst/>
          </a:prstGeom>
        </p:spPr>
      </p:pic>
      <p:pic>
        <p:nvPicPr>
          <p:cNvPr id="1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66894" y="831706"/>
            <a:ext cx="304854" cy="304872"/>
          </a:xfrm>
          <a:prstGeom prst="rect">
            <a:avLst/>
          </a:prstGeom>
        </p:spPr>
      </p:pic>
      <p:pic>
        <p:nvPicPr>
          <p:cNvPr id="15" name="Frame 2131327414" descr="preencoded.png"/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12402316" y="4390648"/>
            <a:ext cx="4019976" cy="1220604"/>
          </a:xfrm>
          <a:prstGeom prst="rect">
            <a:avLst/>
          </a:prstGeom>
        </p:spPr>
      </p:pic>
      <p:pic>
        <p:nvPicPr>
          <p:cNvPr id="16" name="Group 22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6574426" y="5305475"/>
            <a:ext cx="714625" cy="714624"/>
          </a:xfrm>
          <a:prstGeom prst="rect">
            <a:avLst/>
          </a:prstGeom>
        </p:spPr>
      </p:pic>
      <p:pic>
        <p:nvPicPr>
          <p:cNvPr id="17" name="Group 2131327470" descr="preencoded.png"/>
          <p:cNvPicPr>
            <a:picLocks noChangeAspect="1"/>
          </p:cNvPicPr>
          <p:nvPr/>
        </p:nvPicPr>
        <p:blipFill>
          <a:blip r:embed="rId18"/>
          <a:srcRect/>
          <a:stretch/>
        </p:blipFill>
        <p:spPr>
          <a:xfrm>
            <a:off x="10859426" y="5306473"/>
            <a:ext cx="714624" cy="714624"/>
          </a:xfrm>
          <a:prstGeom prst="rect">
            <a:avLst/>
          </a:prstGeom>
        </p:spPr>
      </p:pic>
      <p:pic>
        <p:nvPicPr>
          <p:cNvPr id="18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16525991" y="666675"/>
            <a:ext cx="1095538" cy="467108"/>
          </a:xfrm>
          <a:prstGeom prst="rect">
            <a:avLst/>
          </a:prstGeom>
        </p:spPr>
      </p:pic>
      <p:sp>
        <p:nvSpPr>
          <p:cNvPr id="20" name="Text 1"/>
          <p:cNvSpPr/>
          <p:nvPr/>
        </p:nvSpPr>
        <p:spPr>
          <a:xfrm>
            <a:off x="667094" y="1971791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Наша аудитория</a:t>
            </a:r>
            <a:r>
              <a:rPr lang="en-US" sz="8850">
                <a:solidFill>
                  <a:srgbClr val="FCFCFC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885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в цифрах</a:t>
            </a:r>
            <a:endParaRPr lang="en-US" sz="8850"/>
          </a:p>
        </p:txBody>
      </p:sp>
      <p:sp>
        <p:nvSpPr>
          <p:cNvPr id="21" name="name_76"/>
          <p:cNvSpPr/>
          <p:nvPr/>
        </p:nvSpPr>
        <p:spPr>
          <a:xfrm>
            <a:off x="6687772" y="6901019"/>
            <a:ext cx="2107128" cy="686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85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2" name="Text 3"/>
          <p:cNvSpPr/>
          <p:nvPr/>
        </p:nvSpPr>
        <p:spPr>
          <a:xfrm>
            <a:off x="6687925" y="7878707"/>
            <a:ext cx="2838570" cy="686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высокий </a:t>
            </a:r>
            <a:br>
              <a:rPr>
                <a:solidFill>
                  <a:srgbClr val="303030"/>
                </a:solidFill>
              </a:rPr>
            </a:b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средний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3" name="name_37"/>
          <p:cNvSpPr/>
          <p:nvPr/>
        </p:nvSpPr>
        <p:spPr>
          <a:xfrm>
            <a:off x="6687316" y="4291172"/>
            <a:ext cx="2471520" cy="686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50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4" name="2544"/>
          <p:cNvSpPr/>
          <p:nvPr/>
        </p:nvSpPr>
        <p:spPr>
          <a:xfrm>
            <a:off x="6687469" y="5268987"/>
            <a:ext cx="2105085" cy="3432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возраст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25–</a:t>
            </a: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55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5" name="name_35"/>
          <p:cNvSpPr/>
          <p:nvPr/>
        </p:nvSpPr>
        <p:spPr>
          <a:xfrm>
            <a:off x="1124716" y="4785816"/>
            <a:ext cx="4362112" cy="825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ru-RU" sz="15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38</a:t>
            </a: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5000">
              <a:solidFill>
                <a:srgbClr val="303030"/>
              </a:solidFill>
            </a:endParaRPr>
          </a:p>
        </p:txBody>
      </p:sp>
      <p:sp>
        <p:nvSpPr>
          <p:cNvPr id="26" name="Text 7"/>
          <p:cNvSpPr/>
          <p:nvPr/>
        </p:nvSpPr>
        <p:spPr>
          <a:xfrm>
            <a:off x="1125004" y="6041465"/>
            <a:ext cx="2209920" cy="686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руководители </a:t>
            </a:r>
            <a:br>
              <a:rPr>
                <a:solidFill>
                  <a:srgbClr val="303030"/>
                </a:solidFill>
              </a:rPr>
            </a:b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специалисты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7" name="name_40"/>
          <p:cNvSpPr/>
          <p:nvPr/>
        </p:nvSpPr>
        <p:spPr>
          <a:xfrm>
            <a:off x="12402772" y="6899993"/>
            <a:ext cx="1790820" cy="6861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8" name="Text 9"/>
          <p:cNvSpPr/>
          <p:nvPr/>
        </p:nvSpPr>
        <p:spPr>
          <a:xfrm>
            <a:off x="12402925" y="7877460"/>
            <a:ext cx="4267260" cy="343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высшее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образование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9" name="name_5347"/>
          <p:cNvSpPr/>
          <p:nvPr/>
        </p:nvSpPr>
        <p:spPr>
          <a:xfrm>
            <a:off x="12402316" y="4289918"/>
            <a:ext cx="4640100" cy="686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49</a:t>
            </a: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/</a:t>
            </a: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51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0" name="default_name"/>
          <p:cNvSpPr/>
          <p:nvPr/>
        </p:nvSpPr>
        <p:spPr>
          <a:xfrm>
            <a:off x="12402470" y="5267650"/>
            <a:ext cx="4038660" cy="3436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мужчины/женщины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31" name="default_name"/>
          <p:cNvSpPr/>
          <p:nvPr/>
        </p:nvSpPr>
        <p:spPr>
          <a:xfrm>
            <a:off x="16802100" y="800266"/>
            <a:ext cx="552485" cy="200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/>
          </a:p>
        </p:txBody>
      </p:sp>
      <p:sp>
        <p:nvSpPr>
          <p:cNvPr id="32" name="Descriptor">
            <a:extLst>
              <a:ext uri="{FF2B5EF4-FFF2-40B4-BE49-F238E27FC236}">
                <a16:creationId xmlns:a16="http://schemas.microsoft.com/office/drawing/2014/main" id="{9A09C7C8-D4F1-D58F-C48B-FB0121237A55}"/>
              </a:ext>
            </a:extLst>
          </p:cNvPr>
          <p:cNvSpPr/>
          <p:nvPr/>
        </p:nvSpPr>
        <p:spPr>
          <a:xfrm>
            <a:off x="666894" y="9278167"/>
            <a:ext cx="16432213" cy="649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" sz="1500" err="1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: Cross Web, TV Index Plus - </a:t>
            </a: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дек.25, </a:t>
            </a:r>
            <a:r>
              <a:rPr lang="en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NRS - </a:t>
            </a: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май-окт.25, Россия 0+</a:t>
            </a: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7549" y="4581676"/>
            <a:ext cx="8383529" cy="4384426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40049" y="4580181"/>
            <a:ext cx="8383529" cy="4384426"/>
          </a:xfrm>
          <a:prstGeom prst="rect">
            <a:avLst/>
          </a:prstGeom>
        </p:spPr>
      </p:pic>
      <p:pic>
        <p:nvPicPr>
          <p:cNvPr id="4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74881" y="7915325"/>
            <a:ext cx="714624" cy="714624"/>
          </a:xfrm>
          <a:prstGeom prst="rect">
            <a:avLst/>
          </a:prstGeom>
        </p:spPr>
      </p:pic>
      <p:pic>
        <p:nvPicPr>
          <p:cNvPr id="5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049741" y="666592"/>
            <a:ext cx="1571788" cy="467274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894" y="831707"/>
            <a:ext cx="304854" cy="304872"/>
          </a:xfrm>
          <a:prstGeom prst="rect">
            <a:avLst/>
          </a:prstGeom>
        </p:spPr>
      </p:pic>
      <p:pic>
        <p:nvPicPr>
          <p:cNvPr id="7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002381" y="7916820"/>
            <a:ext cx="714624" cy="714624"/>
          </a:xfrm>
          <a:prstGeom prst="rect">
            <a:avLst/>
          </a:prstGeom>
        </p:spPr>
      </p:pic>
      <p:sp>
        <p:nvSpPr>
          <p:cNvPr id="8" name="name_22"/>
          <p:cNvSpPr/>
          <p:nvPr/>
        </p:nvSpPr>
        <p:spPr>
          <a:xfrm>
            <a:off x="9725908" y="5058599"/>
            <a:ext cx="5717292" cy="1229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ru-RU" sz="13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41,6</a:t>
            </a:r>
            <a:r>
              <a:rPr lang="en-US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13500">
              <a:solidFill>
                <a:srgbClr val="303030"/>
              </a:solidFill>
            </a:endParaRPr>
          </a:p>
        </p:txBody>
      </p:sp>
      <p:sp>
        <p:nvSpPr>
          <p:cNvPr id="10" name="Text 2"/>
          <p:cNvSpPr/>
          <p:nvPr/>
        </p:nvSpPr>
        <p:spPr>
          <a:xfrm>
            <a:off x="571844" y="1971841"/>
            <a:ext cx="16783208" cy="907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Высокие охваты</a:t>
            </a:r>
            <a:r>
              <a:rPr lang="en-US" sz="8850">
                <a:solidFill>
                  <a:srgbClr val="FCFCFC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88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диджитала</a:t>
            </a:r>
            <a:endParaRPr lang="en-US" sz="8850"/>
          </a:p>
        </p:txBody>
      </p:sp>
      <p:sp>
        <p:nvSpPr>
          <p:cNvPr id="11" name="default_name"/>
          <p:cNvSpPr/>
          <p:nvPr/>
        </p:nvSpPr>
        <p:spPr>
          <a:xfrm>
            <a:off x="16325850" y="800266"/>
            <a:ext cx="1019210" cy="2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/>
          </a:p>
        </p:txBody>
      </p:sp>
      <p:sp>
        <p:nvSpPr>
          <p:cNvPr id="12" name="Text 4"/>
          <p:cNvSpPr/>
          <p:nvPr/>
        </p:nvSpPr>
        <p:spPr>
          <a:xfrm>
            <a:off x="9726167" y="6544305"/>
            <a:ext cx="5010251" cy="581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84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посетителей в месяц</a:t>
            </a:r>
            <a:endParaRPr lang="en-US" sz="3840">
              <a:solidFill>
                <a:srgbClr val="303030"/>
              </a:solidFill>
            </a:endParaRPr>
          </a:p>
        </p:txBody>
      </p:sp>
      <p:sp>
        <p:nvSpPr>
          <p:cNvPr id="13" name="name_158"/>
          <p:cNvSpPr/>
          <p:nvPr/>
        </p:nvSpPr>
        <p:spPr>
          <a:xfrm>
            <a:off x="1143883" y="5059952"/>
            <a:ext cx="6858498" cy="1229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ru-RU" sz="13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190,7</a:t>
            </a:r>
            <a:r>
              <a:rPr lang="en-US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13500">
              <a:solidFill>
                <a:srgbClr val="303030"/>
              </a:solidFill>
            </a:endParaRPr>
          </a:p>
        </p:txBody>
      </p:sp>
      <p:sp>
        <p:nvSpPr>
          <p:cNvPr id="14" name="Text 6"/>
          <p:cNvSpPr/>
          <p:nvPr/>
        </p:nvSpPr>
        <p:spPr>
          <a:xfrm>
            <a:off x="1277492" y="6545797"/>
            <a:ext cx="4905476" cy="5818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84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3840">
              <a:solidFill>
                <a:srgbClr val="303030"/>
              </a:solidFill>
            </a:endParaRP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C4FDF169-2D68-2E1D-798D-0365C9ADC85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2997200" cy="254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97200">
                  <a:extLst>
                    <a:ext uri="{9D8B030D-6E8A-4147-A177-3AD203B41FA5}">
                      <a16:colId xmlns:a16="http://schemas.microsoft.com/office/drawing/2014/main" val="3388053813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u="none" strike="noStrike">
                          <a:effectLst/>
                        </a:rPr>
                        <a:t>Данные </a:t>
                      </a:r>
                      <a:r>
                        <a:rPr lang="ru-RU" sz="1100" u="none" strike="noStrike" err="1">
                          <a:effectLst/>
                        </a:rPr>
                        <a:t>Telegram</a:t>
                      </a:r>
                      <a:r>
                        <a:rPr lang="ru-RU" sz="1100" u="none" strike="noStrike">
                          <a:effectLst/>
                        </a:rPr>
                        <a:t> и MAX на 31 марта 2026</a:t>
                      </a:r>
                      <a:endParaRPr lang="ru-RU" sz="1100" b="0" i="1" u="none" strike="noStrike">
                        <a:solidFill>
                          <a:srgbClr val="5757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04561805"/>
                  </a:ext>
                </a:extLst>
              </a:tr>
            </a:tbl>
          </a:graphicData>
        </a:graphic>
      </p:graphicFrame>
      <p:sp>
        <p:nvSpPr>
          <p:cNvPr id="19" name="Descriptor">
            <a:extLst>
              <a:ext uri="{FF2B5EF4-FFF2-40B4-BE49-F238E27FC236}">
                <a16:creationId xmlns:a16="http://schemas.microsoft.com/office/drawing/2014/main" id="{FBC3EED5-2B0F-D91E-1935-C57ABCB79587}"/>
              </a:ext>
            </a:extLst>
          </p:cNvPr>
          <p:cNvSpPr/>
          <p:nvPr/>
        </p:nvSpPr>
        <p:spPr>
          <a:xfrm>
            <a:off x="666894" y="9278167"/>
            <a:ext cx="16432213" cy="649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8575" y="-28574"/>
            <a:ext cx="18346945" cy="10347342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894" y="831707"/>
            <a:ext cx="304854" cy="304872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7899" y="6584272"/>
            <a:ext cx="1667038" cy="467309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438" y="831424"/>
            <a:ext cx="743056" cy="30506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8120" y="7849432"/>
            <a:ext cx="12849420" cy="11166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Тематические</a:t>
            </a:r>
            <a:br>
              <a:rPr/>
            </a:br>
            <a:r>
              <a:rPr lang="en-US" sz="600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площадки</a:t>
            </a:r>
            <a:endParaRPr lang="en-US" sz="6000"/>
          </a:p>
        </p:txBody>
      </p:sp>
      <p:sp>
        <p:nvSpPr>
          <p:cNvPr id="7" name="default_name"/>
          <p:cNvSpPr/>
          <p:nvPr/>
        </p:nvSpPr>
        <p:spPr>
          <a:xfrm>
            <a:off x="942975" y="6713196"/>
            <a:ext cx="1114462" cy="2097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7322" y="3276748"/>
            <a:ext cx="8383304" cy="3736726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8007" y="7202544"/>
            <a:ext cx="4096365" cy="176355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4257" y="7201796"/>
            <a:ext cx="4096365" cy="1763555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383448" y="8297870"/>
            <a:ext cx="381133" cy="381133"/>
          </a:xfrm>
          <a:prstGeom prst="rect">
            <a:avLst/>
          </a:prstGeom>
        </p:spPr>
      </p:pic>
      <p:pic>
        <p:nvPicPr>
          <p:cNvPr id="6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097198" y="8298619"/>
            <a:ext cx="381133" cy="381133"/>
          </a:xfrm>
          <a:prstGeom prst="rect">
            <a:avLst/>
          </a:prstGeom>
        </p:spPr>
      </p:pic>
      <p:pic>
        <p:nvPicPr>
          <p:cNvPr id="7" name="Frame 2131327451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69560" y="7572432"/>
            <a:ext cx="2314944" cy="1058084"/>
          </a:xfrm>
          <a:prstGeom prst="rect">
            <a:avLst/>
          </a:prstGeom>
        </p:spPr>
      </p:pic>
      <p:pic>
        <p:nvPicPr>
          <p:cNvPr id="8" name="Frame 2131327453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5274860" y="7571578"/>
            <a:ext cx="2600694" cy="1058185"/>
          </a:xfrm>
          <a:prstGeom prst="rect">
            <a:avLst/>
          </a:prstGeom>
        </p:spPr>
      </p:pic>
      <p:pic>
        <p:nvPicPr>
          <p:cNvPr id="9" name="Frame 2131327518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239820" y="3265725"/>
            <a:ext cx="8383989" cy="5698878"/>
          </a:xfrm>
          <a:prstGeom prst="rect">
            <a:avLst/>
          </a:prstGeom>
        </p:spPr>
      </p:pic>
      <p:pic>
        <p:nvPicPr>
          <p:cNvPr id="10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66894" y="831718"/>
            <a:ext cx="304854" cy="304870"/>
          </a:xfrm>
          <a:prstGeom prst="rect">
            <a:avLst/>
          </a:prstGeom>
        </p:spPr>
      </p:pic>
      <p:pic>
        <p:nvPicPr>
          <p:cNvPr id="11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1925416" y="665868"/>
            <a:ext cx="5696113" cy="468716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667094" y="1971791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Тренды</a:t>
            </a:r>
            <a:endParaRPr lang="en-US" sz="6000"/>
          </a:p>
        </p:txBody>
      </p:sp>
      <p:sp>
        <p:nvSpPr>
          <p:cNvPr id="13" name="Text 1"/>
          <p:cNvSpPr/>
          <p:nvPr/>
        </p:nvSpPr>
        <p:spPr>
          <a:xfrm>
            <a:off x="1181772" y="3849839"/>
            <a:ext cx="7172827" cy="2877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Постоянный редакционный проект </a:t>
            </a:r>
            <a:r>
              <a:rPr lang="en-US" sz="18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 науке, технологиях </a:t>
            </a:r>
            <a:br>
              <a:rPr/>
            </a:br>
            <a:r>
              <a:rPr lang="en-US" sz="18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и будущем.</a:t>
            </a:r>
            <a:r>
              <a:rPr lang="en-US" sz="180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«РБК Тренды» объясняют мир и происходящие </a:t>
            </a:r>
            <a:br>
              <a:rPr/>
            </a:br>
            <a:r>
              <a:rPr lang="en-US" sz="180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 нем события с научной и технологической точек зрения. </a:t>
            </a:r>
            <a:br>
              <a:rPr/>
            </a:br>
            <a:br>
              <a:rPr/>
            </a:br>
            <a:r>
              <a:rPr lang="en-US" sz="180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За любым сервисом и предметом стоят исследования и тысячи часов работы умных людей — об этом мы </a:t>
            </a:r>
            <a:r>
              <a:rPr lang="en-US" sz="18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рассказываем максимально просто</a:t>
            </a:r>
            <a:r>
              <a:rPr lang="en-US" sz="180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делая мир в целом понятнее, а компании — ближе к читателю.</a:t>
            </a:r>
            <a:endParaRPr lang="en-US" sz="1800"/>
          </a:p>
        </p:txBody>
      </p:sp>
      <p:sp>
        <p:nvSpPr>
          <p:cNvPr id="14" name="name_26"/>
          <p:cNvSpPr/>
          <p:nvPr/>
        </p:nvSpPr>
        <p:spPr>
          <a:xfrm>
            <a:off x="969560" y="7572862"/>
            <a:ext cx="2964322" cy="609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2,</a:t>
            </a: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en-US" sz="337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3375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млн</a:t>
            </a:r>
            <a:endParaRPr lang="en-US" sz="6750">
              <a:solidFill>
                <a:srgbClr val="303030"/>
              </a:solidFill>
            </a:endParaRPr>
          </a:p>
        </p:txBody>
      </p:sp>
      <p:sp>
        <p:nvSpPr>
          <p:cNvPr id="15" name="Text 3"/>
          <p:cNvSpPr/>
          <p:nvPr/>
        </p:nvSpPr>
        <p:spPr>
          <a:xfrm>
            <a:off x="969700" y="8372937"/>
            <a:ext cx="2343195" cy="257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92" kern="0" spc="59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>
              <a:solidFill>
                <a:srgbClr val="303030"/>
              </a:solidFill>
            </a:endParaRPr>
          </a:p>
        </p:txBody>
      </p:sp>
      <p:sp>
        <p:nvSpPr>
          <p:cNvPr id="16" name="name_18"/>
          <p:cNvSpPr/>
          <p:nvPr/>
        </p:nvSpPr>
        <p:spPr>
          <a:xfrm>
            <a:off x="5274860" y="7572132"/>
            <a:ext cx="2619420" cy="609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</a:t>
            </a: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337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>
              <a:solidFill>
                <a:srgbClr val="303030"/>
              </a:solidFill>
            </a:endParaRPr>
          </a:p>
        </p:txBody>
      </p:sp>
      <p:sp>
        <p:nvSpPr>
          <p:cNvPr id="17" name="Text 5"/>
          <p:cNvSpPr/>
          <p:nvPr/>
        </p:nvSpPr>
        <p:spPr>
          <a:xfrm>
            <a:off x="5275000" y="8372134"/>
            <a:ext cx="2619420" cy="2576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92" kern="0" spc="59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>
              <a:solidFill>
                <a:srgbClr val="303030"/>
              </a:solidFill>
            </a:endParaRPr>
          </a:p>
        </p:txBody>
      </p:sp>
      <p:sp>
        <p:nvSpPr>
          <p:cNvPr id="18" name="default_name"/>
          <p:cNvSpPr/>
          <p:nvPr/>
        </p:nvSpPr>
        <p:spPr>
          <a:xfrm>
            <a:off x="1171575" y="6298796"/>
            <a:ext cx="1257357" cy="324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/>
          </a:p>
        </p:txBody>
      </p:sp>
      <p:sp>
        <p:nvSpPr>
          <p:cNvPr id="19" name="Text 7"/>
          <p:cNvSpPr/>
          <p:nvPr/>
        </p:nvSpPr>
        <p:spPr>
          <a:xfrm>
            <a:off x="2943225" y="6298526"/>
            <a:ext cx="990657" cy="32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/>
          </a:p>
        </p:txBody>
      </p:sp>
      <p:sp>
        <p:nvSpPr>
          <p:cNvPr id="20" name="Descriptor"/>
          <p:cNvSpPr/>
          <p:nvPr/>
        </p:nvSpPr>
        <p:spPr>
          <a:xfrm>
            <a:off x="693789" y="9289673"/>
            <a:ext cx="16432213" cy="5756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anose="020B0503030202060203" pitchFamily="34" charset="0"/>
              </a:rPr>
              <a:t>Данные Яндекс Метрики, декабрь 2025</a:t>
            </a:r>
            <a:endParaRPr lang="en-US" sz="1500">
              <a:solidFill>
                <a:schemeClr val="bg1">
                  <a:lumMod val="65000"/>
                </a:schemeClr>
              </a:solidFill>
              <a:latin typeface="Graphik RBC LC Regular" panose="020B0503030202060203" pitchFamily="34" charset="0"/>
            </a:endParaRPr>
          </a:p>
        </p:txBody>
      </p:sp>
      <p:sp>
        <p:nvSpPr>
          <p:cNvPr id="21" name="default_name"/>
          <p:cNvSpPr/>
          <p:nvPr/>
        </p:nvSpPr>
        <p:spPr>
          <a:xfrm>
            <a:off x="12201525" y="800983"/>
            <a:ext cx="1019210" cy="2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/>
          </a:p>
        </p:txBody>
      </p:sp>
      <p:sp>
        <p:nvSpPr>
          <p:cNvPr id="22" name="Text 10"/>
          <p:cNvSpPr/>
          <p:nvPr/>
        </p:nvSpPr>
        <p:spPr>
          <a:xfrm>
            <a:off x="13954125" y="800263"/>
            <a:ext cx="3400460" cy="200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182074" y="6543828"/>
            <a:ext cx="5525344" cy="2421278"/>
          </a:xfrm>
          <a:prstGeom prst="rect">
            <a:avLst/>
          </a:prstGeom>
        </p:spPr>
      </p:pic>
      <p:pic>
        <p:nvPicPr>
          <p:cNvPr id="4" name="Rectangle 1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82437" y="3933978"/>
            <a:ext cx="5525344" cy="2421278"/>
          </a:xfrm>
          <a:prstGeom prst="rect">
            <a:avLst/>
          </a:prstGeom>
        </p:spPr>
      </p:pic>
      <p:pic>
        <p:nvPicPr>
          <p:cNvPr id="5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097436" y="3932978"/>
            <a:ext cx="5525344" cy="2421278"/>
          </a:xfrm>
          <a:prstGeom prst="rect">
            <a:avLst/>
          </a:prstGeom>
        </p:spPr>
      </p:pic>
      <p:pic>
        <p:nvPicPr>
          <p:cNvPr id="6" name="Frame 2131327418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87772" y="7002145"/>
            <a:ext cx="2162601" cy="1219955"/>
          </a:xfrm>
          <a:prstGeom prst="rect">
            <a:avLst/>
          </a:prstGeom>
        </p:spPr>
      </p:pic>
      <p:pic>
        <p:nvPicPr>
          <p:cNvPr id="7" name="Frame 2131327420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87316" y="4392277"/>
            <a:ext cx="2210226" cy="1219972"/>
          </a:xfrm>
          <a:prstGeom prst="rect">
            <a:avLst/>
          </a:prstGeom>
        </p:spPr>
      </p:pic>
      <p:pic>
        <p:nvPicPr>
          <p:cNvPr id="8" name="Frame 2131327527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67436" y="3934970"/>
            <a:ext cx="5525344" cy="2421282"/>
          </a:xfrm>
          <a:prstGeom prst="rect">
            <a:avLst/>
          </a:prstGeom>
        </p:spPr>
      </p:pic>
      <p:pic>
        <p:nvPicPr>
          <p:cNvPr id="9" name="Frame 2131327528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3463946" y="6606328"/>
            <a:ext cx="5525344" cy="2421282"/>
          </a:xfrm>
          <a:prstGeom prst="rect">
            <a:avLst/>
          </a:prstGeom>
        </p:spPr>
      </p:pic>
      <p:pic>
        <p:nvPicPr>
          <p:cNvPr id="10" name="Group 213132733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3659063" y="7916324"/>
            <a:ext cx="714624" cy="714624"/>
          </a:xfrm>
          <a:prstGeom prst="rect">
            <a:avLst/>
          </a:prstGeom>
        </p:spPr>
      </p:pic>
      <p:pic>
        <p:nvPicPr>
          <p:cNvPr id="12" name="Frame 2131327416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2887938" y="6797502"/>
            <a:ext cx="2248326" cy="1219988"/>
          </a:xfrm>
          <a:prstGeom prst="rect">
            <a:avLst/>
          </a:prstGeom>
        </p:spPr>
      </p:pic>
      <p:pic>
        <p:nvPicPr>
          <p:cNvPr id="1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66894" y="831709"/>
            <a:ext cx="304854" cy="304870"/>
          </a:xfrm>
          <a:prstGeom prst="rect">
            <a:avLst/>
          </a:prstGeom>
        </p:spPr>
      </p:pic>
      <p:pic>
        <p:nvPicPr>
          <p:cNvPr id="14" name="Frame 2131327414" descr="preencoded.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2402316" y="4390650"/>
            <a:ext cx="4019976" cy="1220605"/>
          </a:xfrm>
          <a:prstGeom prst="rect">
            <a:avLst/>
          </a:prstGeom>
        </p:spPr>
      </p:pic>
      <p:pic>
        <p:nvPicPr>
          <p:cNvPr id="15" name="Group 22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6574426" y="5305474"/>
            <a:ext cx="714625" cy="714624"/>
          </a:xfrm>
          <a:prstGeom prst="rect">
            <a:avLst/>
          </a:prstGeom>
        </p:spPr>
      </p:pic>
      <p:pic>
        <p:nvPicPr>
          <p:cNvPr id="16" name="Group 2131327470" descr="preencoded.png"/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10859426" y="5306474"/>
            <a:ext cx="714624" cy="714624"/>
          </a:xfrm>
          <a:prstGeom prst="rect">
            <a:avLst/>
          </a:prstGeom>
        </p:spPr>
      </p:pic>
      <p:pic>
        <p:nvPicPr>
          <p:cNvPr id="17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6525991" y="666676"/>
            <a:ext cx="1095538" cy="467107"/>
          </a:xfrm>
          <a:prstGeom prst="rect">
            <a:avLst/>
          </a:prstGeom>
        </p:spPr>
      </p:pic>
      <p:sp>
        <p:nvSpPr>
          <p:cNvPr id="18" name="Descriptor"/>
          <p:cNvSpPr/>
          <p:nvPr/>
        </p:nvSpPr>
        <p:spPr>
          <a:xfrm>
            <a:off x="696923" y="9153737"/>
            <a:ext cx="16402248" cy="1136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Text 1"/>
          <p:cNvSpPr/>
          <p:nvPr/>
        </p:nvSpPr>
        <p:spPr>
          <a:xfrm>
            <a:off x="667094" y="1971791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Аудитория «РБК Трендов»
</a:t>
            </a:r>
            <a:endParaRPr lang="en-US" sz="6000"/>
          </a:p>
        </p:txBody>
      </p:sp>
      <p:sp>
        <p:nvSpPr>
          <p:cNvPr id="21" name="Text 3"/>
          <p:cNvSpPr/>
          <p:nvPr/>
        </p:nvSpPr>
        <p:spPr>
          <a:xfrm>
            <a:off x="9487107" y="7878707"/>
            <a:ext cx="2838510" cy="34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ысокий</a:t>
            </a: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и средний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2" name="name_46"/>
          <p:cNvSpPr/>
          <p:nvPr/>
        </p:nvSpPr>
        <p:spPr>
          <a:xfrm>
            <a:off x="6687316" y="4232642"/>
            <a:ext cx="1743195" cy="6861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55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3" name="2050"/>
          <p:cNvSpPr/>
          <p:nvPr/>
        </p:nvSpPr>
        <p:spPr>
          <a:xfrm>
            <a:off x="6687469" y="5268994"/>
            <a:ext cx="2066985" cy="343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возраст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25-54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4" name="name_31"/>
          <p:cNvSpPr/>
          <p:nvPr/>
        </p:nvSpPr>
        <p:spPr>
          <a:xfrm>
            <a:off x="972316" y="4233683"/>
            <a:ext cx="2209920" cy="686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40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5" name="Text 7"/>
          <p:cNvSpPr/>
          <p:nvPr/>
        </p:nvSpPr>
        <p:spPr>
          <a:xfrm>
            <a:off x="972454" y="5184244"/>
            <a:ext cx="2209920" cy="686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руководители </a:t>
            </a:r>
            <a:br>
              <a:rPr>
                <a:solidFill>
                  <a:srgbClr val="303030"/>
                </a:solidFill>
              </a:rPr>
            </a:b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специалисты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8" name="name_30"/>
          <p:cNvSpPr/>
          <p:nvPr/>
        </p:nvSpPr>
        <p:spPr>
          <a:xfrm>
            <a:off x="12402772" y="6899997"/>
            <a:ext cx="1781295" cy="686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0" name="name_5644"/>
          <p:cNvSpPr/>
          <p:nvPr/>
        </p:nvSpPr>
        <p:spPr>
          <a:xfrm>
            <a:off x="12402316" y="4231392"/>
            <a:ext cx="3219570" cy="6863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49</a:t>
            </a: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/</a:t>
            </a: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51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1" name="default_name"/>
          <p:cNvSpPr/>
          <p:nvPr/>
        </p:nvSpPr>
        <p:spPr>
          <a:xfrm>
            <a:off x="12402470" y="5267653"/>
            <a:ext cx="4038660" cy="3436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мужчины/женщины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32" name="default_name"/>
          <p:cNvSpPr/>
          <p:nvPr/>
        </p:nvSpPr>
        <p:spPr>
          <a:xfrm>
            <a:off x="16802100" y="800266"/>
            <a:ext cx="552485" cy="200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/>
          </a:p>
        </p:txBody>
      </p:sp>
      <p:sp>
        <p:nvSpPr>
          <p:cNvPr id="26" name="Text 3">
            <a:extLst>
              <a:ext uri="{FF2B5EF4-FFF2-40B4-BE49-F238E27FC236}">
                <a16:creationId xmlns:a16="http://schemas.microsoft.com/office/drawing/2014/main" id="{7D71F351-22F6-5EB5-5BAF-EA01F23E56B8}"/>
              </a:ext>
            </a:extLst>
          </p:cNvPr>
          <p:cNvSpPr/>
          <p:nvPr/>
        </p:nvSpPr>
        <p:spPr>
          <a:xfrm>
            <a:off x="3770930" y="7915324"/>
            <a:ext cx="2838510" cy="34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Высшее</a:t>
            </a:r>
          </a:p>
          <a:p>
            <a:pPr marL="0" indent="0" algn="l">
              <a:lnSpc>
                <a:spcPts val="2700"/>
              </a:lnSpc>
              <a:buNone/>
            </a:pPr>
            <a:r>
              <a:rPr lang="ru-RU" sz="2250">
                <a:solidFill>
                  <a:srgbClr val="303030"/>
                </a:solidFill>
                <a:latin typeface="Graphik RBC LC Regular" pitchFamily="34" charset="0"/>
              </a:rPr>
              <a:t>образование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9" name="name_31">
            <a:extLst>
              <a:ext uri="{FF2B5EF4-FFF2-40B4-BE49-F238E27FC236}">
                <a16:creationId xmlns:a16="http://schemas.microsoft.com/office/drawing/2014/main" id="{D1206595-9AFC-8F14-50F1-1A1F8EBB1265}"/>
              </a:ext>
            </a:extLst>
          </p:cNvPr>
          <p:cNvSpPr/>
          <p:nvPr/>
        </p:nvSpPr>
        <p:spPr>
          <a:xfrm>
            <a:off x="3771498" y="6919467"/>
            <a:ext cx="2209920" cy="686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44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4" name="name_31">
            <a:extLst>
              <a:ext uri="{FF2B5EF4-FFF2-40B4-BE49-F238E27FC236}">
                <a16:creationId xmlns:a16="http://schemas.microsoft.com/office/drawing/2014/main" id="{D08DCA44-39A7-73EC-31FD-E57DCA35C223}"/>
              </a:ext>
            </a:extLst>
          </p:cNvPr>
          <p:cNvSpPr/>
          <p:nvPr/>
        </p:nvSpPr>
        <p:spPr>
          <a:xfrm>
            <a:off x="9481833" y="6919467"/>
            <a:ext cx="2209920" cy="686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77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5" name="Descriptor">
            <a:extLst>
              <a:ext uri="{FF2B5EF4-FFF2-40B4-BE49-F238E27FC236}">
                <a16:creationId xmlns:a16="http://schemas.microsoft.com/office/drawing/2014/main" id="{43DE81AF-87B8-8409-D094-4997188FF1B3}"/>
              </a:ext>
            </a:extLst>
          </p:cNvPr>
          <p:cNvSpPr/>
          <p:nvPr/>
        </p:nvSpPr>
        <p:spPr>
          <a:xfrm>
            <a:off x="666894" y="9352426"/>
            <a:ext cx="16432213" cy="5756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" sz="1500" err="1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Cross Web (</a:t>
            </a: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0+, население 12+ лет), декабрь 2025</a:t>
            </a: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7322" y="3276748"/>
            <a:ext cx="8383304" cy="3736726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8007" y="7202540"/>
            <a:ext cx="4096365" cy="176355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4257" y="7201796"/>
            <a:ext cx="4096365" cy="1763555"/>
          </a:xfrm>
          <a:prstGeom prst="rect">
            <a:avLst/>
          </a:prstGeom>
        </p:spPr>
      </p:pic>
      <p:pic>
        <p:nvPicPr>
          <p:cNvPr id="5" name="Frame 2131327518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820" y="3265725"/>
            <a:ext cx="8383989" cy="5698876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894" y="831718"/>
            <a:ext cx="304854" cy="304870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416" y="665868"/>
            <a:ext cx="5696113" cy="468716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3448" y="8297875"/>
            <a:ext cx="381133" cy="381133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7198" y="8298619"/>
            <a:ext cx="381133" cy="381133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67094" y="1971801"/>
            <a:ext cx="16916595" cy="1117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Отрасли</a:t>
            </a:r>
            <a:endParaRPr lang="en-US" sz="6000"/>
          </a:p>
        </p:txBody>
      </p:sp>
      <p:sp>
        <p:nvSpPr>
          <p:cNvPr id="11" name="Text 1"/>
          <p:cNvSpPr/>
          <p:nvPr/>
        </p:nvSpPr>
        <p:spPr>
          <a:xfrm>
            <a:off x="1181772" y="3849814"/>
            <a:ext cx="7315702" cy="2877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фокусе проекта — все, что происходит в экономике и разных отраслях российского бизнеса.
Площадка рассказывает </a:t>
            </a: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об отдельных компаниях и региональных проектах.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Главное условие —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актуальность инфоповодов.</a:t>
            </a:r>
            <a:endParaRPr lang="en-US" sz="1950"/>
          </a:p>
        </p:txBody>
      </p:sp>
      <p:sp>
        <p:nvSpPr>
          <p:cNvPr id="12" name="name_08"/>
          <p:cNvSpPr/>
          <p:nvPr/>
        </p:nvSpPr>
        <p:spPr>
          <a:xfrm>
            <a:off x="969560" y="7572847"/>
            <a:ext cx="2286106" cy="609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,9</a:t>
            </a:r>
            <a:r>
              <a:rPr lang="en-US" sz="337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>
              <a:solidFill>
                <a:srgbClr val="303030"/>
              </a:solidFill>
            </a:endParaRPr>
          </a:p>
        </p:txBody>
      </p:sp>
      <p:sp>
        <p:nvSpPr>
          <p:cNvPr id="13" name="name_05"/>
          <p:cNvSpPr/>
          <p:nvPr/>
        </p:nvSpPr>
        <p:spPr>
          <a:xfrm>
            <a:off x="5274860" y="7572097"/>
            <a:ext cx="2267056" cy="6099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en-US" sz="337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>
              <a:solidFill>
                <a:srgbClr val="303030"/>
              </a:solidFill>
            </a:endParaRPr>
          </a:p>
        </p:txBody>
      </p:sp>
      <p:sp>
        <p:nvSpPr>
          <p:cNvPr id="14" name="Text 4"/>
          <p:cNvSpPr/>
          <p:nvPr/>
        </p:nvSpPr>
        <p:spPr>
          <a:xfrm>
            <a:off x="1000125" y="8401958"/>
            <a:ext cx="2295570" cy="2575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692" kern="0" spc="59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>
              <a:solidFill>
                <a:srgbClr val="303030"/>
              </a:solidFill>
            </a:endParaRPr>
          </a:p>
        </p:txBody>
      </p:sp>
      <p:sp>
        <p:nvSpPr>
          <p:cNvPr id="15" name="Text 5"/>
          <p:cNvSpPr/>
          <p:nvPr/>
        </p:nvSpPr>
        <p:spPr>
          <a:xfrm>
            <a:off x="5320230" y="8401155"/>
            <a:ext cx="2581320" cy="2576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92" kern="0" spc="59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>
              <a:solidFill>
                <a:srgbClr val="303030"/>
              </a:solidFill>
            </a:endParaRPr>
          </a:p>
        </p:txBody>
      </p:sp>
      <p:sp>
        <p:nvSpPr>
          <p:cNvPr id="16" name="default_name"/>
          <p:cNvSpPr/>
          <p:nvPr/>
        </p:nvSpPr>
        <p:spPr>
          <a:xfrm>
            <a:off x="1171575" y="6298796"/>
            <a:ext cx="1257357" cy="324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/>
          </a:p>
        </p:txBody>
      </p:sp>
      <p:sp>
        <p:nvSpPr>
          <p:cNvPr id="17" name="Text 7"/>
          <p:cNvSpPr/>
          <p:nvPr/>
        </p:nvSpPr>
        <p:spPr>
          <a:xfrm>
            <a:off x="2943225" y="6298536"/>
            <a:ext cx="990657" cy="32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/>
          </a:p>
        </p:txBody>
      </p:sp>
      <p:sp>
        <p:nvSpPr>
          <p:cNvPr id="18" name="Descriptor"/>
          <p:cNvSpPr/>
          <p:nvPr/>
        </p:nvSpPr>
        <p:spPr>
          <a:xfrm>
            <a:off x="666894" y="9278167"/>
            <a:ext cx="16432213" cy="649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default_name"/>
          <p:cNvSpPr/>
          <p:nvPr/>
        </p:nvSpPr>
        <p:spPr>
          <a:xfrm>
            <a:off x="12201525" y="800983"/>
            <a:ext cx="1019210" cy="2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/>
          </a:p>
        </p:txBody>
      </p:sp>
      <p:sp>
        <p:nvSpPr>
          <p:cNvPr id="20" name="Text 10"/>
          <p:cNvSpPr/>
          <p:nvPr/>
        </p:nvSpPr>
        <p:spPr>
          <a:xfrm>
            <a:off x="13954125" y="800263"/>
            <a:ext cx="3400460" cy="200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F69C7-95F6-9A35-AFAA-6078D0FDD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2" descr="preencoded.png">
            <a:extLst>
              <a:ext uri="{FF2B5EF4-FFF2-40B4-BE49-F238E27FC236}">
                <a16:creationId xmlns:a16="http://schemas.microsoft.com/office/drawing/2014/main" id="{14F5D28B-26B3-61E9-1981-1A684DFB8C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182074" y="6543828"/>
            <a:ext cx="5525344" cy="2421278"/>
          </a:xfrm>
          <a:prstGeom prst="rect">
            <a:avLst/>
          </a:prstGeom>
        </p:spPr>
      </p:pic>
      <p:pic>
        <p:nvPicPr>
          <p:cNvPr id="4" name="Rectangle 13" descr="preencoded.png">
            <a:extLst>
              <a:ext uri="{FF2B5EF4-FFF2-40B4-BE49-F238E27FC236}">
                <a16:creationId xmlns:a16="http://schemas.microsoft.com/office/drawing/2014/main" id="{07F6669F-5B44-9CD8-1D4C-CDD7E23E19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82437" y="3933978"/>
            <a:ext cx="5525344" cy="2421278"/>
          </a:xfrm>
          <a:prstGeom prst="rect">
            <a:avLst/>
          </a:prstGeom>
        </p:spPr>
      </p:pic>
      <p:pic>
        <p:nvPicPr>
          <p:cNvPr id="5" name="Rectangle 15" descr="preencoded.png">
            <a:extLst>
              <a:ext uri="{FF2B5EF4-FFF2-40B4-BE49-F238E27FC236}">
                <a16:creationId xmlns:a16="http://schemas.microsoft.com/office/drawing/2014/main" id="{1005B8E0-2C58-CA1A-4020-9618F6C446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097436" y="3932978"/>
            <a:ext cx="5525344" cy="2421278"/>
          </a:xfrm>
          <a:prstGeom prst="rect">
            <a:avLst/>
          </a:prstGeom>
        </p:spPr>
      </p:pic>
      <p:pic>
        <p:nvPicPr>
          <p:cNvPr id="6" name="Frame 2131327418" descr="preencoded.png">
            <a:extLst>
              <a:ext uri="{FF2B5EF4-FFF2-40B4-BE49-F238E27FC236}">
                <a16:creationId xmlns:a16="http://schemas.microsoft.com/office/drawing/2014/main" id="{61475C8D-8789-89FB-122C-6C721A19982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87772" y="7002145"/>
            <a:ext cx="2162601" cy="1219955"/>
          </a:xfrm>
          <a:prstGeom prst="rect">
            <a:avLst/>
          </a:prstGeom>
        </p:spPr>
      </p:pic>
      <p:pic>
        <p:nvPicPr>
          <p:cNvPr id="7" name="Frame 2131327420" descr="preencoded.png">
            <a:extLst>
              <a:ext uri="{FF2B5EF4-FFF2-40B4-BE49-F238E27FC236}">
                <a16:creationId xmlns:a16="http://schemas.microsoft.com/office/drawing/2014/main" id="{E6848614-C51D-0326-E28D-24639A229F2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87316" y="4392277"/>
            <a:ext cx="2210226" cy="1219972"/>
          </a:xfrm>
          <a:prstGeom prst="rect">
            <a:avLst/>
          </a:prstGeom>
        </p:spPr>
      </p:pic>
      <p:pic>
        <p:nvPicPr>
          <p:cNvPr id="8" name="Frame 2131327527" descr="preencoded.png">
            <a:extLst>
              <a:ext uri="{FF2B5EF4-FFF2-40B4-BE49-F238E27FC236}">
                <a16:creationId xmlns:a16="http://schemas.microsoft.com/office/drawing/2014/main" id="{038BCE8E-81E2-AE2A-D93B-FF50F469DC3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67436" y="3934970"/>
            <a:ext cx="5525344" cy="2421282"/>
          </a:xfrm>
          <a:prstGeom prst="rect">
            <a:avLst/>
          </a:prstGeom>
        </p:spPr>
      </p:pic>
      <p:pic>
        <p:nvPicPr>
          <p:cNvPr id="9" name="Frame 2131327528" descr="preencoded.png">
            <a:extLst>
              <a:ext uri="{FF2B5EF4-FFF2-40B4-BE49-F238E27FC236}">
                <a16:creationId xmlns:a16="http://schemas.microsoft.com/office/drawing/2014/main" id="{0C5CB147-4784-2EF7-196F-03E3446A66C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3463946" y="6606328"/>
            <a:ext cx="5525344" cy="2421282"/>
          </a:xfrm>
          <a:prstGeom prst="rect">
            <a:avLst/>
          </a:prstGeom>
        </p:spPr>
      </p:pic>
      <p:pic>
        <p:nvPicPr>
          <p:cNvPr id="10" name="Group 2131327330" descr="preencoded.png">
            <a:extLst>
              <a:ext uri="{FF2B5EF4-FFF2-40B4-BE49-F238E27FC236}">
                <a16:creationId xmlns:a16="http://schemas.microsoft.com/office/drawing/2014/main" id="{F70B587B-9BCA-F0CB-846F-624D80200B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3659063" y="7916324"/>
            <a:ext cx="714624" cy="714624"/>
          </a:xfrm>
          <a:prstGeom prst="rect">
            <a:avLst/>
          </a:prstGeom>
        </p:spPr>
      </p:pic>
      <p:pic>
        <p:nvPicPr>
          <p:cNvPr id="12" name="Frame 2131327416" descr="preencoded.png">
            <a:extLst>
              <a:ext uri="{FF2B5EF4-FFF2-40B4-BE49-F238E27FC236}">
                <a16:creationId xmlns:a16="http://schemas.microsoft.com/office/drawing/2014/main" id="{090E4CEF-3324-1278-AF0C-79BE60BE0D25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2887938" y="6797502"/>
            <a:ext cx="2248326" cy="1219988"/>
          </a:xfrm>
          <a:prstGeom prst="rect">
            <a:avLst/>
          </a:prstGeom>
        </p:spPr>
      </p:pic>
      <p:pic>
        <p:nvPicPr>
          <p:cNvPr id="13" name="RBC Logo / Icon" descr="preencoded.png">
            <a:extLst>
              <a:ext uri="{FF2B5EF4-FFF2-40B4-BE49-F238E27FC236}">
                <a16:creationId xmlns:a16="http://schemas.microsoft.com/office/drawing/2014/main" id="{19CED8CD-1457-B2AB-AE6E-A14693392A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66894" y="831709"/>
            <a:ext cx="304854" cy="304870"/>
          </a:xfrm>
          <a:prstGeom prst="rect">
            <a:avLst/>
          </a:prstGeom>
        </p:spPr>
      </p:pic>
      <p:pic>
        <p:nvPicPr>
          <p:cNvPr id="14" name="Frame 2131327414" descr="preencoded.png">
            <a:extLst>
              <a:ext uri="{FF2B5EF4-FFF2-40B4-BE49-F238E27FC236}">
                <a16:creationId xmlns:a16="http://schemas.microsoft.com/office/drawing/2014/main" id="{45A78AD4-8164-6D0B-D638-74402B47E8E4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2402316" y="4390650"/>
            <a:ext cx="4019976" cy="1220605"/>
          </a:xfrm>
          <a:prstGeom prst="rect">
            <a:avLst/>
          </a:prstGeom>
        </p:spPr>
      </p:pic>
      <p:pic>
        <p:nvPicPr>
          <p:cNvPr id="15" name="Group 2298" descr="preencoded.png">
            <a:extLst>
              <a:ext uri="{FF2B5EF4-FFF2-40B4-BE49-F238E27FC236}">
                <a16:creationId xmlns:a16="http://schemas.microsoft.com/office/drawing/2014/main" id="{E41E24C2-07CB-532D-6CAE-420B15964D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6574426" y="5305474"/>
            <a:ext cx="714625" cy="714624"/>
          </a:xfrm>
          <a:prstGeom prst="rect">
            <a:avLst/>
          </a:prstGeom>
        </p:spPr>
      </p:pic>
      <p:pic>
        <p:nvPicPr>
          <p:cNvPr id="16" name="Group 2131327470" descr="preencoded.png">
            <a:extLst>
              <a:ext uri="{FF2B5EF4-FFF2-40B4-BE49-F238E27FC236}">
                <a16:creationId xmlns:a16="http://schemas.microsoft.com/office/drawing/2014/main" id="{5B0CD5E3-7896-12BE-D6CB-8445AC2E43FE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10859426" y="5306474"/>
            <a:ext cx="714624" cy="714624"/>
          </a:xfrm>
          <a:prstGeom prst="rect">
            <a:avLst/>
          </a:prstGeom>
        </p:spPr>
      </p:pic>
      <p:pic>
        <p:nvPicPr>
          <p:cNvPr id="17" name="Frame 38" descr="preencoded.png">
            <a:extLst>
              <a:ext uri="{FF2B5EF4-FFF2-40B4-BE49-F238E27FC236}">
                <a16:creationId xmlns:a16="http://schemas.microsoft.com/office/drawing/2014/main" id="{6FA16A79-47AE-921C-2D68-B665342C00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6525991" y="666676"/>
            <a:ext cx="1095538" cy="467107"/>
          </a:xfrm>
          <a:prstGeom prst="rect">
            <a:avLst/>
          </a:prstGeom>
        </p:spPr>
      </p:pic>
      <p:sp>
        <p:nvSpPr>
          <p:cNvPr id="18" name="Descriptor">
            <a:extLst>
              <a:ext uri="{FF2B5EF4-FFF2-40B4-BE49-F238E27FC236}">
                <a16:creationId xmlns:a16="http://schemas.microsoft.com/office/drawing/2014/main" id="{672B490D-437B-1210-43AD-6C0B2A4ADE39}"/>
              </a:ext>
            </a:extLst>
          </p:cNvPr>
          <p:cNvSpPr/>
          <p:nvPr/>
        </p:nvSpPr>
        <p:spPr>
          <a:xfrm>
            <a:off x="696923" y="9153737"/>
            <a:ext cx="16402248" cy="1136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Text 1">
            <a:extLst>
              <a:ext uri="{FF2B5EF4-FFF2-40B4-BE49-F238E27FC236}">
                <a16:creationId xmlns:a16="http://schemas.microsoft.com/office/drawing/2014/main" id="{44EF8BDD-CA3C-FB95-00FA-D7E044EC837B}"/>
              </a:ext>
            </a:extLst>
          </p:cNvPr>
          <p:cNvSpPr/>
          <p:nvPr/>
        </p:nvSpPr>
        <p:spPr>
          <a:xfrm>
            <a:off x="667094" y="1971791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Аудитория «РБК </a:t>
            </a:r>
            <a:r>
              <a:rPr lang="ru-RU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Отраслей</a:t>
            </a: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»
</a:t>
            </a:r>
            <a:endParaRPr lang="en-US" sz="6000"/>
          </a:p>
        </p:txBody>
      </p:sp>
      <p:sp>
        <p:nvSpPr>
          <p:cNvPr id="21" name="Text 3">
            <a:extLst>
              <a:ext uri="{FF2B5EF4-FFF2-40B4-BE49-F238E27FC236}">
                <a16:creationId xmlns:a16="http://schemas.microsoft.com/office/drawing/2014/main" id="{54367183-C303-4A13-6722-CD624B2DB499}"/>
              </a:ext>
            </a:extLst>
          </p:cNvPr>
          <p:cNvSpPr/>
          <p:nvPr/>
        </p:nvSpPr>
        <p:spPr>
          <a:xfrm>
            <a:off x="9487107" y="7878707"/>
            <a:ext cx="2838510" cy="34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ысокий</a:t>
            </a: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и средний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2" name="name_46">
            <a:extLst>
              <a:ext uri="{FF2B5EF4-FFF2-40B4-BE49-F238E27FC236}">
                <a16:creationId xmlns:a16="http://schemas.microsoft.com/office/drawing/2014/main" id="{73ADE8A6-31D9-141D-5DCD-59A8B7D7522F}"/>
              </a:ext>
            </a:extLst>
          </p:cNvPr>
          <p:cNvSpPr/>
          <p:nvPr/>
        </p:nvSpPr>
        <p:spPr>
          <a:xfrm>
            <a:off x="6687316" y="4232642"/>
            <a:ext cx="1743195" cy="6861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64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3" name="2050">
            <a:extLst>
              <a:ext uri="{FF2B5EF4-FFF2-40B4-BE49-F238E27FC236}">
                <a16:creationId xmlns:a16="http://schemas.microsoft.com/office/drawing/2014/main" id="{F2A59ACB-3098-8ED1-2525-560E11CA8DF6}"/>
              </a:ext>
            </a:extLst>
          </p:cNvPr>
          <p:cNvSpPr/>
          <p:nvPr/>
        </p:nvSpPr>
        <p:spPr>
          <a:xfrm>
            <a:off x="6687469" y="5268994"/>
            <a:ext cx="2066985" cy="343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возраст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45+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4" name="name_31">
            <a:extLst>
              <a:ext uri="{FF2B5EF4-FFF2-40B4-BE49-F238E27FC236}">
                <a16:creationId xmlns:a16="http://schemas.microsoft.com/office/drawing/2014/main" id="{C0B4A9E3-B453-FBB4-9D9B-1EDB3DD81F4B}"/>
              </a:ext>
            </a:extLst>
          </p:cNvPr>
          <p:cNvSpPr/>
          <p:nvPr/>
        </p:nvSpPr>
        <p:spPr>
          <a:xfrm>
            <a:off x="972316" y="4233683"/>
            <a:ext cx="2209920" cy="686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42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5" name="Text 7">
            <a:extLst>
              <a:ext uri="{FF2B5EF4-FFF2-40B4-BE49-F238E27FC236}">
                <a16:creationId xmlns:a16="http://schemas.microsoft.com/office/drawing/2014/main" id="{469B1EE5-67FE-1A64-543C-654431B28F4B}"/>
              </a:ext>
            </a:extLst>
          </p:cNvPr>
          <p:cNvSpPr/>
          <p:nvPr/>
        </p:nvSpPr>
        <p:spPr>
          <a:xfrm>
            <a:off x="972454" y="5184244"/>
            <a:ext cx="2209920" cy="686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руководители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br>
              <a:rPr dirty="0">
                <a:solidFill>
                  <a:srgbClr val="303030"/>
                </a:solidFill>
              </a:rPr>
            </a:br>
            <a:r>
              <a:rPr lang="en-US" sz="22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2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специалисты</a:t>
            </a:r>
            <a:endParaRPr lang="en-US" sz="2250" dirty="0">
              <a:solidFill>
                <a:srgbClr val="303030"/>
              </a:solidFill>
            </a:endParaRPr>
          </a:p>
        </p:txBody>
      </p:sp>
      <p:sp>
        <p:nvSpPr>
          <p:cNvPr id="28" name="name_30">
            <a:extLst>
              <a:ext uri="{FF2B5EF4-FFF2-40B4-BE49-F238E27FC236}">
                <a16:creationId xmlns:a16="http://schemas.microsoft.com/office/drawing/2014/main" id="{0A27FE28-1BB0-CD99-5368-220FD9733F19}"/>
              </a:ext>
            </a:extLst>
          </p:cNvPr>
          <p:cNvSpPr/>
          <p:nvPr/>
        </p:nvSpPr>
        <p:spPr>
          <a:xfrm>
            <a:off x="12402772" y="6899997"/>
            <a:ext cx="1781295" cy="686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0" name="name_5644">
            <a:extLst>
              <a:ext uri="{FF2B5EF4-FFF2-40B4-BE49-F238E27FC236}">
                <a16:creationId xmlns:a16="http://schemas.microsoft.com/office/drawing/2014/main" id="{A5B3568D-4DF8-317D-9951-7ABD963248E8}"/>
              </a:ext>
            </a:extLst>
          </p:cNvPr>
          <p:cNvSpPr/>
          <p:nvPr/>
        </p:nvSpPr>
        <p:spPr>
          <a:xfrm>
            <a:off x="12402316" y="4231392"/>
            <a:ext cx="3219570" cy="6863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59</a:t>
            </a: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/</a:t>
            </a: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41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1" name="default_name">
            <a:extLst>
              <a:ext uri="{FF2B5EF4-FFF2-40B4-BE49-F238E27FC236}">
                <a16:creationId xmlns:a16="http://schemas.microsoft.com/office/drawing/2014/main" id="{0377E4E2-AB38-A758-C451-F42C711AE5E3}"/>
              </a:ext>
            </a:extLst>
          </p:cNvPr>
          <p:cNvSpPr/>
          <p:nvPr/>
        </p:nvSpPr>
        <p:spPr>
          <a:xfrm>
            <a:off x="12402470" y="5267653"/>
            <a:ext cx="4038660" cy="3436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мужчины/женщины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32" name="default_name">
            <a:extLst>
              <a:ext uri="{FF2B5EF4-FFF2-40B4-BE49-F238E27FC236}">
                <a16:creationId xmlns:a16="http://schemas.microsoft.com/office/drawing/2014/main" id="{C3A192E6-8D34-F092-38C5-C04555B5D5E8}"/>
              </a:ext>
            </a:extLst>
          </p:cNvPr>
          <p:cNvSpPr/>
          <p:nvPr/>
        </p:nvSpPr>
        <p:spPr>
          <a:xfrm>
            <a:off x="16802100" y="800266"/>
            <a:ext cx="552485" cy="200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/>
          </a:p>
        </p:txBody>
      </p:sp>
      <p:sp>
        <p:nvSpPr>
          <p:cNvPr id="26" name="Text 3">
            <a:extLst>
              <a:ext uri="{FF2B5EF4-FFF2-40B4-BE49-F238E27FC236}">
                <a16:creationId xmlns:a16="http://schemas.microsoft.com/office/drawing/2014/main" id="{73E65682-25FF-023F-6A96-0E4B09751D8D}"/>
              </a:ext>
            </a:extLst>
          </p:cNvPr>
          <p:cNvSpPr/>
          <p:nvPr/>
        </p:nvSpPr>
        <p:spPr>
          <a:xfrm>
            <a:off x="3770930" y="7915324"/>
            <a:ext cx="2838510" cy="34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Высшее</a:t>
            </a:r>
          </a:p>
          <a:p>
            <a:pPr marL="0" indent="0" algn="l">
              <a:lnSpc>
                <a:spcPts val="2700"/>
              </a:lnSpc>
              <a:buNone/>
            </a:pPr>
            <a:r>
              <a:rPr lang="ru-RU" sz="2250">
                <a:solidFill>
                  <a:srgbClr val="303030"/>
                </a:solidFill>
                <a:latin typeface="Graphik RBC LC Regular" pitchFamily="34" charset="0"/>
              </a:rPr>
              <a:t>образование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9" name="name_31">
            <a:extLst>
              <a:ext uri="{FF2B5EF4-FFF2-40B4-BE49-F238E27FC236}">
                <a16:creationId xmlns:a16="http://schemas.microsoft.com/office/drawing/2014/main" id="{8EB2A4E2-61E6-85A2-C864-F41A760E3B91}"/>
              </a:ext>
            </a:extLst>
          </p:cNvPr>
          <p:cNvSpPr/>
          <p:nvPr/>
        </p:nvSpPr>
        <p:spPr>
          <a:xfrm>
            <a:off x="3771498" y="6919467"/>
            <a:ext cx="2209920" cy="686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54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4" name="name_31">
            <a:extLst>
              <a:ext uri="{FF2B5EF4-FFF2-40B4-BE49-F238E27FC236}">
                <a16:creationId xmlns:a16="http://schemas.microsoft.com/office/drawing/2014/main" id="{3B326CEE-7A06-A484-F211-8312B81185A5}"/>
              </a:ext>
            </a:extLst>
          </p:cNvPr>
          <p:cNvSpPr/>
          <p:nvPr/>
        </p:nvSpPr>
        <p:spPr>
          <a:xfrm>
            <a:off x="9481833" y="6919467"/>
            <a:ext cx="2209920" cy="686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88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" name="Descriptor">
            <a:extLst>
              <a:ext uri="{FF2B5EF4-FFF2-40B4-BE49-F238E27FC236}">
                <a16:creationId xmlns:a16="http://schemas.microsoft.com/office/drawing/2014/main" id="{7D29DF63-510B-CE0C-31C4-AC476A5A1FBB}"/>
              </a:ext>
            </a:extLst>
          </p:cNvPr>
          <p:cNvSpPr/>
          <p:nvPr/>
        </p:nvSpPr>
        <p:spPr>
          <a:xfrm>
            <a:off x="696923" y="9470969"/>
            <a:ext cx="16402248" cy="1136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 </a:t>
            </a: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097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7322" y="3276738"/>
            <a:ext cx="8383304" cy="3736726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8007" y="7202540"/>
            <a:ext cx="4096365" cy="176355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4257" y="7201796"/>
            <a:ext cx="4096365" cy="1763555"/>
          </a:xfrm>
          <a:prstGeom prst="rect">
            <a:avLst/>
          </a:prstGeom>
        </p:spPr>
      </p:pic>
      <p:pic>
        <p:nvPicPr>
          <p:cNvPr id="5" name="Frame 2131327518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820" y="3265725"/>
            <a:ext cx="8383989" cy="5698883"/>
          </a:xfrm>
          <a:prstGeom prst="rect">
            <a:avLst/>
          </a:prstGeom>
        </p:spPr>
      </p:pic>
      <p:pic>
        <p:nvPicPr>
          <p:cNvPr id="6" name="Frame 2131327439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69560" y="7572428"/>
            <a:ext cx="2314944" cy="1058088"/>
          </a:xfrm>
          <a:prstGeom prst="rect">
            <a:avLst/>
          </a:prstGeom>
        </p:spPr>
      </p:pic>
      <p:pic>
        <p:nvPicPr>
          <p:cNvPr id="7" name="Frame 2131327441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274860" y="7571576"/>
            <a:ext cx="2600694" cy="1058187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894" y="831709"/>
            <a:ext cx="304854" cy="304874"/>
          </a:xfrm>
          <a:prstGeom prst="rect">
            <a:avLst/>
          </a:prstGeom>
        </p:spPr>
      </p:pic>
      <p:pic>
        <p:nvPicPr>
          <p:cNvPr id="9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925416" y="665868"/>
            <a:ext cx="5696113" cy="468716"/>
          </a:xfrm>
          <a:prstGeom prst="rect">
            <a:avLst/>
          </a:prstGeom>
        </p:spPr>
      </p:pic>
      <p:pic>
        <p:nvPicPr>
          <p:cNvPr id="10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8383448" y="8297875"/>
            <a:ext cx="381133" cy="381133"/>
          </a:xfrm>
          <a:prstGeom prst="rect">
            <a:avLst/>
          </a:prstGeom>
        </p:spPr>
      </p:pic>
      <p:pic>
        <p:nvPicPr>
          <p:cNvPr id="11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097198" y="8298619"/>
            <a:ext cx="381133" cy="381133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667094" y="1971787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Инвестиции</a:t>
            </a:r>
            <a:endParaRPr lang="en-US" sz="6000"/>
          </a:p>
        </p:txBody>
      </p:sp>
      <p:sp>
        <p:nvSpPr>
          <p:cNvPr id="13" name="Text 1"/>
          <p:cNvSpPr/>
          <p:nvPr/>
        </p:nvSpPr>
        <p:spPr>
          <a:xfrm>
            <a:off x="1181772" y="3849791"/>
            <a:ext cx="7449052" cy="2877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Проект для тех, кто заботится о своих деньгах. Контент площадки — это анализ рынка и компаний, за которыми стоит следить, советы профессионалов и личный опыт частных инвесторов. </a:t>
            </a:r>
            <a:br>
              <a:rPr/>
            </a:b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Новости, котировки, эксплейнеры, инструкции, интервью и курсы валют — все для управления финансами.</a:t>
            </a:r>
            <a:endParaRPr lang="en-US" sz="1950"/>
          </a:p>
        </p:txBody>
      </p:sp>
      <p:sp>
        <p:nvSpPr>
          <p:cNvPr id="14" name="name_52"/>
          <p:cNvSpPr/>
          <p:nvPr/>
        </p:nvSpPr>
        <p:spPr>
          <a:xfrm>
            <a:off x="969560" y="7572866"/>
            <a:ext cx="3127638" cy="609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5,</a:t>
            </a: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</a:t>
            </a:r>
            <a:r>
              <a:rPr lang="en-US" sz="337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>
              <a:solidFill>
                <a:srgbClr val="303030"/>
              </a:solidFill>
            </a:endParaRPr>
          </a:p>
        </p:txBody>
      </p:sp>
      <p:sp>
        <p:nvSpPr>
          <p:cNvPr id="15" name="Text 3"/>
          <p:cNvSpPr/>
          <p:nvPr/>
        </p:nvSpPr>
        <p:spPr>
          <a:xfrm>
            <a:off x="952500" y="8372937"/>
            <a:ext cx="2343195" cy="257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692" kern="0" spc="59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>
              <a:solidFill>
                <a:srgbClr val="303030"/>
              </a:solidFill>
            </a:endParaRPr>
          </a:p>
        </p:txBody>
      </p:sp>
      <p:sp>
        <p:nvSpPr>
          <p:cNvPr id="16" name="name_28"/>
          <p:cNvSpPr/>
          <p:nvPr/>
        </p:nvSpPr>
        <p:spPr>
          <a:xfrm>
            <a:off x="5274860" y="7572106"/>
            <a:ext cx="2219431" cy="609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2,</a:t>
            </a: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</a:t>
            </a:r>
            <a:r>
              <a:rPr lang="en-US" sz="337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>
              <a:solidFill>
                <a:srgbClr val="303030"/>
              </a:solidFill>
            </a:endParaRPr>
          </a:p>
        </p:txBody>
      </p:sp>
      <p:sp>
        <p:nvSpPr>
          <p:cNvPr id="17" name="Text 5"/>
          <p:cNvSpPr/>
          <p:nvPr/>
        </p:nvSpPr>
        <p:spPr>
          <a:xfrm>
            <a:off x="5275000" y="8372134"/>
            <a:ext cx="2619420" cy="2576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92" kern="0" spc="59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>
              <a:solidFill>
                <a:srgbClr val="303030"/>
              </a:solidFill>
            </a:endParaRPr>
          </a:p>
        </p:txBody>
      </p:sp>
      <p:sp>
        <p:nvSpPr>
          <p:cNvPr id="18" name="default_name"/>
          <p:cNvSpPr/>
          <p:nvPr/>
        </p:nvSpPr>
        <p:spPr>
          <a:xfrm>
            <a:off x="1171575" y="6298796"/>
            <a:ext cx="1257357" cy="324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/>
          </a:p>
        </p:txBody>
      </p:sp>
      <p:sp>
        <p:nvSpPr>
          <p:cNvPr id="19" name="Text 7"/>
          <p:cNvSpPr/>
          <p:nvPr/>
        </p:nvSpPr>
        <p:spPr>
          <a:xfrm>
            <a:off x="2943225" y="6298536"/>
            <a:ext cx="990657" cy="32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/>
          </a:p>
        </p:txBody>
      </p:sp>
      <p:sp>
        <p:nvSpPr>
          <p:cNvPr id="20" name="Descriptor"/>
          <p:cNvSpPr/>
          <p:nvPr/>
        </p:nvSpPr>
        <p:spPr>
          <a:xfrm>
            <a:off x="684824" y="9116083"/>
            <a:ext cx="16432213" cy="9285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1" name="default_name"/>
          <p:cNvSpPr/>
          <p:nvPr/>
        </p:nvSpPr>
        <p:spPr>
          <a:xfrm>
            <a:off x="12201525" y="800987"/>
            <a:ext cx="1019210" cy="2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/>
          </a:p>
        </p:txBody>
      </p:sp>
      <p:sp>
        <p:nvSpPr>
          <p:cNvPr id="22" name="Text 10"/>
          <p:cNvSpPr/>
          <p:nvPr/>
        </p:nvSpPr>
        <p:spPr>
          <a:xfrm>
            <a:off x="13954125" y="800268"/>
            <a:ext cx="3400460" cy="200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38806-D8EF-38EE-1D01-E2340DD82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2" descr="preencoded.png">
            <a:extLst>
              <a:ext uri="{FF2B5EF4-FFF2-40B4-BE49-F238E27FC236}">
                <a16:creationId xmlns:a16="http://schemas.microsoft.com/office/drawing/2014/main" id="{3145470A-68C9-13DA-B8A0-09014C3F6E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182074" y="6543828"/>
            <a:ext cx="5525344" cy="2421278"/>
          </a:xfrm>
          <a:prstGeom prst="rect">
            <a:avLst/>
          </a:prstGeom>
        </p:spPr>
      </p:pic>
      <p:pic>
        <p:nvPicPr>
          <p:cNvPr id="4" name="Rectangle 13" descr="preencoded.png">
            <a:extLst>
              <a:ext uri="{FF2B5EF4-FFF2-40B4-BE49-F238E27FC236}">
                <a16:creationId xmlns:a16="http://schemas.microsoft.com/office/drawing/2014/main" id="{9020F12D-A133-BC23-8D9E-ED04DA76F8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82437" y="3933978"/>
            <a:ext cx="5525344" cy="2421278"/>
          </a:xfrm>
          <a:prstGeom prst="rect">
            <a:avLst/>
          </a:prstGeom>
        </p:spPr>
      </p:pic>
      <p:pic>
        <p:nvPicPr>
          <p:cNvPr id="5" name="Rectangle 15" descr="preencoded.png">
            <a:extLst>
              <a:ext uri="{FF2B5EF4-FFF2-40B4-BE49-F238E27FC236}">
                <a16:creationId xmlns:a16="http://schemas.microsoft.com/office/drawing/2014/main" id="{EF6F92C0-A2C5-AB65-369E-594E8D43C3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097436" y="3932978"/>
            <a:ext cx="5525344" cy="2421278"/>
          </a:xfrm>
          <a:prstGeom prst="rect">
            <a:avLst/>
          </a:prstGeom>
        </p:spPr>
      </p:pic>
      <p:pic>
        <p:nvPicPr>
          <p:cNvPr id="6" name="Frame 2131327418" descr="preencoded.png">
            <a:extLst>
              <a:ext uri="{FF2B5EF4-FFF2-40B4-BE49-F238E27FC236}">
                <a16:creationId xmlns:a16="http://schemas.microsoft.com/office/drawing/2014/main" id="{6C3FEE10-9496-476D-25F7-49B541CBA7D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87772" y="7002145"/>
            <a:ext cx="2162601" cy="1219955"/>
          </a:xfrm>
          <a:prstGeom prst="rect">
            <a:avLst/>
          </a:prstGeom>
        </p:spPr>
      </p:pic>
      <p:pic>
        <p:nvPicPr>
          <p:cNvPr id="7" name="Frame 2131327420" descr="preencoded.png">
            <a:extLst>
              <a:ext uri="{FF2B5EF4-FFF2-40B4-BE49-F238E27FC236}">
                <a16:creationId xmlns:a16="http://schemas.microsoft.com/office/drawing/2014/main" id="{7C986E27-8AAC-D77E-AFAD-C324A951F19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87316" y="4392277"/>
            <a:ext cx="2210226" cy="1219972"/>
          </a:xfrm>
          <a:prstGeom prst="rect">
            <a:avLst/>
          </a:prstGeom>
        </p:spPr>
      </p:pic>
      <p:pic>
        <p:nvPicPr>
          <p:cNvPr id="8" name="Frame 2131327527" descr="preencoded.png">
            <a:extLst>
              <a:ext uri="{FF2B5EF4-FFF2-40B4-BE49-F238E27FC236}">
                <a16:creationId xmlns:a16="http://schemas.microsoft.com/office/drawing/2014/main" id="{9725507B-8C8A-6AB9-1DF9-BFE48F41691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67436" y="3934970"/>
            <a:ext cx="5525344" cy="2421282"/>
          </a:xfrm>
          <a:prstGeom prst="rect">
            <a:avLst/>
          </a:prstGeom>
        </p:spPr>
      </p:pic>
      <p:pic>
        <p:nvPicPr>
          <p:cNvPr id="9" name="Frame 2131327528" descr="preencoded.png">
            <a:extLst>
              <a:ext uri="{FF2B5EF4-FFF2-40B4-BE49-F238E27FC236}">
                <a16:creationId xmlns:a16="http://schemas.microsoft.com/office/drawing/2014/main" id="{C42CFF3D-B410-8E33-F0C2-3B04ECC96F5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3463946" y="6606328"/>
            <a:ext cx="5525344" cy="2421282"/>
          </a:xfrm>
          <a:prstGeom prst="rect">
            <a:avLst/>
          </a:prstGeom>
        </p:spPr>
      </p:pic>
      <p:pic>
        <p:nvPicPr>
          <p:cNvPr id="10" name="Group 2131327330" descr="preencoded.png">
            <a:extLst>
              <a:ext uri="{FF2B5EF4-FFF2-40B4-BE49-F238E27FC236}">
                <a16:creationId xmlns:a16="http://schemas.microsoft.com/office/drawing/2014/main" id="{A7190205-1024-3E76-A658-E00B3167F0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3659063" y="7916324"/>
            <a:ext cx="714624" cy="714624"/>
          </a:xfrm>
          <a:prstGeom prst="rect">
            <a:avLst/>
          </a:prstGeom>
        </p:spPr>
      </p:pic>
      <p:pic>
        <p:nvPicPr>
          <p:cNvPr id="12" name="Frame 2131327416" descr="preencoded.png">
            <a:extLst>
              <a:ext uri="{FF2B5EF4-FFF2-40B4-BE49-F238E27FC236}">
                <a16:creationId xmlns:a16="http://schemas.microsoft.com/office/drawing/2014/main" id="{76A2DB74-241F-F9AF-A8FB-30DCCB9343F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2887938" y="6797502"/>
            <a:ext cx="2248326" cy="1219988"/>
          </a:xfrm>
          <a:prstGeom prst="rect">
            <a:avLst/>
          </a:prstGeom>
        </p:spPr>
      </p:pic>
      <p:pic>
        <p:nvPicPr>
          <p:cNvPr id="13" name="RBC Logo / Icon" descr="preencoded.png">
            <a:extLst>
              <a:ext uri="{FF2B5EF4-FFF2-40B4-BE49-F238E27FC236}">
                <a16:creationId xmlns:a16="http://schemas.microsoft.com/office/drawing/2014/main" id="{D91FAAB4-9AA3-C459-1CCE-FDD3F99D29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66894" y="831709"/>
            <a:ext cx="304854" cy="304870"/>
          </a:xfrm>
          <a:prstGeom prst="rect">
            <a:avLst/>
          </a:prstGeom>
        </p:spPr>
      </p:pic>
      <p:pic>
        <p:nvPicPr>
          <p:cNvPr id="14" name="Frame 2131327414" descr="preencoded.png">
            <a:extLst>
              <a:ext uri="{FF2B5EF4-FFF2-40B4-BE49-F238E27FC236}">
                <a16:creationId xmlns:a16="http://schemas.microsoft.com/office/drawing/2014/main" id="{130256D6-6C12-ADB8-BB4C-140DCD949955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2402316" y="4390650"/>
            <a:ext cx="4019976" cy="1220605"/>
          </a:xfrm>
          <a:prstGeom prst="rect">
            <a:avLst/>
          </a:prstGeom>
        </p:spPr>
      </p:pic>
      <p:pic>
        <p:nvPicPr>
          <p:cNvPr id="15" name="Group 2298" descr="preencoded.png">
            <a:extLst>
              <a:ext uri="{FF2B5EF4-FFF2-40B4-BE49-F238E27FC236}">
                <a16:creationId xmlns:a16="http://schemas.microsoft.com/office/drawing/2014/main" id="{B3CD1D4C-CE16-2FDC-37DB-17A76EBE42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6574426" y="5305474"/>
            <a:ext cx="714625" cy="714624"/>
          </a:xfrm>
          <a:prstGeom prst="rect">
            <a:avLst/>
          </a:prstGeom>
        </p:spPr>
      </p:pic>
      <p:pic>
        <p:nvPicPr>
          <p:cNvPr id="16" name="Group 2131327470" descr="preencoded.png">
            <a:extLst>
              <a:ext uri="{FF2B5EF4-FFF2-40B4-BE49-F238E27FC236}">
                <a16:creationId xmlns:a16="http://schemas.microsoft.com/office/drawing/2014/main" id="{A8AAC0F5-7559-EA2E-1264-740FD9415779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10859426" y="5306474"/>
            <a:ext cx="714624" cy="714624"/>
          </a:xfrm>
          <a:prstGeom prst="rect">
            <a:avLst/>
          </a:prstGeom>
        </p:spPr>
      </p:pic>
      <p:pic>
        <p:nvPicPr>
          <p:cNvPr id="17" name="Frame 38" descr="preencoded.png">
            <a:extLst>
              <a:ext uri="{FF2B5EF4-FFF2-40B4-BE49-F238E27FC236}">
                <a16:creationId xmlns:a16="http://schemas.microsoft.com/office/drawing/2014/main" id="{268F49B5-A04E-801B-DDF7-E4A6CCA98F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6525991" y="666676"/>
            <a:ext cx="1095538" cy="467107"/>
          </a:xfrm>
          <a:prstGeom prst="rect">
            <a:avLst/>
          </a:prstGeom>
        </p:spPr>
      </p:pic>
      <p:sp>
        <p:nvSpPr>
          <p:cNvPr id="18" name="Descriptor">
            <a:extLst>
              <a:ext uri="{FF2B5EF4-FFF2-40B4-BE49-F238E27FC236}">
                <a16:creationId xmlns:a16="http://schemas.microsoft.com/office/drawing/2014/main" id="{EE9ED236-909C-2198-60DA-BB6891B58B8F}"/>
              </a:ext>
            </a:extLst>
          </p:cNvPr>
          <p:cNvSpPr/>
          <p:nvPr/>
        </p:nvSpPr>
        <p:spPr>
          <a:xfrm>
            <a:off x="696923" y="9153737"/>
            <a:ext cx="16402248" cy="1136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Text 1">
            <a:extLst>
              <a:ext uri="{FF2B5EF4-FFF2-40B4-BE49-F238E27FC236}">
                <a16:creationId xmlns:a16="http://schemas.microsoft.com/office/drawing/2014/main" id="{D58328D6-D352-1038-2F89-106C906411DD}"/>
              </a:ext>
            </a:extLst>
          </p:cNvPr>
          <p:cNvSpPr/>
          <p:nvPr/>
        </p:nvSpPr>
        <p:spPr>
          <a:xfrm>
            <a:off x="667094" y="1971791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Аудитория «РБК </a:t>
            </a:r>
            <a:r>
              <a:rPr lang="ru-RU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Инвестиций</a:t>
            </a: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»
</a:t>
            </a:r>
            <a:endParaRPr lang="en-US" sz="6000"/>
          </a:p>
        </p:txBody>
      </p:sp>
      <p:sp>
        <p:nvSpPr>
          <p:cNvPr id="21" name="Text 3">
            <a:extLst>
              <a:ext uri="{FF2B5EF4-FFF2-40B4-BE49-F238E27FC236}">
                <a16:creationId xmlns:a16="http://schemas.microsoft.com/office/drawing/2014/main" id="{6139976E-2534-8E12-6AB4-10CE8A159D78}"/>
              </a:ext>
            </a:extLst>
          </p:cNvPr>
          <p:cNvSpPr/>
          <p:nvPr/>
        </p:nvSpPr>
        <p:spPr>
          <a:xfrm>
            <a:off x="9487107" y="7878707"/>
            <a:ext cx="2838510" cy="34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ысокий</a:t>
            </a: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и средний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2" name="name_46">
            <a:extLst>
              <a:ext uri="{FF2B5EF4-FFF2-40B4-BE49-F238E27FC236}">
                <a16:creationId xmlns:a16="http://schemas.microsoft.com/office/drawing/2014/main" id="{884165F1-8B65-06BB-9671-6ED0B9328AA1}"/>
              </a:ext>
            </a:extLst>
          </p:cNvPr>
          <p:cNvSpPr/>
          <p:nvPr/>
        </p:nvSpPr>
        <p:spPr>
          <a:xfrm>
            <a:off x="6687316" y="4232642"/>
            <a:ext cx="1743195" cy="6861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59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3" name="2050">
            <a:extLst>
              <a:ext uri="{FF2B5EF4-FFF2-40B4-BE49-F238E27FC236}">
                <a16:creationId xmlns:a16="http://schemas.microsoft.com/office/drawing/2014/main" id="{4DEB94B5-FA66-5FF9-224B-026D41152FC7}"/>
              </a:ext>
            </a:extLst>
          </p:cNvPr>
          <p:cNvSpPr/>
          <p:nvPr/>
        </p:nvSpPr>
        <p:spPr>
          <a:xfrm>
            <a:off x="6687469" y="5268994"/>
            <a:ext cx="2066985" cy="343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возраст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35-64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4" name="name_31">
            <a:extLst>
              <a:ext uri="{FF2B5EF4-FFF2-40B4-BE49-F238E27FC236}">
                <a16:creationId xmlns:a16="http://schemas.microsoft.com/office/drawing/2014/main" id="{B848EF68-3F28-F7A9-B36E-B62711AD4195}"/>
              </a:ext>
            </a:extLst>
          </p:cNvPr>
          <p:cNvSpPr/>
          <p:nvPr/>
        </p:nvSpPr>
        <p:spPr>
          <a:xfrm>
            <a:off x="972316" y="4233683"/>
            <a:ext cx="2209920" cy="686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47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5" name="Text 7">
            <a:extLst>
              <a:ext uri="{FF2B5EF4-FFF2-40B4-BE49-F238E27FC236}">
                <a16:creationId xmlns:a16="http://schemas.microsoft.com/office/drawing/2014/main" id="{00603649-CC8B-33E9-B803-ABE7BA0FFF5F}"/>
              </a:ext>
            </a:extLst>
          </p:cNvPr>
          <p:cNvSpPr/>
          <p:nvPr/>
        </p:nvSpPr>
        <p:spPr>
          <a:xfrm>
            <a:off x="972454" y="5184244"/>
            <a:ext cx="2209920" cy="686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руководители </a:t>
            </a:r>
            <a:br>
              <a:rPr>
                <a:solidFill>
                  <a:srgbClr val="303030"/>
                </a:solidFill>
              </a:rPr>
            </a:b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специалисты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8" name="name_30">
            <a:extLst>
              <a:ext uri="{FF2B5EF4-FFF2-40B4-BE49-F238E27FC236}">
                <a16:creationId xmlns:a16="http://schemas.microsoft.com/office/drawing/2014/main" id="{20F713CA-5C7A-6362-6A49-08FCBC8D4655}"/>
              </a:ext>
            </a:extLst>
          </p:cNvPr>
          <p:cNvSpPr/>
          <p:nvPr/>
        </p:nvSpPr>
        <p:spPr>
          <a:xfrm>
            <a:off x="12402772" y="6899997"/>
            <a:ext cx="1781295" cy="686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0" name="name_5644">
            <a:extLst>
              <a:ext uri="{FF2B5EF4-FFF2-40B4-BE49-F238E27FC236}">
                <a16:creationId xmlns:a16="http://schemas.microsoft.com/office/drawing/2014/main" id="{6905FE42-EBDA-B68B-0D75-F5DD95090ACB}"/>
              </a:ext>
            </a:extLst>
          </p:cNvPr>
          <p:cNvSpPr/>
          <p:nvPr/>
        </p:nvSpPr>
        <p:spPr>
          <a:xfrm>
            <a:off x="12402316" y="4231392"/>
            <a:ext cx="4019976" cy="6863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64</a:t>
            </a: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/</a:t>
            </a: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36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1" name="default_name">
            <a:extLst>
              <a:ext uri="{FF2B5EF4-FFF2-40B4-BE49-F238E27FC236}">
                <a16:creationId xmlns:a16="http://schemas.microsoft.com/office/drawing/2014/main" id="{D94A7E15-000D-75C2-FF19-B73C74F6C19F}"/>
              </a:ext>
            </a:extLst>
          </p:cNvPr>
          <p:cNvSpPr/>
          <p:nvPr/>
        </p:nvSpPr>
        <p:spPr>
          <a:xfrm>
            <a:off x="12402470" y="5267653"/>
            <a:ext cx="4038660" cy="3436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мужчины/женщины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32" name="default_name">
            <a:extLst>
              <a:ext uri="{FF2B5EF4-FFF2-40B4-BE49-F238E27FC236}">
                <a16:creationId xmlns:a16="http://schemas.microsoft.com/office/drawing/2014/main" id="{00EF9E0A-8884-1EB5-4532-69C6A1EEEDAF}"/>
              </a:ext>
            </a:extLst>
          </p:cNvPr>
          <p:cNvSpPr/>
          <p:nvPr/>
        </p:nvSpPr>
        <p:spPr>
          <a:xfrm>
            <a:off x="16802100" y="800266"/>
            <a:ext cx="552485" cy="200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/>
          </a:p>
        </p:txBody>
      </p:sp>
      <p:sp>
        <p:nvSpPr>
          <p:cNvPr id="26" name="Text 3">
            <a:extLst>
              <a:ext uri="{FF2B5EF4-FFF2-40B4-BE49-F238E27FC236}">
                <a16:creationId xmlns:a16="http://schemas.microsoft.com/office/drawing/2014/main" id="{6D2ACC69-EDE4-66CE-BF23-F5A3C09D0A12}"/>
              </a:ext>
            </a:extLst>
          </p:cNvPr>
          <p:cNvSpPr/>
          <p:nvPr/>
        </p:nvSpPr>
        <p:spPr>
          <a:xfrm>
            <a:off x="3770930" y="7915324"/>
            <a:ext cx="2838510" cy="34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Высшее</a:t>
            </a:r>
          </a:p>
          <a:p>
            <a:pPr marL="0" indent="0" algn="l">
              <a:lnSpc>
                <a:spcPts val="2700"/>
              </a:lnSpc>
              <a:buNone/>
            </a:pPr>
            <a:r>
              <a:rPr lang="ru-RU" sz="2250">
                <a:solidFill>
                  <a:srgbClr val="303030"/>
                </a:solidFill>
                <a:latin typeface="Graphik RBC LC Regular" pitchFamily="34" charset="0"/>
              </a:rPr>
              <a:t>образование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9" name="name_31">
            <a:extLst>
              <a:ext uri="{FF2B5EF4-FFF2-40B4-BE49-F238E27FC236}">
                <a16:creationId xmlns:a16="http://schemas.microsoft.com/office/drawing/2014/main" id="{C9BC1942-568A-228F-3770-59BD0AD50BA3}"/>
              </a:ext>
            </a:extLst>
          </p:cNvPr>
          <p:cNvSpPr/>
          <p:nvPr/>
        </p:nvSpPr>
        <p:spPr>
          <a:xfrm>
            <a:off x="3771498" y="6919467"/>
            <a:ext cx="2209920" cy="686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55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4" name="name_31">
            <a:extLst>
              <a:ext uri="{FF2B5EF4-FFF2-40B4-BE49-F238E27FC236}">
                <a16:creationId xmlns:a16="http://schemas.microsoft.com/office/drawing/2014/main" id="{B5E60AC4-5DA7-156A-0ADF-3311F94992A5}"/>
              </a:ext>
            </a:extLst>
          </p:cNvPr>
          <p:cNvSpPr/>
          <p:nvPr/>
        </p:nvSpPr>
        <p:spPr>
          <a:xfrm>
            <a:off x="9481833" y="6919467"/>
            <a:ext cx="2209920" cy="686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78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>
              <a:solidFill>
                <a:srgbClr val="303030"/>
              </a:solidFill>
            </a:endParaRPr>
          </a:p>
        </p:txBody>
      </p:sp>
      <p:sp>
        <p:nvSpPr>
          <p:cNvPr id="35" name="Descriptor">
            <a:extLst>
              <a:ext uri="{FF2B5EF4-FFF2-40B4-BE49-F238E27FC236}">
                <a16:creationId xmlns:a16="http://schemas.microsoft.com/office/drawing/2014/main" id="{FBF9C860-5C12-B232-1DF2-5A7EA86A48C5}"/>
              </a:ext>
            </a:extLst>
          </p:cNvPr>
          <p:cNvSpPr/>
          <p:nvPr/>
        </p:nvSpPr>
        <p:spPr>
          <a:xfrm>
            <a:off x="666894" y="9289672"/>
            <a:ext cx="16432213" cy="5756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" sz="1500" err="1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Cross Web (</a:t>
            </a: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0+, население 12+ лет), декабрь 2025</a:t>
            </a: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182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7322" y="3276738"/>
            <a:ext cx="8383304" cy="3736726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8007" y="7202540"/>
            <a:ext cx="4096365" cy="176355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4257" y="7201796"/>
            <a:ext cx="4096365" cy="1763555"/>
          </a:xfrm>
          <a:prstGeom prst="rect">
            <a:avLst/>
          </a:prstGeom>
        </p:spPr>
      </p:pic>
      <p:pic>
        <p:nvPicPr>
          <p:cNvPr id="5" name="Frame 21313275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239820" y="3265725"/>
            <a:ext cx="8383989" cy="5698883"/>
          </a:xfrm>
          <a:prstGeom prst="rect">
            <a:avLst/>
          </a:prstGeom>
        </p:spPr>
      </p:pic>
      <p:pic>
        <p:nvPicPr>
          <p:cNvPr id="6" name="Frame 2131327435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69560" y="7572428"/>
            <a:ext cx="2314944" cy="1058088"/>
          </a:xfrm>
          <a:prstGeom prst="rect">
            <a:avLst/>
          </a:prstGeom>
        </p:spPr>
      </p:pic>
      <p:pic>
        <p:nvPicPr>
          <p:cNvPr id="7" name="Frame 2131327437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274860" y="7571576"/>
            <a:ext cx="2600694" cy="1058187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894" y="831709"/>
            <a:ext cx="304854" cy="304874"/>
          </a:xfrm>
          <a:prstGeom prst="rect">
            <a:avLst/>
          </a:prstGeom>
        </p:spPr>
      </p:pic>
      <p:pic>
        <p:nvPicPr>
          <p:cNvPr id="9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925416" y="665868"/>
            <a:ext cx="5696113" cy="468716"/>
          </a:xfrm>
          <a:prstGeom prst="rect">
            <a:avLst/>
          </a:prstGeom>
        </p:spPr>
      </p:pic>
      <p:pic>
        <p:nvPicPr>
          <p:cNvPr id="10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8383448" y="8297875"/>
            <a:ext cx="381133" cy="381133"/>
          </a:xfrm>
          <a:prstGeom prst="rect">
            <a:avLst/>
          </a:prstGeom>
        </p:spPr>
      </p:pic>
      <p:pic>
        <p:nvPicPr>
          <p:cNvPr id="11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097198" y="8298619"/>
            <a:ext cx="381133" cy="381133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695669" y="1971792"/>
            <a:ext cx="16945170" cy="1117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Крипто</a:t>
            </a:r>
            <a:endParaRPr lang="en-US" sz="6000"/>
          </a:p>
        </p:txBody>
      </p:sp>
      <p:sp>
        <p:nvSpPr>
          <p:cNvPr id="13" name="Text 1"/>
          <p:cNvSpPr/>
          <p:nvPr/>
        </p:nvSpPr>
        <p:spPr>
          <a:xfrm>
            <a:off x="1181772" y="3849791"/>
            <a:ext cx="7448987" cy="2506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 о криптовалютах и блокчейне с эксклюзивными новостями, глубокой аналитикой, мнениями ведущих экспертов, подкастами и видео. </a:t>
            </a:r>
            <a:br>
              <a:rPr/>
            </a:b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Основное внимание уделяется цифровым валютам, блокчейну и финтеху с акцентом на тренды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ключевые процессы.</a:t>
            </a:r>
            <a:endParaRPr lang="en-US" sz="1950"/>
          </a:p>
        </p:txBody>
      </p:sp>
      <p:sp>
        <p:nvSpPr>
          <p:cNvPr id="14" name="name_21"/>
          <p:cNvSpPr/>
          <p:nvPr/>
        </p:nvSpPr>
        <p:spPr>
          <a:xfrm>
            <a:off x="969560" y="7572899"/>
            <a:ext cx="2497540" cy="609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en-US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,</a:t>
            </a: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en-US" sz="337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>
              <a:solidFill>
                <a:srgbClr val="303030"/>
              </a:solidFill>
            </a:endParaRPr>
          </a:p>
        </p:txBody>
      </p:sp>
      <p:sp>
        <p:nvSpPr>
          <p:cNvPr id="15" name="Text 3"/>
          <p:cNvSpPr/>
          <p:nvPr/>
        </p:nvSpPr>
        <p:spPr>
          <a:xfrm>
            <a:off x="952500" y="8372937"/>
            <a:ext cx="2343195" cy="257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692" kern="0" spc="59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>
              <a:solidFill>
                <a:srgbClr val="303030"/>
              </a:solidFill>
            </a:endParaRPr>
          </a:p>
        </p:txBody>
      </p:sp>
      <p:sp>
        <p:nvSpPr>
          <p:cNvPr id="16" name="name_08"/>
          <p:cNvSpPr/>
          <p:nvPr/>
        </p:nvSpPr>
        <p:spPr>
          <a:xfrm>
            <a:off x="5274860" y="7572094"/>
            <a:ext cx="3108588" cy="609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0,</a:t>
            </a: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en-US" sz="337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>
              <a:solidFill>
                <a:srgbClr val="303030"/>
              </a:solidFill>
            </a:endParaRPr>
          </a:p>
        </p:txBody>
      </p:sp>
      <p:sp>
        <p:nvSpPr>
          <p:cNvPr id="17" name="Text 5"/>
          <p:cNvSpPr/>
          <p:nvPr/>
        </p:nvSpPr>
        <p:spPr>
          <a:xfrm>
            <a:off x="5275000" y="8372134"/>
            <a:ext cx="2619420" cy="2576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92" kern="0" spc="59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>
              <a:solidFill>
                <a:srgbClr val="303030"/>
              </a:solidFill>
            </a:endParaRPr>
          </a:p>
        </p:txBody>
      </p:sp>
      <p:sp>
        <p:nvSpPr>
          <p:cNvPr id="18" name="default_name"/>
          <p:cNvSpPr/>
          <p:nvPr/>
        </p:nvSpPr>
        <p:spPr>
          <a:xfrm>
            <a:off x="1171575" y="6298796"/>
            <a:ext cx="1257357" cy="324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/>
          </a:p>
        </p:txBody>
      </p:sp>
      <p:sp>
        <p:nvSpPr>
          <p:cNvPr id="19" name="Text 7"/>
          <p:cNvSpPr/>
          <p:nvPr/>
        </p:nvSpPr>
        <p:spPr>
          <a:xfrm>
            <a:off x="2943225" y="6298536"/>
            <a:ext cx="990657" cy="32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/>
          </a:p>
        </p:txBody>
      </p:sp>
      <p:sp>
        <p:nvSpPr>
          <p:cNvPr id="20" name="Descriptor"/>
          <p:cNvSpPr/>
          <p:nvPr/>
        </p:nvSpPr>
        <p:spPr>
          <a:xfrm>
            <a:off x="697019" y="9455175"/>
            <a:ext cx="16402088" cy="2219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1" name="default_name"/>
          <p:cNvSpPr/>
          <p:nvPr/>
        </p:nvSpPr>
        <p:spPr>
          <a:xfrm>
            <a:off x="12201525" y="800987"/>
            <a:ext cx="1019210" cy="2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/>
          </a:p>
        </p:txBody>
      </p:sp>
      <p:sp>
        <p:nvSpPr>
          <p:cNvPr id="22" name="Text 10"/>
          <p:cNvSpPr/>
          <p:nvPr/>
        </p:nvSpPr>
        <p:spPr>
          <a:xfrm>
            <a:off x="13954125" y="800268"/>
            <a:ext cx="3400460" cy="200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894" y="831709"/>
            <a:ext cx="304854" cy="304874"/>
          </a:xfrm>
          <a:prstGeom prst="rect">
            <a:avLst/>
          </a:prstGeom>
        </p:spPr>
      </p:pic>
      <p:pic>
        <p:nvPicPr>
          <p:cNvPr id="3" name="Frame 2131327530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7435" y="3924438"/>
            <a:ext cx="8383523" cy="4365383"/>
          </a:xfrm>
          <a:prstGeom prst="rect">
            <a:avLst/>
          </a:prstGeom>
        </p:spPr>
      </p:pic>
      <p:pic>
        <p:nvPicPr>
          <p:cNvPr id="4" name="Frame 213132753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39935" y="3922950"/>
            <a:ext cx="8383523" cy="4365383"/>
          </a:xfrm>
          <a:prstGeom prst="rect">
            <a:avLst/>
          </a:prstGeom>
        </p:spPr>
      </p:pic>
      <p:pic>
        <p:nvPicPr>
          <p:cNvPr id="5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525991" y="666677"/>
            <a:ext cx="1095538" cy="467111"/>
          </a:xfrm>
          <a:prstGeom prst="rect">
            <a:avLst/>
          </a:prstGeom>
        </p:spPr>
      </p:pic>
      <p:sp>
        <p:nvSpPr>
          <p:cNvPr id="6" name="Descriptor"/>
          <p:cNvSpPr/>
          <p:nvPr/>
        </p:nvSpPr>
        <p:spPr>
          <a:xfrm>
            <a:off x="696923" y="9464535"/>
            <a:ext cx="16402248" cy="1136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Text 1"/>
          <p:cNvSpPr/>
          <p:nvPr/>
        </p:nvSpPr>
        <p:spPr>
          <a:xfrm>
            <a:off x="667094" y="1971787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Аудитория «РБК Крипто»
</a:t>
            </a:r>
            <a:endParaRPr lang="en-US" sz="6000"/>
          </a:p>
        </p:txBody>
      </p:sp>
      <p:sp>
        <p:nvSpPr>
          <p:cNvPr id="8" name="name_79"/>
          <p:cNvSpPr/>
          <p:nvPr/>
        </p:nvSpPr>
        <p:spPr>
          <a:xfrm>
            <a:off x="1143768" y="4403045"/>
            <a:ext cx="2848189" cy="12292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3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</a:t>
            </a:r>
            <a:r>
              <a:rPr lang="ru-RU" sz="13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%</a:t>
            </a:r>
            <a:endParaRPr lang="en-US" sz="13500">
              <a:solidFill>
                <a:srgbClr val="303030"/>
              </a:solidFill>
            </a:endParaRPr>
          </a:p>
        </p:txBody>
      </p:sp>
      <p:sp>
        <p:nvSpPr>
          <p:cNvPr id="9" name="2558"/>
          <p:cNvSpPr/>
          <p:nvPr/>
        </p:nvSpPr>
        <p:spPr>
          <a:xfrm>
            <a:off x="1144016" y="5822169"/>
            <a:ext cx="3438626" cy="5816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84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возраст</a:t>
            </a:r>
            <a:r>
              <a:rPr lang="en-US" sz="384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25–5</a:t>
            </a:r>
            <a:r>
              <a:rPr lang="ru-RU" sz="384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</a:t>
            </a:r>
            <a:endParaRPr lang="en-US" sz="3840">
              <a:solidFill>
                <a:srgbClr val="303030"/>
              </a:solidFill>
            </a:endParaRPr>
          </a:p>
        </p:txBody>
      </p:sp>
      <p:sp>
        <p:nvSpPr>
          <p:cNvPr id="10" name="name_7723"/>
          <p:cNvSpPr/>
          <p:nvPr/>
        </p:nvSpPr>
        <p:spPr>
          <a:xfrm>
            <a:off x="9716269" y="4401126"/>
            <a:ext cx="5955531" cy="122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3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</a:t>
            </a:r>
            <a:r>
              <a:rPr lang="ru-RU" sz="13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13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/2</a:t>
            </a:r>
            <a:r>
              <a:rPr lang="ru-RU" sz="13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%</a:t>
            </a:r>
            <a:endParaRPr lang="en-US" sz="13500">
              <a:solidFill>
                <a:srgbClr val="303030"/>
              </a:solidFill>
            </a:endParaRPr>
          </a:p>
        </p:txBody>
      </p:sp>
      <p:sp>
        <p:nvSpPr>
          <p:cNvPr id="11" name="default_name"/>
          <p:cNvSpPr/>
          <p:nvPr/>
        </p:nvSpPr>
        <p:spPr>
          <a:xfrm>
            <a:off x="9716516" y="5820376"/>
            <a:ext cx="5162651" cy="5819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84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мужчины/женщины</a:t>
            </a:r>
            <a:endParaRPr lang="en-US" sz="3840">
              <a:solidFill>
                <a:srgbClr val="303030"/>
              </a:solidFill>
            </a:endParaRPr>
          </a:p>
        </p:txBody>
      </p:sp>
      <p:sp>
        <p:nvSpPr>
          <p:cNvPr id="12" name="default_name"/>
          <p:cNvSpPr/>
          <p:nvPr/>
        </p:nvSpPr>
        <p:spPr>
          <a:xfrm>
            <a:off x="16802100" y="800270"/>
            <a:ext cx="552485" cy="200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7322" y="3276738"/>
            <a:ext cx="8383304" cy="3736726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8007" y="7202540"/>
            <a:ext cx="4096365" cy="176355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4257" y="7201796"/>
            <a:ext cx="4096365" cy="1763555"/>
          </a:xfrm>
          <a:prstGeom prst="rect">
            <a:avLst/>
          </a:prstGeom>
        </p:spPr>
      </p:pic>
      <p:pic>
        <p:nvPicPr>
          <p:cNvPr id="5" name="Frame 2131327518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820" y="3265725"/>
            <a:ext cx="8383989" cy="5698883"/>
          </a:xfrm>
          <a:prstGeom prst="rect">
            <a:avLst/>
          </a:prstGeom>
        </p:spPr>
      </p:pic>
      <p:pic>
        <p:nvPicPr>
          <p:cNvPr id="6" name="Frame 2131327443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69560" y="7572346"/>
            <a:ext cx="2572119" cy="1058180"/>
          </a:xfrm>
          <a:prstGeom prst="rect">
            <a:avLst/>
          </a:prstGeom>
        </p:spPr>
      </p:pic>
      <p:pic>
        <p:nvPicPr>
          <p:cNvPr id="7" name="Frame 2131327445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274860" y="7571525"/>
            <a:ext cx="2743569" cy="1058238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894" y="831718"/>
            <a:ext cx="304854" cy="304874"/>
          </a:xfrm>
          <a:prstGeom prst="rect">
            <a:avLst/>
          </a:prstGeom>
        </p:spPr>
      </p:pic>
      <p:pic>
        <p:nvPicPr>
          <p:cNvPr id="9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925416" y="665868"/>
            <a:ext cx="5696113" cy="468716"/>
          </a:xfrm>
          <a:prstGeom prst="rect">
            <a:avLst/>
          </a:prstGeom>
        </p:spPr>
      </p:pic>
      <p:pic>
        <p:nvPicPr>
          <p:cNvPr id="10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8383448" y="8297875"/>
            <a:ext cx="381133" cy="381133"/>
          </a:xfrm>
          <a:prstGeom prst="rect">
            <a:avLst/>
          </a:prstGeom>
        </p:spPr>
      </p:pic>
      <p:pic>
        <p:nvPicPr>
          <p:cNvPr id="11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097198" y="8298619"/>
            <a:ext cx="381133" cy="381133"/>
          </a:xfrm>
          <a:prstGeom prst="rect">
            <a:avLst/>
          </a:prstGeom>
        </p:spPr>
      </p:pic>
      <p:sp>
        <p:nvSpPr>
          <p:cNvPr id="12" name="Life"/>
          <p:cNvSpPr/>
          <p:nvPr/>
        </p:nvSpPr>
        <p:spPr>
          <a:xfrm>
            <a:off x="667094" y="1971787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Life</a:t>
            </a:r>
            <a:endParaRPr lang="en-US" sz="6000"/>
          </a:p>
        </p:txBody>
      </p:sp>
      <p:sp>
        <p:nvSpPr>
          <p:cNvPr id="13" name="Text 1"/>
          <p:cNvSpPr/>
          <p:nvPr/>
        </p:nvSpPr>
        <p:spPr>
          <a:xfrm>
            <a:off x="1181772" y="3849791"/>
            <a:ext cx="7449052" cy="2877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Гид по досугу и развлечениям, который помогает отвлечься от негативных новостей и эффективно планировать свободное время.
Проект о том, как поиграть, поесть, потратить, погулять, почитать, посмотреть, полистать, заняться собой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разобраться.</a:t>
            </a:r>
            <a:endParaRPr lang="en-US" sz="1950"/>
          </a:p>
        </p:txBody>
      </p:sp>
      <p:sp>
        <p:nvSpPr>
          <p:cNvPr id="14" name="name_157"/>
          <p:cNvSpPr/>
          <p:nvPr/>
        </p:nvSpPr>
        <p:spPr>
          <a:xfrm>
            <a:off x="969560" y="7572817"/>
            <a:ext cx="2457556" cy="610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13,7</a:t>
            </a:r>
            <a:r>
              <a:rPr lang="en-US" sz="3375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млн</a:t>
            </a:r>
            <a:endParaRPr lang="en-US" sz="6750">
              <a:solidFill>
                <a:srgbClr val="303030"/>
              </a:solidFill>
            </a:endParaRPr>
          </a:p>
        </p:txBody>
      </p:sp>
      <p:sp>
        <p:nvSpPr>
          <p:cNvPr id="15" name="Text 3"/>
          <p:cNvSpPr/>
          <p:nvPr/>
        </p:nvSpPr>
        <p:spPr>
          <a:xfrm>
            <a:off x="969700" y="8372893"/>
            <a:ext cx="2590845" cy="257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92" kern="0" spc="59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>
              <a:solidFill>
                <a:srgbClr val="303030"/>
              </a:solidFill>
            </a:endParaRPr>
          </a:p>
        </p:txBody>
      </p:sp>
      <p:sp>
        <p:nvSpPr>
          <p:cNvPr id="16" name="name_106"/>
          <p:cNvSpPr/>
          <p:nvPr/>
        </p:nvSpPr>
        <p:spPr>
          <a:xfrm>
            <a:off x="5274860" y="7572034"/>
            <a:ext cx="2629006" cy="610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8,6</a:t>
            </a:r>
            <a:r>
              <a:rPr lang="en-US" sz="337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>
              <a:solidFill>
                <a:srgbClr val="303030"/>
              </a:solidFill>
            </a:endParaRPr>
          </a:p>
        </p:txBody>
      </p:sp>
      <p:sp>
        <p:nvSpPr>
          <p:cNvPr id="17" name="Text 5"/>
          <p:cNvSpPr/>
          <p:nvPr/>
        </p:nvSpPr>
        <p:spPr>
          <a:xfrm>
            <a:off x="5275000" y="8372109"/>
            <a:ext cx="2762295" cy="2576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92" kern="0" spc="59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>
              <a:solidFill>
                <a:srgbClr val="303030"/>
              </a:solidFill>
            </a:endParaRPr>
          </a:p>
        </p:txBody>
      </p:sp>
      <p:sp>
        <p:nvSpPr>
          <p:cNvPr id="18" name="default_name"/>
          <p:cNvSpPr/>
          <p:nvPr/>
        </p:nvSpPr>
        <p:spPr>
          <a:xfrm>
            <a:off x="1171575" y="6298796"/>
            <a:ext cx="1257357" cy="324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>
                <a:solidFill>
                  <a:srgbClr val="FCFCFC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/>
          </a:p>
        </p:txBody>
      </p:sp>
      <p:sp>
        <p:nvSpPr>
          <p:cNvPr id="19" name="Text 7"/>
          <p:cNvSpPr/>
          <p:nvPr/>
        </p:nvSpPr>
        <p:spPr>
          <a:xfrm>
            <a:off x="2943225" y="6298536"/>
            <a:ext cx="990657" cy="32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/>
          </a:p>
        </p:txBody>
      </p:sp>
      <p:sp>
        <p:nvSpPr>
          <p:cNvPr id="20" name="Descriptor"/>
          <p:cNvSpPr/>
          <p:nvPr/>
        </p:nvSpPr>
        <p:spPr>
          <a:xfrm>
            <a:off x="702779" y="9302472"/>
            <a:ext cx="16402088" cy="5767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1" name="default_name"/>
          <p:cNvSpPr/>
          <p:nvPr/>
        </p:nvSpPr>
        <p:spPr>
          <a:xfrm>
            <a:off x="12201525" y="800987"/>
            <a:ext cx="1019210" cy="2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/>
          </a:p>
        </p:txBody>
      </p:sp>
      <p:sp>
        <p:nvSpPr>
          <p:cNvPr id="22" name="Text 10"/>
          <p:cNvSpPr/>
          <p:nvPr/>
        </p:nvSpPr>
        <p:spPr>
          <a:xfrm>
            <a:off x="13954125" y="800268"/>
            <a:ext cx="3400460" cy="200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/>
          </a:p>
        </p:txBody>
      </p:sp>
      <p:sp>
        <p:nvSpPr>
          <p:cNvPr id="23" name="default_name"/>
          <p:cNvSpPr/>
          <p:nvPr/>
        </p:nvSpPr>
        <p:spPr>
          <a:xfrm>
            <a:off x="1171575" y="6298796"/>
            <a:ext cx="1257357" cy="324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B1585-7E0A-6AC1-15E7-0415F2117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2" descr="preencoded.png">
            <a:extLst>
              <a:ext uri="{FF2B5EF4-FFF2-40B4-BE49-F238E27FC236}">
                <a16:creationId xmlns:a16="http://schemas.microsoft.com/office/drawing/2014/main" id="{2D21A630-B4BB-F91C-C427-7AB1DF266C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182074" y="6543828"/>
            <a:ext cx="5525344" cy="2421278"/>
          </a:xfrm>
          <a:prstGeom prst="rect">
            <a:avLst/>
          </a:prstGeom>
        </p:spPr>
      </p:pic>
      <p:pic>
        <p:nvPicPr>
          <p:cNvPr id="4" name="Rectangle 13" descr="preencoded.png">
            <a:extLst>
              <a:ext uri="{FF2B5EF4-FFF2-40B4-BE49-F238E27FC236}">
                <a16:creationId xmlns:a16="http://schemas.microsoft.com/office/drawing/2014/main" id="{E39FBD92-4F6A-4AD8-10A4-DA0D3FC94E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82437" y="3933978"/>
            <a:ext cx="5525344" cy="2421278"/>
          </a:xfrm>
          <a:prstGeom prst="rect">
            <a:avLst/>
          </a:prstGeom>
        </p:spPr>
      </p:pic>
      <p:pic>
        <p:nvPicPr>
          <p:cNvPr id="5" name="Rectangle 15" descr="preencoded.png">
            <a:extLst>
              <a:ext uri="{FF2B5EF4-FFF2-40B4-BE49-F238E27FC236}">
                <a16:creationId xmlns:a16="http://schemas.microsoft.com/office/drawing/2014/main" id="{18D58628-1CBA-A8D1-1218-519132102B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097436" y="3932978"/>
            <a:ext cx="5525344" cy="2421278"/>
          </a:xfrm>
          <a:prstGeom prst="rect">
            <a:avLst/>
          </a:prstGeom>
        </p:spPr>
      </p:pic>
      <p:pic>
        <p:nvPicPr>
          <p:cNvPr id="6" name="Frame 2131327418" descr="preencoded.png">
            <a:extLst>
              <a:ext uri="{FF2B5EF4-FFF2-40B4-BE49-F238E27FC236}">
                <a16:creationId xmlns:a16="http://schemas.microsoft.com/office/drawing/2014/main" id="{EBF84DAD-1EFF-8225-495C-B17BA7896DE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87772" y="7002145"/>
            <a:ext cx="2162601" cy="1219955"/>
          </a:xfrm>
          <a:prstGeom prst="rect">
            <a:avLst/>
          </a:prstGeom>
        </p:spPr>
      </p:pic>
      <p:pic>
        <p:nvPicPr>
          <p:cNvPr id="7" name="Frame 2131327420" descr="preencoded.png">
            <a:extLst>
              <a:ext uri="{FF2B5EF4-FFF2-40B4-BE49-F238E27FC236}">
                <a16:creationId xmlns:a16="http://schemas.microsoft.com/office/drawing/2014/main" id="{D7E4EF9F-B9AC-E319-8D40-96291F7BE06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87316" y="4392277"/>
            <a:ext cx="2210226" cy="1219972"/>
          </a:xfrm>
          <a:prstGeom prst="rect">
            <a:avLst/>
          </a:prstGeom>
        </p:spPr>
      </p:pic>
      <p:pic>
        <p:nvPicPr>
          <p:cNvPr id="8" name="Frame 2131327527" descr="preencoded.png">
            <a:extLst>
              <a:ext uri="{FF2B5EF4-FFF2-40B4-BE49-F238E27FC236}">
                <a16:creationId xmlns:a16="http://schemas.microsoft.com/office/drawing/2014/main" id="{A480E966-5C32-7925-23D7-D371A3B80FB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67436" y="3934970"/>
            <a:ext cx="5525344" cy="2421282"/>
          </a:xfrm>
          <a:prstGeom prst="rect">
            <a:avLst/>
          </a:prstGeom>
        </p:spPr>
      </p:pic>
      <p:pic>
        <p:nvPicPr>
          <p:cNvPr id="9" name="Frame 2131327528" descr="preencoded.png">
            <a:extLst>
              <a:ext uri="{FF2B5EF4-FFF2-40B4-BE49-F238E27FC236}">
                <a16:creationId xmlns:a16="http://schemas.microsoft.com/office/drawing/2014/main" id="{BC25C355-9265-543E-FB6B-156D3822188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3463946" y="6606328"/>
            <a:ext cx="5525344" cy="2421282"/>
          </a:xfrm>
          <a:prstGeom prst="rect">
            <a:avLst/>
          </a:prstGeom>
        </p:spPr>
      </p:pic>
      <p:pic>
        <p:nvPicPr>
          <p:cNvPr id="10" name="Group 2131327330" descr="preencoded.png">
            <a:extLst>
              <a:ext uri="{FF2B5EF4-FFF2-40B4-BE49-F238E27FC236}">
                <a16:creationId xmlns:a16="http://schemas.microsoft.com/office/drawing/2014/main" id="{8E8CBA3D-98CC-7DFA-31E6-40371F684A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3659063" y="7916324"/>
            <a:ext cx="714624" cy="714624"/>
          </a:xfrm>
          <a:prstGeom prst="rect">
            <a:avLst/>
          </a:prstGeom>
        </p:spPr>
      </p:pic>
      <p:pic>
        <p:nvPicPr>
          <p:cNvPr id="12" name="Frame 2131327416" descr="preencoded.png">
            <a:extLst>
              <a:ext uri="{FF2B5EF4-FFF2-40B4-BE49-F238E27FC236}">
                <a16:creationId xmlns:a16="http://schemas.microsoft.com/office/drawing/2014/main" id="{E9F85F5F-9140-9426-2477-48AD42F1083D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2887938" y="6797502"/>
            <a:ext cx="2248326" cy="1219988"/>
          </a:xfrm>
          <a:prstGeom prst="rect">
            <a:avLst/>
          </a:prstGeom>
        </p:spPr>
      </p:pic>
      <p:pic>
        <p:nvPicPr>
          <p:cNvPr id="13" name="RBC Logo / Icon" descr="preencoded.png">
            <a:extLst>
              <a:ext uri="{FF2B5EF4-FFF2-40B4-BE49-F238E27FC236}">
                <a16:creationId xmlns:a16="http://schemas.microsoft.com/office/drawing/2014/main" id="{B1CC752B-4FF6-B401-DE0E-646425CC2F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66894" y="831709"/>
            <a:ext cx="304854" cy="304870"/>
          </a:xfrm>
          <a:prstGeom prst="rect">
            <a:avLst/>
          </a:prstGeom>
        </p:spPr>
      </p:pic>
      <p:pic>
        <p:nvPicPr>
          <p:cNvPr id="14" name="Frame 2131327414" descr="preencoded.png">
            <a:extLst>
              <a:ext uri="{FF2B5EF4-FFF2-40B4-BE49-F238E27FC236}">
                <a16:creationId xmlns:a16="http://schemas.microsoft.com/office/drawing/2014/main" id="{9E4AC307-C34C-316A-EEE9-9FB04BFC859D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2402316" y="4390650"/>
            <a:ext cx="4019976" cy="1220605"/>
          </a:xfrm>
          <a:prstGeom prst="rect">
            <a:avLst/>
          </a:prstGeom>
        </p:spPr>
      </p:pic>
      <p:pic>
        <p:nvPicPr>
          <p:cNvPr id="15" name="Group 2298" descr="preencoded.png">
            <a:extLst>
              <a:ext uri="{FF2B5EF4-FFF2-40B4-BE49-F238E27FC236}">
                <a16:creationId xmlns:a16="http://schemas.microsoft.com/office/drawing/2014/main" id="{E74981F2-41FA-E4B0-6A28-4F0E8779D4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6574426" y="5305474"/>
            <a:ext cx="714625" cy="714624"/>
          </a:xfrm>
          <a:prstGeom prst="rect">
            <a:avLst/>
          </a:prstGeom>
        </p:spPr>
      </p:pic>
      <p:pic>
        <p:nvPicPr>
          <p:cNvPr id="16" name="Group 2131327470" descr="preencoded.png">
            <a:extLst>
              <a:ext uri="{FF2B5EF4-FFF2-40B4-BE49-F238E27FC236}">
                <a16:creationId xmlns:a16="http://schemas.microsoft.com/office/drawing/2014/main" id="{333EA441-D746-2D4C-EC8D-B3F943E001D6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10859426" y="5306474"/>
            <a:ext cx="714624" cy="714624"/>
          </a:xfrm>
          <a:prstGeom prst="rect">
            <a:avLst/>
          </a:prstGeom>
        </p:spPr>
      </p:pic>
      <p:pic>
        <p:nvPicPr>
          <p:cNvPr id="17" name="Frame 38" descr="preencoded.png">
            <a:extLst>
              <a:ext uri="{FF2B5EF4-FFF2-40B4-BE49-F238E27FC236}">
                <a16:creationId xmlns:a16="http://schemas.microsoft.com/office/drawing/2014/main" id="{9DF80E06-6028-7D2F-2BAB-F85CE90CD6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6525991" y="666676"/>
            <a:ext cx="1095538" cy="467107"/>
          </a:xfrm>
          <a:prstGeom prst="rect">
            <a:avLst/>
          </a:prstGeom>
        </p:spPr>
      </p:pic>
      <p:sp>
        <p:nvSpPr>
          <p:cNvPr id="18" name="Descriptor">
            <a:extLst>
              <a:ext uri="{FF2B5EF4-FFF2-40B4-BE49-F238E27FC236}">
                <a16:creationId xmlns:a16="http://schemas.microsoft.com/office/drawing/2014/main" id="{ABF7FF26-B51A-2402-18D6-04B7BAB7B53E}"/>
              </a:ext>
            </a:extLst>
          </p:cNvPr>
          <p:cNvSpPr/>
          <p:nvPr/>
        </p:nvSpPr>
        <p:spPr>
          <a:xfrm>
            <a:off x="696923" y="9153737"/>
            <a:ext cx="16402248" cy="1136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Text 1">
            <a:extLst>
              <a:ext uri="{FF2B5EF4-FFF2-40B4-BE49-F238E27FC236}">
                <a16:creationId xmlns:a16="http://schemas.microsoft.com/office/drawing/2014/main" id="{AA93961E-7298-D4E1-149D-CC7CEE1ED366}"/>
              </a:ext>
            </a:extLst>
          </p:cNvPr>
          <p:cNvSpPr/>
          <p:nvPr/>
        </p:nvSpPr>
        <p:spPr>
          <a:xfrm>
            <a:off x="667094" y="1971791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Аудитория «РБК Life»
</a:t>
            </a:r>
            <a:endParaRPr lang="en-US" sz="6000"/>
          </a:p>
        </p:txBody>
      </p:sp>
      <p:sp>
        <p:nvSpPr>
          <p:cNvPr id="21" name="Text 3">
            <a:extLst>
              <a:ext uri="{FF2B5EF4-FFF2-40B4-BE49-F238E27FC236}">
                <a16:creationId xmlns:a16="http://schemas.microsoft.com/office/drawing/2014/main" id="{F6C4794B-EE81-2D13-6DF1-68E8D91782BB}"/>
              </a:ext>
            </a:extLst>
          </p:cNvPr>
          <p:cNvSpPr/>
          <p:nvPr/>
        </p:nvSpPr>
        <p:spPr>
          <a:xfrm>
            <a:off x="9487107" y="7878707"/>
            <a:ext cx="2838510" cy="34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ысокий</a:t>
            </a: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и средний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2" name="name_46">
            <a:extLst>
              <a:ext uri="{FF2B5EF4-FFF2-40B4-BE49-F238E27FC236}">
                <a16:creationId xmlns:a16="http://schemas.microsoft.com/office/drawing/2014/main" id="{15A813D7-69C2-E7E4-AD3A-FAD4B08A2ED5}"/>
              </a:ext>
            </a:extLst>
          </p:cNvPr>
          <p:cNvSpPr/>
          <p:nvPr/>
        </p:nvSpPr>
        <p:spPr>
          <a:xfrm>
            <a:off x="6687316" y="4232642"/>
            <a:ext cx="1743195" cy="6861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3" name="2050">
            <a:extLst>
              <a:ext uri="{FF2B5EF4-FFF2-40B4-BE49-F238E27FC236}">
                <a16:creationId xmlns:a16="http://schemas.microsoft.com/office/drawing/2014/main" id="{A0185314-0359-7460-6F5A-E40B3F44F3FD}"/>
              </a:ext>
            </a:extLst>
          </p:cNvPr>
          <p:cNvSpPr/>
          <p:nvPr/>
        </p:nvSpPr>
        <p:spPr>
          <a:xfrm>
            <a:off x="6687469" y="5268994"/>
            <a:ext cx="2066985" cy="343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возраст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25-54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4" name="name_31">
            <a:extLst>
              <a:ext uri="{FF2B5EF4-FFF2-40B4-BE49-F238E27FC236}">
                <a16:creationId xmlns:a16="http://schemas.microsoft.com/office/drawing/2014/main" id="{44C77891-B136-0E8C-C269-A8B49940C5BC}"/>
              </a:ext>
            </a:extLst>
          </p:cNvPr>
          <p:cNvSpPr/>
          <p:nvPr/>
        </p:nvSpPr>
        <p:spPr>
          <a:xfrm>
            <a:off x="972316" y="4233683"/>
            <a:ext cx="2209920" cy="686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37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5" name="Text 7">
            <a:extLst>
              <a:ext uri="{FF2B5EF4-FFF2-40B4-BE49-F238E27FC236}">
                <a16:creationId xmlns:a16="http://schemas.microsoft.com/office/drawing/2014/main" id="{CA2F5312-BA83-5BE1-9A4A-CA2B602365B3}"/>
              </a:ext>
            </a:extLst>
          </p:cNvPr>
          <p:cNvSpPr/>
          <p:nvPr/>
        </p:nvSpPr>
        <p:spPr>
          <a:xfrm>
            <a:off x="972454" y="5184244"/>
            <a:ext cx="2209920" cy="686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руководители </a:t>
            </a:r>
            <a:br>
              <a:rPr>
                <a:solidFill>
                  <a:srgbClr val="303030"/>
                </a:solidFill>
              </a:rPr>
            </a:b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специалисты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8" name="name_30">
            <a:extLst>
              <a:ext uri="{FF2B5EF4-FFF2-40B4-BE49-F238E27FC236}">
                <a16:creationId xmlns:a16="http://schemas.microsoft.com/office/drawing/2014/main" id="{B264BA1E-837E-E77F-E680-77D876867F7C}"/>
              </a:ext>
            </a:extLst>
          </p:cNvPr>
          <p:cNvSpPr/>
          <p:nvPr/>
        </p:nvSpPr>
        <p:spPr>
          <a:xfrm>
            <a:off x="12402772" y="6899997"/>
            <a:ext cx="1781295" cy="686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0" name="name_5644">
            <a:extLst>
              <a:ext uri="{FF2B5EF4-FFF2-40B4-BE49-F238E27FC236}">
                <a16:creationId xmlns:a16="http://schemas.microsoft.com/office/drawing/2014/main" id="{95BCFFFA-C575-C9E1-1209-142EFFCAFF89}"/>
              </a:ext>
            </a:extLst>
          </p:cNvPr>
          <p:cNvSpPr/>
          <p:nvPr/>
        </p:nvSpPr>
        <p:spPr>
          <a:xfrm>
            <a:off x="12402316" y="4231392"/>
            <a:ext cx="3219570" cy="6863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5/</a:t>
            </a: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1" name="default_name">
            <a:extLst>
              <a:ext uri="{FF2B5EF4-FFF2-40B4-BE49-F238E27FC236}">
                <a16:creationId xmlns:a16="http://schemas.microsoft.com/office/drawing/2014/main" id="{3F8A99B7-2D80-A5B3-AE16-796360BAF0CE}"/>
              </a:ext>
            </a:extLst>
          </p:cNvPr>
          <p:cNvSpPr/>
          <p:nvPr/>
        </p:nvSpPr>
        <p:spPr>
          <a:xfrm>
            <a:off x="12402470" y="5267653"/>
            <a:ext cx="4038660" cy="3436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мужчины/женщины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32" name="default_name">
            <a:extLst>
              <a:ext uri="{FF2B5EF4-FFF2-40B4-BE49-F238E27FC236}">
                <a16:creationId xmlns:a16="http://schemas.microsoft.com/office/drawing/2014/main" id="{10C22FE1-2B2F-1044-EC16-BFD4D0BC8582}"/>
              </a:ext>
            </a:extLst>
          </p:cNvPr>
          <p:cNvSpPr/>
          <p:nvPr/>
        </p:nvSpPr>
        <p:spPr>
          <a:xfrm>
            <a:off x="16802100" y="800266"/>
            <a:ext cx="552485" cy="200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/>
          </a:p>
        </p:txBody>
      </p:sp>
      <p:sp>
        <p:nvSpPr>
          <p:cNvPr id="26" name="Text 3">
            <a:extLst>
              <a:ext uri="{FF2B5EF4-FFF2-40B4-BE49-F238E27FC236}">
                <a16:creationId xmlns:a16="http://schemas.microsoft.com/office/drawing/2014/main" id="{D39192C3-178C-C165-A6E5-15652C1EB277}"/>
              </a:ext>
            </a:extLst>
          </p:cNvPr>
          <p:cNvSpPr/>
          <p:nvPr/>
        </p:nvSpPr>
        <p:spPr>
          <a:xfrm>
            <a:off x="3770930" y="7915324"/>
            <a:ext cx="2838510" cy="34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Высшее</a:t>
            </a:r>
          </a:p>
          <a:p>
            <a:pPr marL="0" indent="0" algn="l">
              <a:lnSpc>
                <a:spcPts val="2700"/>
              </a:lnSpc>
              <a:buNone/>
            </a:pPr>
            <a:r>
              <a:rPr lang="ru-RU" sz="2250">
                <a:solidFill>
                  <a:srgbClr val="303030"/>
                </a:solidFill>
                <a:latin typeface="Graphik RBC LC Regular" pitchFamily="34" charset="0"/>
              </a:rPr>
              <a:t>образование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9" name="name_31">
            <a:extLst>
              <a:ext uri="{FF2B5EF4-FFF2-40B4-BE49-F238E27FC236}">
                <a16:creationId xmlns:a16="http://schemas.microsoft.com/office/drawing/2014/main" id="{73735201-FF36-4E71-9374-F7E942B167F5}"/>
              </a:ext>
            </a:extLst>
          </p:cNvPr>
          <p:cNvSpPr/>
          <p:nvPr/>
        </p:nvSpPr>
        <p:spPr>
          <a:xfrm>
            <a:off x="3771498" y="6919467"/>
            <a:ext cx="2209920" cy="686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4" name="name_31">
            <a:extLst>
              <a:ext uri="{FF2B5EF4-FFF2-40B4-BE49-F238E27FC236}">
                <a16:creationId xmlns:a16="http://schemas.microsoft.com/office/drawing/2014/main" id="{29B4FD85-8148-3254-08ED-9DA370A21C06}"/>
              </a:ext>
            </a:extLst>
          </p:cNvPr>
          <p:cNvSpPr/>
          <p:nvPr/>
        </p:nvSpPr>
        <p:spPr>
          <a:xfrm>
            <a:off x="9481833" y="6919467"/>
            <a:ext cx="2209920" cy="686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77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5" name="Descriptor">
            <a:extLst>
              <a:ext uri="{FF2B5EF4-FFF2-40B4-BE49-F238E27FC236}">
                <a16:creationId xmlns:a16="http://schemas.microsoft.com/office/drawing/2014/main" id="{504559D4-8051-6066-8327-CE0E7EF675FB}"/>
              </a:ext>
            </a:extLst>
          </p:cNvPr>
          <p:cNvSpPr/>
          <p:nvPr/>
        </p:nvSpPr>
        <p:spPr>
          <a:xfrm>
            <a:off x="684824" y="9298636"/>
            <a:ext cx="16432213" cy="5756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" sz="1500" err="1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Cross Web (</a:t>
            </a: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0+, население 12+ лет), декабрь 2025</a:t>
            </a: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0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7322" y="3276774"/>
            <a:ext cx="8383304" cy="3736726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8007" y="7202548"/>
            <a:ext cx="4096365" cy="176355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4257" y="7201804"/>
            <a:ext cx="4096365" cy="1763555"/>
          </a:xfrm>
          <a:prstGeom prst="rect">
            <a:avLst/>
          </a:prstGeom>
        </p:spPr>
      </p:pic>
      <p:pic>
        <p:nvPicPr>
          <p:cNvPr id="5" name="Frame 213132744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69560" y="7572449"/>
            <a:ext cx="2314944" cy="1058088"/>
          </a:xfrm>
          <a:prstGeom prst="rect">
            <a:avLst/>
          </a:prstGeom>
        </p:spPr>
      </p:pic>
      <p:pic>
        <p:nvPicPr>
          <p:cNvPr id="6" name="Frame 2131327449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274860" y="7571586"/>
            <a:ext cx="2600694" cy="1058194"/>
          </a:xfrm>
          <a:prstGeom prst="rect">
            <a:avLst/>
          </a:prstGeom>
        </p:spPr>
      </p:pic>
      <p:pic>
        <p:nvPicPr>
          <p:cNvPr id="7" name="Frame 2131327518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239820" y="3265736"/>
            <a:ext cx="8383989" cy="5698882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894" y="831726"/>
            <a:ext cx="304854" cy="304874"/>
          </a:xfrm>
          <a:prstGeom prst="rect">
            <a:avLst/>
          </a:prstGeom>
        </p:spPr>
      </p:pic>
      <p:pic>
        <p:nvPicPr>
          <p:cNvPr id="9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925416" y="665867"/>
            <a:ext cx="5696113" cy="468724"/>
          </a:xfrm>
          <a:prstGeom prst="rect">
            <a:avLst/>
          </a:prstGeom>
        </p:spPr>
      </p:pic>
      <p:pic>
        <p:nvPicPr>
          <p:cNvPr id="10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8383448" y="8297883"/>
            <a:ext cx="381133" cy="381133"/>
          </a:xfrm>
          <a:prstGeom prst="rect">
            <a:avLst/>
          </a:prstGeom>
        </p:spPr>
      </p:pic>
      <p:pic>
        <p:nvPicPr>
          <p:cNvPr id="11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097198" y="8298646"/>
            <a:ext cx="381133" cy="381133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695669" y="1971783"/>
            <a:ext cx="16945170" cy="1117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Стиль</a:t>
            </a:r>
            <a:endParaRPr lang="en-US" sz="6000"/>
          </a:p>
        </p:txBody>
      </p:sp>
      <p:sp>
        <p:nvSpPr>
          <p:cNvPr id="13" name="-       100 brand safety      -"/>
          <p:cNvSpPr/>
          <p:nvPr/>
        </p:nvSpPr>
        <p:spPr>
          <a:xfrm>
            <a:off x="1181772" y="3849797"/>
            <a:ext cx="7410952" cy="2877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Персональный куратор в мире вещей и впечатлений. Помогает читателям формировать собственный стиль жизни и быть в курсе самых важных лайфстайл-трендов. </a:t>
            </a:r>
            <a:br>
              <a:rPr/>
            </a:br>
            <a:br>
              <a:rPr/>
            </a:br>
            <a:r>
              <a:rPr lang="en-US" sz="180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Живет за пределами геополитической повестки. Обеспечивает 100% brand safety нашим партнерам.</a:t>
            </a:r>
            <a:br>
              <a:rPr/>
            </a:br>
            <a:br>
              <a:rPr/>
            </a:br>
            <a:r>
              <a:rPr lang="en-US" sz="180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Стиль стратегически курирует лайфстайл-направление РБК.</a:t>
            </a:r>
            <a:endParaRPr lang="en-US" sz="1800"/>
          </a:p>
        </p:txBody>
      </p:sp>
      <p:sp>
        <p:nvSpPr>
          <p:cNvPr id="14" name="name_31"/>
          <p:cNvSpPr/>
          <p:nvPr/>
        </p:nvSpPr>
        <p:spPr>
          <a:xfrm>
            <a:off x="969559" y="7572894"/>
            <a:ext cx="2343335" cy="609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</a:t>
            </a:r>
            <a:r>
              <a:rPr lang="en-US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,</a:t>
            </a: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337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>
              <a:solidFill>
                <a:srgbClr val="303030"/>
              </a:solidFill>
            </a:endParaRPr>
          </a:p>
        </p:txBody>
      </p:sp>
      <p:sp>
        <p:nvSpPr>
          <p:cNvPr id="15" name="Text 3"/>
          <p:cNvSpPr/>
          <p:nvPr/>
        </p:nvSpPr>
        <p:spPr>
          <a:xfrm>
            <a:off x="969700" y="8372937"/>
            <a:ext cx="2343195" cy="257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92" kern="0" spc="59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/>
          </a:p>
        </p:txBody>
      </p:sp>
      <p:sp>
        <p:nvSpPr>
          <p:cNvPr id="16" name="name_23"/>
          <p:cNvSpPr/>
          <p:nvPr/>
        </p:nvSpPr>
        <p:spPr>
          <a:xfrm>
            <a:off x="5274860" y="7572117"/>
            <a:ext cx="2209906" cy="609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en-US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,</a:t>
            </a: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</a:t>
            </a:r>
            <a:r>
              <a:rPr lang="en-US" sz="337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>
              <a:solidFill>
                <a:srgbClr val="303030"/>
              </a:solidFill>
            </a:endParaRPr>
          </a:p>
        </p:txBody>
      </p:sp>
      <p:sp>
        <p:nvSpPr>
          <p:cNvPr id="17" name="Text 5"/>
          <p:cNvSpPr/>
          <p:nvPr/>
        </p:nvSpPr>
        <p:spPr>
          <a:xfrm>
            <a:off x="5275000" y="8372143"/>
            <a:ext cx="2619420" cy="2576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92" kern="0" spc="59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/>
          </a:p>
        </p:txBody>
      </p:sp>
      <p:sp>
        <p:nvSpPr>
          <p:cNvPr id="18" name="default_name"/>
          <p:cNvSpPr/>
          <p:nvPr/>
        </p:nvSpPr>
        <p:spPr>
          <a:xfrm>
            <a:off x="1171575" y="6298796"/>
            <a:ext cx="1257357" cy="324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/>
          </a:p>
        </p:txBody>
      </p:sp>
      <p:sp>
        <p:nvSpPr>
          <p:cNvPr id="19" name="Text 7"/>
          <p:cNvSpPr/>
          <p:nvPr/>
        </p:nvSpPr>
        <p:spPr>
          <a:xfrm>
            <a:off x="2943225" y="6298526"/>
            <a:ext cx="990657" cy="32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/>
          </a:p>
        </p:txBody>
      </p:sp>
      <p:sp>
        <p:nvSpPr>
          <p:cNvPr id="20" name="Descriptor"/>
          <p:cNvSpPr/>
          <p:nvPr/>
        </p:nvSpPr>
        <p:spPr>
          <a:xfrm>
            <a:off x="699175" y="9183882"/>
            <a:ext cx="16628052" cy="7869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1" name="default_name"/>
          <p:cNvSpPr/>
          <p:nvPr/>
        </p:nvSpPr>
        <p:spPr>
          <a:xfrm>
            <a:off x="12201525" y="800978"/>
            <a:ext cx="1019210" cy="2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/>
          </a:p>
        </p:txBody>
      </p:sp>
      <p:sp>
        <p:nvSpPr>
          <p:cNvPr id="22" name="Text 10"/>
          <p:cNvSpPr/>
          <p:nvPr/>
        </p:nvSpPr>
        <p:spPr>
          <a:xfrm>
            <a:off x="13954125" y="800249"/>
            <a:ext cx="3400460" cy="200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82D42-3199-F273-7938-88FC6608C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2" descr="preencoded.png">
            <a:extLst>
              <a:ext uri="{FF2B5EF4-FFF2-40B4-BE49-F238E27FC236}">
                <a16:creationId xmlns:a16="http://schemas.microsoft.com/office/drawing/2014/main" id="{A593937B-A6EF-938C-C717-88A9F02695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497117" y="6557030"/>
            <a:ext cx="5525344" cy="2421278"/>
          </a:xfrm>
          <a:prstGeom prst="rect">
            <a:avLst/>
          </a:prstGeom>
        </p:spPr>
      </p:pic>
      <p:pic>
        <p:nvPicPr>
          <p:cNvPr id="4" name="Rectangle 13" descr="preencoded.png">
            <a:extLst>
              <a:ext uri="{FF2B5EF4-FFF2-40B4-BE49-F238E27FC236}">
                <a16:creationId xmlns:a16="http://schemas.microsoft.com/office/drawing/2014/main" id="{2D286320-D3C2-2410-E7FD-529B4DE5B4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82437" y="3933978"/>
            <a:ext cx="5525344" cy="2421278"/>
          </a:xfrm>
          <a:prstGeom prst="rect">
            <a:avLst/>
          </a:prstGeom>
        </p:spPr>
      </p:pic>
      <p:pic>
        <p:nvPicPr>
          <p:cNvPr id="5" name="Rectangle 15" descr="preencoded.png">
            <a:extLst>
              <a:ext uri="{FF2B5EF4-FFF2-40B4-BE49-F238E27FC236}">
                <a16:creationId xmlns:a16="http://schemas.microsoft.com/office/drawing/2014/main" id="{AE453286-BDC4-128F-9B95-2D9510BDB7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894" y="6620754"/>
            <a:ext cx="5525344" cy="2421278"/>
          </a:xfrm>
          <a:prstGeom prst="rect">
            <a:avLst/>
          </a:prstGeom>
        </p:spPr>
      </p:pic>
      <p:pic>
        <p:nvPicPr>
          <p:cNvPr id="6" name="Frame 2131327418" descr="preencoded.png">
            <a:extLst>
              <a:ext uri="{FF2B5EF4-FFF2-40B4-BE49-F238E27FC236}">
                <a16:creationId xmlns:a16="http://schemas.microsoft.com/office/drawing/2014/main" id="{C7DCCF53-4EA9-CD23-D12B-EA3B7A48C6F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87772" y="7002145"/>
            <a:ext cx="2162601" cy="1219955"/>
          </a:xfrm>
          <a:prstGeom prst="rect">
            <a:avLst/>
          </a:prstGeom>
        </p:spPr>
      </p:pic>
      <p:pic>
        <p:nvPicPr>
          <p:cNvPr id="7" name="Frame 2131327420" descr="preencoded.png">
            <a:extLst>
              <a:ext uri="{FF2B5EF4-FFF2-40B4-BE49-F238E27FC236}">
                <a16:creationId xmlns:a16="http://schemas.microsoft.com/office/drawing/2014/main" id="{F546A53C-AA60-66A6-78FF-4D9AE9129E4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87316" y="4392277"/>
            <a:ext cx="2210226" cy="1219972"/>
          </a:xfrm>
          <a:prstGeom prst="rect">
            <a:avLst/>
          </a:prstGeom>
        </p:spPr>
      </p:pic>
      <p:pic>
        <p:nvPicPr>
          <p:cNvPr id="8" name="Frame 2131327527" descr="preencoded.png">
            <a:extLst>
              <a:ext uri="{FF2B5EF4-FFF2-40B4-BE49-F238E27FC236}">
                <a16:creationId xmlns:a16="http://schemas.microsoft.com/office/drawing/2014/main" id="{01331C48-E921-D690-F674-C18DF9C7B45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67436" y="3934970"/>
            <a:ext cx="5525344" cy="2421282"/>
          </a:xfrm>
          <a:prstGeom prst="rect">
            <a:avLst/>
          </a:prstGeom>
        </p:spPr>
      </p:pic>
      <p:pic>
        <p:nvPicPr>
          <p:cNvPr id="10" name="Group 2131327330" descr="preencoded.png">
            <a:extLst>
              <a:ext uri="{FF2B5EF4-FFF2-40B4-BE49-F238E27FC236}">
                <a16:creationId xmlns:a16="http://schemas.microsoft.com/office/drawing/2014/main" id="{87A03639-DF5B-F473-67CB-49DB1B1533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974106" y="7929526"/>
            <a:ext cx="714624" cy="714624"/>
          </a:xfrm>
          <a:prstGeom prst="rect">
            <a:avLst/>
          </a:prstGeom>
        </p:spPr>
      </p:pic>
      <p:pic>
        <p:nvPicPr>
          <p:cNvPr id="12" name="Frame 2131327416" descr="preencoded.png">
            <a:extLst>
              <a:ext uri="{FF2B5EF4-FFF2-40B4-BE49-F238E27FC236}">
                <a16:creationId xmlns:a16="http://schemas.microsoft.com/office/drawing/2014/main" id="{EE813A6D-4B81-E87B-4ED0-3E8EA07F205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2887938" y="6797502"/>
            <a:ext cx="2248326" cy="1219988"/>
          </a:xfrm>
          <a:prstGeom prst="rect">
            <a:avLst/>
          </a:prstGeom>
        </p:spPr>
      </p:pic>
      <p:pic>
        <p:nvPicPr>
          <p:cNvPr id="13" name="RBC Logo / Icon" descr="preencoded.png">
            <a:extLst>
              <a:ext uri="{FF2B5EF4-FFF2-40B4-BE49-F238E27FC236}">
                <a16:creationId xmlns:a16="http://schemas.microsoft.com/office/drawing/2014/main" id="{74D5010C-E2C2-4436-040E-923835DE90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66894" y="831709"/>
            <a:ext cx="304854" cy="304870"/>
          </a:xfrm>
          <a:prstGeom prst="rect">
            <a:avLst/>
          </a:prstGeom>
        </p:spPr>
      </p:pic>
      <p:pic>
        <p:nvPicPr>
          <p:cNvPr id="14" name="Frame 2131327414" descr="preencoded.png">
            <a:extLst>
              <a:ext uri="{FF2B5EF4-FFF2-40B4-BE49-F238E27FC236}">
                <a16:creationId xmlns:a16="http://schemas.microsoft.com/office/drawing/2014/main" id="{2A94C868-262B-F3FA-87F8-B6DD80C52AB0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971774" y="7078426"/>
            <a:ext cx="4019976" cy="1220605"/>
          </a:xfrm>
          <a:prstGeom prst="rect">
            <a:avLst/>
          </a:prstGeom>
        </p:spPr>
      </p:pic>
      <p:pic>
        <p:nvPicPr>
          <p:cNvPr id="15" name="Group 2298" descr="preencoded.png">
            <a:extLst>
              <a:ext uri="{FF2B5EF4-FFF2-40B4-BE49-F238E27FC236}">
                <a16:creationId xmlns:a16="http://schemas.microsoft.com/office/drawing/2014/main" id="{943CFE2B-373E-E150-6714-F8E9BAF409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143884" y="7993250"/>
            <a:ext cx="714625" cy="714624"/>
          </a:xfrm>
          <a:prstGeom prst="rect">
            <a:avLst/>
          </a:prstGeom>
        </p:spPr>
      </p:pic>
      <p:pic>
        <p:nvPicPr>
          <p:cNvPr id="16" name="Group 2131327470" descr="preencoded.png">
            <a:extLst>
              <a:ext uri="{FF2B5EF4-FFF2-40B4-BE49-F238E27FC236}">
                <a16:creationId xmlns:a16="http://schemas.microsoft.com/office/drawing/2014/main" id="{F3C28FBB-E20E-E79C-3B46-8DCDBFDF46FD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10859426" y="5306474"/>
            <a:ext cx="714624" cy="714624"/>
          </a:xfrm>
          <a:prstGeom prst="rect">
            <a:avLst/>
          </a:prstGeom>
        </p:spPr>
      </p:pic>
      <p:pic>
        <p:nvPicPr>
          <p:cNvPr id="17" name="Frame 38" descr="preencoded.png">
            <a:extLst>
              <a:ext uri="{FF2B5EF4-FFF2-40B4-BE49-F238E27FC236}">
                <a16:creationId xmlns:a16="http://schemas.microsoft.com/office/drawing/2014/main" id="{581FA787-1D06-430B-A1D9-B6188F72A8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16525991" y="666676"/>
            <a:ext cx="1095538" cy="467107"/>
          </a:xfrm>
          <a:prstGeom prst="rect">
            <a:avLst/>
          </a:prstGeom>
        </p:spPr>
      </p:pic>
      <p:sp>
        <p:nvSpPr>
          <p:cNvPr id="18" name="Descriptor">
            <a:extLst>
              <a:ext uri="{FF2B5EF4-FFF2-40B4-BE49-F238E27FC236}">
                <a16:creationId xmlns:a16="http://schemas.microsoft.com/office/drawing/2014/main" id="{1D7BA334-453D-B9C7-ABC4-1F296A143277}"/>
              </a:ext>
            </a:extLst>
          </p:cNvPr>
          <p:cNvSpPr/>
          <p:nvPr/>
        </p:nvSpPr>
        <p:spPr>
          <a:xfrm>
            <a:off x="696923" y="9153737"/>
            <a:ext cx="16402248" cy="1136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Text 1">
            <a:extLst>
              <a:ext uri="{FF2B5EF4-FFF2-40B4-BE49-F238E27FC236}">
                <a16:creationId xmlns:a16="http://schemas.microsoft.com/office/drawing/2014/main" id="{C0200A98-7E9F-00C3-690A-6B86F2A9ABA4}"/>
              </a:ext>
            </a:extLst>
          </p:cNvPr>
          <p:cNvSpPr/>
          <p:nvPr/>
        </p:nvSpPr>
        <p:spPr>
          <a:xfrm>
            <a:off x="667094" y="1971791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Аудитория «РБК </a:t>
            </a:r>
            <a:r>
              <a:rPr lang="ru-RU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Стиля</a:t>
            </a: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»
</a:t>
            </a:r>
            <a:endParaRPr lang="en-US" sz="6000"/>
          </a:p>
        </p:txBody>
      </p:sp>
      <p:sp>
        <p:nvSpPr>
          <p:cNvPr id="21" name="Text 3">
            <a:extLst>
              <a:ext uri="{FF2B5EF4-FFF2-40B4-BE49-F238E27FC236}">
                <a16:creationId xmlns:a16="http://schemas.microsoft.com/office/drawing/2014/main" id="{977B7F0A-B919-5A32-AECC-883913B95B36}"/>
              </a:ext>
            </a:extLst>
          </p:cNvPr>
          <p:cNvSpPr/>
          <p:nvPr/>
        </p:nvSpPr>
        <p:spPr>
          <a:xfrm>
            <a:off x="6802150" y="7891909"/>
            <a:ext cx="2838510" cy="34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ысокий</a:t>
            </a: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и средний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2" name="name_46">
            <a:extLst>
              <a:ext uri="{FF2B5EF4-FFF2-40B4-BE49-F238E27FC236}">
                <a16:creationId xmlns:a16="http://schemas.microsoft.com/office/drawing/2014/main" id="{BFB56AB6-20EE-1B3F-8B10-D4DF93AF5B16}"/>
              </a:ext>
            </a:extLst>
          </p:cNvPr>
          <p:cNvSpPr/>
          <p:nvPr/>
        </p:nvSpPr>
        <p:spPr>
          <a:xfrm>
            <a:off x="6687316" y="4232642"/>
            <a:ext cx="1743195" cy="6861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40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>
              <a:solidFill>
                <a:srgbClr val="303030"/>
              </a:solidFill>
            </a:endParaRPr>
          </a:p>
        </p:txBody>
      </p:sp>
      <p:sp>
        <p:nvSpPr>
          <p:cNvPr id="23" name="2050">
            <a:extLst>
              <a:ext uri="{FF2B5EF4-FFF2-40B4-BE49-F238E27FC236}">
                <a16:creationId xmlns:a16="http://schemas.microsoft.com/office/drawing/2014/main" id="{5F5AD65A-2A5F-1B38-359C-E5CD46DFA204}"/>
              </a:ext>
            </a:extLst>
          </p:cNvPr>
          <p:cNvSpPr/>
          <p:nvPr/>
        </p:nvSpPr>
        <p:spPr>
          <a:xfrm>
            <a:off x="6687469" y="5268994"/>
            <a:ext cx="2066985" cy="343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возраст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25-54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4" name="name_31">
            <a:extLst>
              <a:ext uri="{FF2B5EF4-FFF2-40B4-BE49-F238E27FC236}">
                <a16:creationId xmlns:a16="http://schemas.microsoft.com/office/drawing/2014/main" id="{CCE9A6BC-1240-114B-F245-9784FAB0B353}"/>
              </a:ext>
            </a:extLst>
          </p:cNvPr>
          <p:cNvSpPr/>
          <p:nvPr/>
        </p:nvSpPr>
        <p:spPr>
          <a:xfrm>
            <a:off x="972316" y="4233683"/>
            <a:ext cx="2209920" cy="686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38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5" name="Text 7">
            <a:extLst>
              <a:ext uri="{FF2B5EF4-FFF2-40B4-BE49-F238E27FC236}">
                <a16:creationId xmlns:a16="http://schemas.microsoft.com/office/drawing/2014/main" id="{CFF1347D-DEC5-CE66-25CC-B39176658913}"/>
              </a:ext>
            </a:extLst>
          </p:cNvPr>
          <p:cNvSpPr/>
          <p:nvPr/>
        </p:nvSpPr>
        <p:spPr>
          <a:xfrm>
            <a:off x="972454" y="5184244"/>
            <a:ext cx="2209920" cy="686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руководители </a:t>
            </a:r>
            <a:br>
              <a:rPr>
                <a:solidFill>
                  <a:srgbClr val="303030"/>
                </a:solidFill>
              </a:rPr>
            </a:b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специалисты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8" name="name_30">
            <a:extLst>
              <a:ext uri="{FF2B5EF4-FFF2-40B4-BE49-F238E27FC236}">
                <a16:creationId xmlns:a16="http://schemas.microsoft.com/office/drawing/2014/main" id="{2026DE6C-A389-01A1-BEB5-1379C2C8E2DE}"/>
              </a:ext>
            </a:extLst>
          </p:cNvPr>
          <p:cNvSpPr/>
          <p:nvPr/>
        </p:nvSpPr>
        <p:spPr>
          <a:xfrm>
            <a:off x="9717815" y="6913199"/>
            <a:ext cx="1781295" cy="686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0" name="name_5644">
            <a:extLst>
              <a:ext uri="{FF2B5EF4-FFF2-40B4-BE49-F238E27FC236}">
                <a16:creationId xmlns:a16="http://schemas.microsoft.com/office/drawing/2014/main" id="{54B829C4-DE02-1E12-9F22-6C4714D4B4B5}"/>
              </a:ext>
            </a:extLst>
          </p:cNvPr>
          <p:cNvSpPr/>
          <p:nvPr/>
        </p:nvSpPr>
        <p:spPr>
          <a:xfrm>
            <a:off x="971773" y="6919168"/>
            <a:ext cx="3739643" cy="6863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34</a:t>
            </a: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/</a:t>
            </a: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66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1" name="default_name">
            <a:extLst>
              <a:ext uri="{FF2B5EF4-FFF2-40B4-BE49-F238E27FC236}">
                <a16:creationId xmlns:a16="http://schemas.microsoft.com/office/drawing/2014/main" id="{627AF573-32FB-1DFC-F82E-C1296B9B423C}"/>
              </a:ext>
            </a:extLst>
          </p:cNvPr>
          <p:cNvSpPr/>
          <p:nvPr/>
        </p:nvSpPr>
        <p:spPr>
          <a:xfrm>
            <a:off x="971928" y="7955429"/>
            <a:ext cx="4038660" cy="3436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мужчины/женщины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32" name="default_name">
            <a:extLst>
              <a:ext uri="{FF2B5EF4-FFF2-40B4-BE49-F238E27FC236}">
                <a16:creationId xmlns:a16="http://schemas.microsoft.com/office/drawing/2014/main" id="{8078E809-3CA2-126D-D85C-71B2B20647F5}"/>
              </a:ext>
            </a:extLst>
          </p:cNvPr>
          <p:cNvSpPr/>
          <p:nvPr/>
        </p:nvSpPr>
        <p:spPr>
          <a:xfrm>
            <a:off x="16802100" y="800266"/>
            <a:ext cx="552485" cy="200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/>
          </a:p>
        </p:txBody>
      </p:sp>
      <p:sp>
        <p:nvSpPr>
          <p:cNvPr id="34" name="name_31">
            <a:extLst>
              <a:ext uri="{FF2B5EF4-FFF2-40B4-BE49-F238E27FC236}">
                <a16:creationId xmlns:a16="http://schemas.microsoft.com/office/drawing/2014/main" id="{D4B69F78-ED12-E7D6-19A9-1A05967879D1}"/>
              </a:ext>
            </a:extLst>
          </p:cNvPr>
          <p:cNvSpPr/>
          <p:nvPr/>
        </p:nvSpPr>
        <p:spPr>
          <a:xfrm>
            <a:off x="6796876" y="6932669"/>
            <a:ext cx="2209920" cy="686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74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5" name="Descriptor">
            <a:extLst>
              <a:ext uri="{FF2B5EF4-FFF2-40B4-BE49-F238E27FC236}">
                <a16:creationId xmlns:a16="http://schemas.microsoft.com/office/drawing/2014/main" id="{5190BC41-546B-B0B8-0678-DB823CC9170E}"/>
              </a:ext>
            </a:extLst>
          </p:cNvPr>
          <p:cNvSpPr/>
          <p:nvPr/>
        </p:nvSpPr>
        <p:spPr>
          <a:xfrm>
            <a:off x="684824" y="9297546"/>
            <a:ext cx="16432213" cy="5756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" sz="1500" err="1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Cross Web (</a:t>
            </a: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0+, население 12+ лет), декабрь 2025</a:t>
            </a: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18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8007" y="7202548"/>
            <a:ext cx="4096365" cy="1763555"/>
          </a:xfrm>
          <a:prstGeom prst="rect">
            <a:avLst/>
          </a:prstGeom>
        </p:spPr>
      </p:pic>
      <p:pic>
        <p:nvPicPr>
          <p:cNvPr id="3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954257" y="7201804"/>
            <a:ext cx="4096365" cy="1763555"/>
          </a:xfrm>
          <a:prstGeom prst="rect">
            <a:avLst/>
          </a:prstGeom>
        </p:spPr>
      </p:pic>
      <p:pic>
        <p:nvPicPr>
          <p:cNvPr id="4" name="Frame 2131327518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39820" y="3265736"/>
            <a:ext cx="8383989" cy="5698882"/>
          </a:xfrm>
          <a:prstGeom prst="rect">
            <a:avLst/>
          </a:prstGeom>
        </p:spPr>
      </p:pic>
      <p:pic>
        <p:nvPicPr>
          <p:cNvPr id="5" name="Frame 2131327435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69560" y="7572449"/>
            <a:ext cx="2314944" cy="1058088"/>
          </a:xfrm>
          <a:prstGeom prst="rect">
            <a:avLst/>
          </a:prstGeom>
        </p:spPr>
      </p:pic>
      <p:pic>
        <p:nvPicPr>
          <p:cNvPr id="6" name="Frame 2131327437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274860" y="7571586"/>
            <a:ext cx="2600694" cy="1058194"/>
          </a:xfrm>
          <a:prstGeom prst="rect">
            <a:avLst/>
          </a:prstGeom>
        </p:spPr>
      </p:pic>
      <p:pic>
        <p:nvPicPr>
          <p:cNvPr id="7" name="Frame 213132750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7322" y="3276767"/>
            <a:ext cx="8383304" cy="3736732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894" y="831707"/>
            <a:ext cx="304854" cy="304874"/>
          </a:xfrm>
          <a:prstGeom prst="rect">
            <a:avLst/>
          </a:prstGeom>
        </p:spPr>
      </p:pic>
      <p:pic>
        <p:nvPicPr>
          <p:cNvPr id="9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925416" y="665867"/>
            <a:ext cx="5696113" cy="468724"/>
          </a:xfrm>
          <a:prstGeom prst="rect">
            <a:avLst/>
          </a:prstGeom>
        </p:spPr>
      </p:pic>
      <p:pic>
        <p:nvPicPr>
          <p:cNvPr id="10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8383448" y="8297883"/>
            <a:ext cx="381133" cy="381133"/>
          </a:xfrm>
          <a:prstGeom prst="rect">
            <a:avLst/>
          </a:prstGeom>
        </p:spPr>
      </p:pic>
      <p:pic>
        <p:nvPicPr>
          <p:cNvPr id="11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097198" y="8298646"/>
            <a:ext cx="381133" cy="381133"/>
          </a:xfrm>
          <a:prstGeom prst="rect">
            <a:avLst/>
          </a:prstGeom>
        </p:spPr>
      </p:pic>
      <p:sp>
        <p:nvSpPr>
          <p:cNvPr id="12" name="Autonews"/>
          <p:cNvSpPr/>
          <p:nvPr/>
        </p:nvSpPr>
        <p:spPr>
          <a:xfrm>
            <a:off x="695669" y="1971783"/>
            <a:ext cx="16945170" cy="1117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Autonews</a:t>
            </a:r>
            <a:endParaRPr lang="en-US" sz="6000"/>
          </a:p>
        </p:txBody>
      </p:sp>
      <p:sp>
        <p:nvSpPr>
          <p:cNvPr id="13" name="name_44"/>
          <p:cNvSpPr/>
          <p:nvPr/>
        </p:nvSpPr>
        <p:spPr>
          <a:xfrm>
            <a:off x="969560" y="7572851"/>
            <a:ext cx="2267056" cy="6099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4,</a:t>
            </a: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en-US" sz="337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>
              <a:solidFill>
                <a:srgbClr val="303030"/>
              </a:solidFill>
            </a:endParaRPr>
          </a:p>
        </p:txBody>
      </p:sp>
      <p:sp>
        <p:nvSpPr>
          <p:cNvPr id="14" name="Text 2"/>
          <p:cNvSpPr/>
          <p:nvPr/>
        </p:nvSpPr>
        <p:spPr>
          <a:xfrm>
            <a:off x="952500" y="8372937"/>
            <a:ext cx="2343195" cy="257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692" kern="0" spc="59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>
              <a:solidFill>
                <a:srgbClr val="303030"/>
              </a:solidFill>
            </a:endParaRPr>
          </a:p>
        </p:txBody>
      </p:sp>
      <p:sp>
        <p:nvSpPr>
          <p:cNvPr id="15" name="name_21"/>
          <p:cNvSpPr/>
          <p:nvPr/>
        </p:nvSpPr>
        <p:spPr>
          <a:xfrm>
            <a:off x="5084976" y="7571586"/>
            <a:ext cx="2180716" cy="610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2,</a:t>
            </a: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</a:t>
            </a:r>
            <a:r>
              <a:rPr lang="en-US" sz="337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>
              <a:solidFill>
                <a:srgbClr val="303030"/>
              </a:solidFill>
            </a:endParaRPr>
          </a:p>
        </p:txBody>
      </p:sp>
      <p:sp>
        <p:nvSpPr>
          <p:cNvPr id="16" name="Text 4"/>
          <p:cNvSpPr/>
          <p:nvPr/>
        </p:nvSpPr>
        <p:spPr>
          <a:xfrm>
            <a:off x="5275000" y="8372143"/>
            <a:ext cx="2619420" cy="2576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92" kern="0" spc="59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>
              <a:solidFill>
                <a:srgbClr val="303030"/>
              </a:solidFill>
            </a:endParaRPr>
          </a:p>
        </p:txBody>
      </p:sp>
      <p:sp>
        <p:nvSpPr>
          <p:cNvPr id="17" name="-"/>
          <p:cNvSpPr/>
          <p:nvPr/>
        </p:nvSpPr>
        <p:spPr>
          <a:xfrm>
            <a:off x="1181722" y="3564041"/>
            <a:ext cx="7449014" cy="2658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Самое цитируемое СМИ в автомобильной отрасли. 
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Проект с актуальными новостями на автомобильном рынке. Ориентирован на профессионалов и любителей, интересующихся новостями отрасли.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Контент площадки — обзор новых моделей, обсуждение тенденций рынка, рекомендации по выбору и уходу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за авто, тест-драйвы, статьи об изменениях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законодательстве.</a:t>
            </a:r>
            <a:endParaRPr lang="en-US" sz="1950"/>
          </a:p>
        </p:txBody>
      </p:sp>
      <p:sp>
        <p:nvSpPr>
          <p:cNvPr id="18" name="default_name"/>
          <p:cNvSpPr/>
          <p:nvPr/>
        </p:nvSpPr>
        <p:spPr>
          <a:xfrm>
            <a:off x="1171575" y="6403571"/>
            <a:ext cx="1257357" cy="324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/>
          </a:p>
        </p:txBody>
      </p:sp>
      <p:sp>
        <p:nvSpPr>
          <p:cNvPr id="19" name="Text 7"/>
          <p:cNvSpPr/>
          <p:nvPr/>
        </p:nvSpPr>
        <p:spPr>
          <a:xfrm>
            <a:off x="2943225" y="6403301"/>
            <a:ext cx="990657" cy="32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/>
          </a:p>
        </p:txBody>
      </p:sp>
      <p:sp>
        <p:nvSpPr>
          <p:cNvPr id="20" name="Descriptor"/>
          <p:cNvSpPr/>
          <p:nvPr/>
        </p:nvSpPr>
        <p:spPr>
          <a:xfrm>
            <a:off x="695669" y="9183882"/>
            <a:ext cx="16432213" cy="775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1" name="default_name"/>
          <p:cNvSpPr/>
          <p:nvPr/>
        </p:nvSpPr>
        <p:spPr>
          <a:xfrm>
            <a:off x="12201525" y="800978"/>
            <a:ext cx="1019210" cy="2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/>
          </a:p>
        </p:txBody>
      </p:sp>
      <p:sp>
        <p:nvSpPr>
          <p:cNvPr id="22" name="Text 10"/>
          <p:cNvSpPr/>
          <p:nvPr/>
        </p:nvSpPr>
        <p:spPr>
          <a:xfrm>
            <a:off x="13954125" y="800249"/>
            <a:ext cx="3400460" cy="200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EDA81-F5E5-A737-0045-5E88E7FAA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2" descr="preencoded.png">
            <a:extLst>
              <a:ext uri="{FF2B5EF4-FFF2-40B4-BE49-F238E27FC236}">
                <a16:creationId xmlns:a16="http://schemas.microsoft.com/office/drawing/2014/main" id="{5B885923-285A-B241-AB77-2BD16AE7D1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182074" y="6543828"/>
            <a:ext cx="5525344" cy="2421278"/>
          </a:xfrm>
          <a:prstGeom prst="rect">
            <a:avLst/>
          </a:prstGeom>
        </p:spPr>
      </p:pic>
      <p:pic>
        <p:nvPicPr>
          <p:cNvPr id="4" name="Rectangle 13" descr="preencoded.png">
            <a:extLst>
              <a:ext uri="{FF2B5EF4-FFF2-40B4-BE49-F238E27FC236}">
                <a16:creationId xmlns:a16="http://schemas.microsoft.com/office/drawing/2014/main" id="{988CEA9E-4F69-F0EE-4B41-A9FC85CF2F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82437" y="3933978"/>
            <a:ext cx="5525344" cy="2421278"/>
          </a:xfrm>
          <a:prstGeom prst="rect">
            <a:avLst/>
          </a:prstGeom>
        </p:spPr>
      </p:pic>
      <p:pic>
        <p:nvPicPr>
          <p:cNvPr id="5" name="Rectangle 15" descr="preencoded.png">
            <a:extLst>
              <a:ext uri="{FF2B5EF4-FFF2-40B4-BE49-F238E27FC236}">
                <a16:creationId xmlns:a16="http://schemas.microsoft.com/office/drawing/2014/main" id="{F3D2DE28-DD18-E56C-F7A6-1A2C91B5D4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097436" y="3932978"/>
            <a:ext cx="5525344" cy="2421278"/>
          </a:xfrm>
          <a:prstGeom prst="rect">
            <a:avLst/>
          </a:prstGeom>
        </p:spPr>
      </p:pic>
      <p:pic>
        <p:nvPicPr>
          <p:cNvPr id="6" name="Frame 2131327418" descr="preencoded.png">
            <a:extLst>
              <a:ext uri="{FF2B5EF4-FFF2-40B4-BE49-F238E27FC236}">
                <a16:creationId xmlns:a16="http://schemas.microsoft.com/office/drawing/2014/main" id="{C5E32BFA-BB88-D75F-0041-8A1EB997006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87772" y="7002145"/>
            <a:ext cx="2162601" cy="1219955"/>
          </a:xfrm>
          <a:prstGeom prst="rect">
            <a:avLst/>
          </a:prstGeom>
        </p:spPr>
      </p:pic>
      <p:pic>
        <p:nvPicPr>
          <p:cNvPr id="7" name="Frame 2131327420" descr="preencoded.png">
            <a:extLst>
              <a:ext uri="{FF2B5EF4-FFF2-40B4-BE49-F238E27FC236}">
                <a16:creationId xmlns:a16="http://schemas.microsoft.com/office/drawing/2014/main" id="{57FD756D-5921-EB6B-AAED-7C7C689B97E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87316" y="4392277"/>
            <a:ext cx="2210226" cy="1219972"/>
          </a:xfrm>
          <a:prstGeom prst="rect">
            <a:avLst/>
          </a:prstGeom>
        </p:spPr>
      </p:pic>
      <p:pic>
        <p:nvPicPr>
          <p:cNvPr id="8" name="Frame 2131327527" descr="preencoded.png">
            <a:extLst>
              <a:ext uri="{FF2B5EF4-FFF2-40B4-BE49-F238E27FC236}">
                <a16:creationId xmlns:a16="http://schemas.microsoft.com/office/drawing/2014/main" id="{6FA5EFA5-6335-6990-DD33-3F9B94B434C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67436" y="3934970"/>
            <a:ext cx="5525344" cy="2421282"/>
          </a:xfrm>
          <a:prstGeom prst="rect">
            <a:avLst/>
          </a:prstGeom>
        </p:spPr>
      </p:pic>
      <p:pic>
        <p:nvPicPr>
          <p:cNvPr id="9" name="Frame 2131327528" descr="preencoded.png">
            <a:extLst>
              <a:ext uri="{FF2B5EF4-FFF2-40B4-BE49-F238E27FC236}">
                <a16:creationId xmlns:a16="http://schemas.microsoft.com/office/drawing/2014/main" id="{F217A86E-E480-27B9-5415-71B7A06D5B9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3463946" y="6606328"/>
            <a:ext cx="5525344" cy="2421282"/>
          </a:xfrm>
          <a:prstGeom prst="rect">
            <a:avLst/>
          </a:prstGeom>
        </p:spPr>
      </p:pic>
      <p:pic>
        <p:nvPicPr>
          <p:cNvPr id="10" name="Group 2131327330" descr="preencoded.png">
            <a:extLst>
              <a:ext uri="{FF2B5EF4-FFF2-40B4-BE49-F238E27FC236}">
                <a16:creationId xmlns:a16="http://schemas.microsoft.com/office/drawing/2014/main" id="{4EB3C863-1F2A-FE72-A0A0-EC74870CE2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3659063" y="7916324"/>
            <a:ext cx="714624" cy="714624"/>
          </a:xfrm>
          <a:prstGeom prst="rect">
            <a:avLst/>
          </a:prstGeom>
        </p:spPr>
      </p:pic>
      <p:pic>
        <p:nvPicPr>
          <p:cNvPr id="12" name="Frame 2131327416" descr="preencoded.png">
            <a:extLst>
              <a:ext uri="{FF2B5EF4-FFF2-40B4-BE49-F238E27FC236}">
                <a16:creationId xmlns:a16="http://schemas.microsoft.com/office/drawing/2014/main" id="{11FC504E-C749-BA46-BC72-9B601B079B2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2887938" y="6797502"/>
            <a:ext cx="2248326" cy="1219988"/>
          </a:xfrm>
          <a:prstGeom prst="rect">
            <a:avLst/>
          </a:prstGeom>
        </p:spPr>
      </p:pic>
      <p:pic>
        <p:nvPicPr>
          <p:cNvPr id="13" name="RBC Logo / Icon" descr="preencoded.png">
            <a:extLst>
              <a:ext uri="{FF2B5EF4-FFF2-40B4-BE49-F238E27FC236}">
                <a16:creationId xmlns:a16="http://schemas.microsoft.com/office/drawing/2014/main" id="{EECCA372-43FD-C101-4E15-0DE9374642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66894" y="831709"/>
            <a:ext cx="304854" cy="304870"/>
          </a:xfrm>
          <a:prstGeom prst="rect">
            <a:avLst/>
          </a:prstGeom>
        </p:spPr>
      </p:pic>
      <p:pic>
        <p:nvPicPr>
          <p:cNvPr id="14" name="Frame 2131327414" descr="preencoded.png">
            <a:extLst>
              <a:ext uri="{FF2B5EF4-FFF2-40B4-BE49-F238E27FC236}">
                <a16:creationId xmlns:a16="http://schemas.microsoft.com/office/drawing/2014/main" id="{A899B204-A217-B69C-F2D3-64D65C305765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2402316" y="4390650"/>
            <a:ext cx="4019976" cy="1220605"/>
          </a:xfrm>
          <a:prstGeom prst="rect">
            <a:avLst/>
          </a:prstGeom>
        </p:spPr>
      </p:pic>
      <p:pic>
        <p:nvPicPr>
          <p:cNvPr id="15" name="Group 2298" descr="preencoded.png">
            <a:extLst>
              <a:ext uri="{FF2B5EF4-FFF2-40B4-BE49-F238E27FC236}">
                <a16:creationId xmlns:a16="http://schemas.microsoft.com/office/drawing/2014/main" id="{FB88CF5C-2BC6-25EB-9EC3-92C858A9BF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6574426" y="5305474"/>
            <a:ext cx="714625" cy="714624"/>
          </a:xfrm>
          <a:prstGeom prst="rect">
            <a:avLst/>
          </a:prstGeom>
        </p:spPr>
      </p:pic>
      <p:pic>
        <p:nvPicPr>
          <p:cNvPr id="16" name="Group 2131327470" descr="preencoded.png">
            <a:extLst>
              <a:ext uri="{FF2B5EF4-FFF2-40B4-BE49-F238E27FC236}">
                <a16:creationId xmlns:a16="http://schemas.microsoft.com/office/drawing/2014/main" id="{0601A90B-A559-4D5B-0593-32511FFEF7F9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10859426" y="5306474"/>
            <a:ext cx="714624" cy="714624"/>
          </a:xfrm>
          <a:prstGeom prst="rect">
            <a:avLst/>
          </a:prstGeom>
        </p:spPr>
      </p:pic>
      <p:pic>
        <p:nvPicPr>
          <p:cNvPr id="17" name="Frame 38" descr="preencoded.png">
            <a:extLst>
              <a:ext uri="{FF2B5EF4-FFF2-40B4-BE49-F238E27FC236}">
                <a16:creationId xmlns:a16="http://schemas.microsoft.com/office/drawing/2014/main" id="{C8F37A7D-81FF-E565-F31D-79C6332616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6525991" y="666676"/>
            <a:ext cx="1095538" cy="467107"/>
          </a:xfrm>
          <a:prstGeom prst="rect">
            <a:avLst/>
          </a:prstGeom>
        </p:spPr>
      </p:pic>
      <p:sp>
        <p:nvSpPr>
          <p:cNvPr id="18" name="Descriptor">
            <a:extLst>
              <a:ext uri="{FF2B5EF4-FFF2-40B4-BE49-F238E27FC236}">
                <a16:creationId xmlns:a16="http://schemas.microsoft.com/office/drawing/2014/main" id="{037F7E54-09E1-E784-80B3-16BFE0637468}"/>
              </a:ext>
            </a:extLst>
          </p:cNvPr>
          <p:cNvSpPr/>
          <p:nvPr/>
        </p:nvSpPr>
        <p:spPr>
          <a:xfrm>
            <a:off x="696923" y="9153737"/>
            <a:ext cx="16402248" cy="1136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Text 1">
            <a:extLst>
              <a:ext uri="{FF2B5EF4-FFF2-40B4-BE49-F238E27FC236}">
                <a16:creationId xmlns:a16="http://schemas.microsoft.com/office/drawing/2014/main" id="{C3D5AE0F-7C6E-6366-F28C-A7B6C04F3501}"/>
              </a:ext>
            </a:extLst>
          </p:cNvPr>
          <p:cNvSpPr/>
          <p:nvPr/>
        </p:nvSpPr>
        <p:spPr>
          <a:xfrm>
            <a:off x="667094" y="1971791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Аудитория</a:t>
            </a: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РБК </a:t>
            </a:r>
            <a:r>
              <a:rPr lang="en-US" sz="600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Autonews</a:t>
            </a: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
</a:t>
            </a:r>
            <a:endParaRPr lang="en-US" sz="6000"/>
          </a:p>
        </p:txBody>
      </p:sp>
      <p:sp>
        <p:nvSpPr>
          <p:cNvPr id="21" name="Text 3">
            <a:extLst>
              <a:ext uri="{FF2B5EF4-FFF2-40B4-BE49-F238E27FC236}">
                <a16:creationId xmlns:a16="http://schemas.microsoft.com/office/drawing/2014/main" id="{D13ABA3F-C127-4289-4460-79D764796FF0}"/>
              </a:ext>
            </a:extLst>
          </p:cNvPr>
          <p:cNvSpPr/>
          <p:nvPr/>
        </p:nvSpPr>
        <p:spPr>
          <a:xfrm>
            <a:off x="9487107" y="7878707"/>
            <a:ext cx="2838510" cy="34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ысокий</a:t>
            </a: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и средний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2" name="name_46">
            <a:extLst>
              <a:ext uri="{FF2B5EF4-FFF2-40B4-BE49-F238E27FC236}">
                <a16:creationId xmlns:a16="http://schemas.microsoft.com/office/drawing/2014/main" id="{948FD557-F26E-2AAC-BC51-ECAE6A8382B5}"/>
              </a:ext>
            </a:extLst>
          </p:cNvPr>
          <p:cNvSpPr/>
          <p:nvPr/>
        </p:nvSpPr>
        <p:spPr>
          <a:xfrm>
            <a:off x="6687316" y="4232642"/>
            <a:ext cx="1743195" cy="6861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67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3" name="2050">
            <a:extLst>
              <a:ext uri="{FF2B5EF4-FFF2-40B4-BE49-F238E27FC236}">
                <a16:creationId xmlns:a16="http://schemas.microsoft.com/office/drawing/2014/main" id="{1F539A45-EFF6-5277-7DD7-B1E52C5AE772}"/>
              </a:ext>
            </a:extLst>
          </p:cNvPr>
          <p:cNvSpPr/>
          <p:nvPr/>
        </p:nvSpPr>
        <p:spPr>
          <a:xfrm>
            <a:off x="6687469" y="5268994"/>
            <a:ext cx="2066985" cy="343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возраст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3</a:t>
            </a: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5-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6</a:t>
            </a: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4" name="name_31">
            <a:extLst>
              <a:ext uri="{FF2B5EF4-FFF2-40B4-BE49-F238E27FC236}">
                <a16:creationId xmlns:a16="http://schemas.microsoft.com/office/drawing/2014/main" id="{7C5383DC-05A7-4EFE-B24C-3F1C3F7C00DC}"/>
              </a:ext>
            </a:extLst>
          </p:cNvPr>
          <p:cNvSpPr/>
          <p:nvPr/>
        </p:nvSpPr>
        <p:spPr>
          <a:xfrm>
            <a:off x="972316" y="4233683"/>
            <a:ext cx="2209920" cy="686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5" name="Text 7">
            <a:extLst>
              <a:ext uri="{FF2B5EF4-FFF2-40B4-BE49-F238E27FC236}">
                <a16:creationId xmlns:a16="http://schemas.microsoft.com/office/drawing/2014/main" id="{FB746910-86BA-9171-5B3D-87149A0A9B02}"/>
              </a:ext>
            </a:extLst>
          </p:cNvPr>
          <p:cNvSpPr/>
          <p:nvPr/>
        </p:nvSpPr>
        <p:spPr>
          <a:xfrm>
            <a:off x="972454" y="5184244"/>
            <a:ext cx="2209920" cy="686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руководители </a:t>
            </a:r>
            <a:br>
              <a:rPr>
                <a:solidFill>
                  <a:srgbClr val="303030"/>
                </a:solidFill>
              </a:rPr>
            </a:b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специалисты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8" name="name_30">
            <a:extLst>
              <a:ext uri="{FF2B5EF4-FFF2-40B4-BE49-F238E27FC236}">
                <a16:creationId xmlns:a16="http://schemas.microsoft.com/office/drawing/2014/main" id="{8E1FB16B-B5D6-6657-36ED-40361D130FD4}"/>
              </a:ext>
            </a:extLst>
          </p:cNvPr>
          <p:cNvSpPr/>
          <p:nvPr/>
        </p:nvSpPr>
        <p:spPr>
          <a:xfrm>
            <a:off x="12402772" y="6899997"/>
            <a:ext cx="1781295" cy="686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0" name="name_5644">
            <a:extLst>
              <a:ext uri="{FF2B5EF4-FFF2-40B4-BE49-F238E27FC236}">
                <a16:creationId xmlns:a16="http://schemas.microsoft.com/office/drawing/2014/main" id="{10315986-DCBE-FD50-A475-279FF131F87E}"/>
              </a:ext>
            </a:extLst>
          </p:cNvPr>
          <p:cNvSpPr/>
          <p:nvPr/>
        </p:nvSpPr>
        <p:spPr>
          <a:xfrm>
            <a:off x="12402316" y="4231392"/>
            <a:ext cx="3219570" cy="6863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74/26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1" name="default_name">
            <a:extLst>
              <a:ext uri="{FF2B5EF4-FFF2-40B4-BE49-F238E27FC236}">
                <a16:creationId xmlns:a16="http://schemas.microsoft.com/office/drawing/2014/main" id="{960B24D6-C98B-4145-688C-0197AF1F5C2E}"/>
              </a:ext>
            </a:extLst>
          </p:cNvPr>
          <p:cNvSpPr/>
          <p:nvPr/>
        </p:nvSpPr>
        <p:spPr>
          <a:xfrm>
            <a:off x="12402470" y="5267653"/>
            <a:ext cx="4038660" cy="3436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мужчины/женщины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32" name="default_name">
            <a:extLst>
              <a:ext uri="{FF2B5EF4-FFF2-40B4-BE49-F238E27FC236}">
                <a16:creationId xmlns:a16="http://schemas.microsoft.com/office/drawing/2014/main" id="{0B6901BB-6CB1-DAFA-8BBB-F6A16772870A}"/>
              </a:ext>
            </a:extLst>
          </p:cNvPr>
          <p:cNvSpPr/>
          <p:nvPr/>
        </p:nvSpPr>
        <p:spPr>
          <a:xfrm>
            <a:off x="16802100" y="800266"/>
            <a:ext cx="552485" cy="200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/>
          </a:p>
        </p:txBody>
      </p:sp>
      <p:sp>
        <p:nvSpPr>
          <p:cNvPr id="26" name="Text 3">
            <a:extLst>
              <a:ext uri="{FF2B5EF4-FFF2-40B4-BE49-F238E27FC236}">
                <a16:creationId xmlns:a16="http://schemas.microsoft.com/office/drawing/2014/main" id="{FDA28361-68C0-3F6B-2B54-276B870B3D8E}"/>
              </a:ext>
            </a:extLst>
          </p:cNvPr>
          <p:cNvSpPr/>
          <p:nvPr/>
        </p:nvSpPr>
        <p:spPr>
          <a:xfrm>
            <a:off x="3770930" y="7915324"/>
            <a:ext cx="2838510" cy="34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Высшее</a:t>
            </a:r>
          </a:p>
          <a:p>
            <a:pPr marL="0" indent="0" algn="l">
              <a:lnSpc>
                <a:spcPts val="2700"/>
              </a:lnSpc>
              <a:buNone/>
            </a:pPr>
            <a:r>
              <a:rPr lang="ru-RU" sz="2250">
                <a:solidFill>
                  <a:srgbClr val="303030"/>
                </a:solidFill>
                <a:latin typeface="Graphik RBC LC Regular" pitchFamily="34" charset="0"/>
              </a:rPr>
              <a:t>образование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9" name="name_31">
            <a:extLst>
              <a:ext uri="{FF2B5EF4-FFF2-40B4-BE49-F238E27FC236}">
                <a16:creationId xmlns:a16="http://schemas.microsoft.com/office/drawing/2014/main" id="{BCBB6916-DEF5-89C8-F6BE-8EF69913CB40}"/>
              </a:ext>
            </a:extLst>
          </p:cNvPr>
          <p:cNvSpPr/>
          <p:nvPr/>
        </p:nvSpPr>
        <p:spPr>
          <a:xfrm>
            <a:off x="3771498" y="6919467"/>
            <a:ext cx="2209920" cy="686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4" name="name_31">
            <a:extLst>
              <a:ext uri="{FF2B5EF4-FFF2-40B4-BE49-F238E27FC236}">
                <a16:creationId xmlns:a16="http://schemas.microsoft.com/office/drawing/2014/main" id="{EC50379F-940B-98AB-DB8C-96DCBA29F481}"/>
              </a:ext>
            </a:extLst>
          </p:cNvPr>
          <p:cNvSpPr/>
          <p:nvPr/>
        </p:nvSpPr>
        <p:spPr>
          <a:xfrm>
            <a:off x="9481833" y="6919467"/>
            <a:ext cx="2209920" cy="686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82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5" name="Descriptor">
            <a:extLst>
              <a:ext uri="{FF2B5EF4-FFF2-40B4-BE49-F238E27FC236}">
                <a16:creationId xmlns:a16="http://schemas.microsoft.com/office/drawing/2014/main" id="{3D33229A-DA86-202A-65BB-88952783A871}"/>
              </a:ext>
            </a:extLst>
          </p:cNvPr>
          <p:cNvSpPr/>
          <p:nvPr/>
        </p:nvSpPr>
        <p:spPr>
          <a:xfrm>
            <a:off x="696923" y="9295325"/>
            <a:ext cx="16432213" cy="5756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" sz="1500" err="1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Cross Web (</a:t>
            </a: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0+, население 12+ лет), декабрь 2025</a:t>
            </a: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710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7322" y="3276774"/>
            <a:ext cx="8383304" cy="3736726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8007" y="7202548"/>
            <a:ext cx="4096365" cy="176355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4257" y="7201804"/>
            <a:ext cx="4096365" cy="1763555"/>
          </a:xfrm>
          <a:prstGeom prst="rect">
            <a:avLst/>
          </a:prstGeom>
        </p:spPr>
      </p:pic>
      <p:pic>
        <p:nvPicPr>
          <p:cNvPr id="5" name="Frame 2131327518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820" y="3265736"/>
            <a:ext cx="8383989" cy="5698882"/>
          </a:xfrm>
          <a:prstGeom prst="rect">
            <a:avLst/>
          </a:prstGeom>
        </p:spPr>
      </p:pic>
      <p:pic>
        <p:nvPicPr>
          <p:cNvPr id="6" name="Frame 2131327439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69560" y="7572449"/>
            <a:ext cx="2314944" cy="1058088"/>
          </a:xfrm>
          <a:prstGeom prst="rect">
            <a:avLst/>
          </a:prstGeom>
        </p:spPr>
      </p:pic>
      <p:pic>
        <p:nvPicPr>
          <p:cNvPr id="7" name="Frame 2131327441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274860" y="7571586"/>
            <a:ext cx="2600694" cy="1058194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894" y="831707"/>
            <a:ext cx="304854" cy="304874"/>
          </a:xfrm>
          <a:prstGeom prst="rect">
            <a:avLst/>
          </a:prstGeom>
        </p:spPr>
      </p:pic>
      <p:pic>
        <p:nvPicPr>
          <p:cNvPr id="9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925416" y="665867"/>
            <a:ext cx="5696113" cy="468724"/>
          </a:xfrm>
          <a:prstGeom prst="rect">
            <a:avLst/>
          </a:prstGeom>
        </p:spPr>
      </p:pic>
      <p:pic>
        <p:nvPicPr>
          <p:cNvPr id="10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8383448" y="8297883"/>
            <a:ext cx="381133" cy="381133"/>
          </a:xfrm>
          <a:prstGeom prst="rect">
            <a:avLst/>
          </a:prstGeom>
        </p:spPr>
      </p:pic>
      <p:pic>
        <p:nvPicPr>
          <p:cNvPr id="11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097198" y="8298646"/>
            <a:ext cx="381133" cy="381133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667094" y="1971796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Вино</a:t>
            </a:r>
            <a:endParaRPr lang="en-US" sz="6000"/>
          </a:p>
        </p:txBody>
      </p:sp>
      <p:sp>
        <p:nvSpPr>
          <p:cNvPr id="13" name="Text 1"/>
          <p:cNvSpPr/>
          <p:nvPr/>
        </p:nvSpPr>
        <p:spPr>
          <a:xfrm>
            <a:off x="1181772" y="3849791"/>
            <a:ext cx="7449052" cy="2877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Тематический проект </a:t>
            </a: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 российской винодельческой культуре, вине и других спиртных напитках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 
Платформа для тех, кто хочет глубже разобраться
в теме российского виноделия, и тех, кто ищет возможности заработать на растущем интересе
к отечественным винам.</a:t>
            </a:r>
            <a:endParaRPr lang="en-US" sz="1950"/>
          </a:p>
        </p:txBody>
      </p:sp>
      <p:sp>
        <p:nvSpPr>
          <p:cNvPr id="14" name="name_03"/>
          <p:cNvSpPr/>
          <p:nvPr/>
        </p:nvSpPr>
        <p:spPr>
          <a:xfrm>
            <a:off x="969560" y="7572849"/>
            <a:ext cx="3127638" cy="609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0,</a:t>
            </a: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</a:t>
            </a:r>
            <a:r>
              <a:rPr lang="en-US" sz="337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>
              <a:solidFill>
                <a:srgbClr val="303030"/>
              </a:solidFill>
            </a:endParaRPr>
          </a:p>
        </p:txBody>
      </p:sp>
      <p:sp>
        <p:nvSpPr>
          <p:cNvPr id="15" name="Text 3"/>
          <p:cNvSpPr/>
          <p:nvPr/>
        </p:nvSpPr>
        <p:spPr>
          <a:xfrm>
            <a:off x="952500" y="8372937"/>
            <a:ext cx="2343195" cy="257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692" kern="0" spc="59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/>
          </a:p>
        </p:txBody>
      </p:sp>
      <p:sp>
        <p:nvSpPr>
          <p:cNvPr id="16" name="name_05"/>
          <p:cNvSpPr/>
          <p:nvPr/>
        </p:nvSpPr>
        <p:spPr>
          <a:xfrm>
            <a:off x="5274860" y="7572107"/>
            <a:ext cx="2768128" cy="6099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0,</a:t>
            </a: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337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/>
          </a:p>
        </p:txBody>
      </p:sp>
      <p:sp>
        <p:nvSpPr>
          <p:cNvPr id="17" name="Text 5"/>
          <p:cNvSpPr/>
          <p:nvPr/>
        </p:nvSpPr>
        <p:spPr>
          <a:xfrm>
            <a:off x="5275000" y="8372143"/>
            <a:ext cx="2619420" cy="2576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92" kern="0" spc="59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/>
          </a:p>
        </p:txBody>
      </p:sp>
      <p:sp>
        <p:nvSpPr>
          <p:cNvPr id="18" name="default_name"/>
          <p:cNvSpPr/>
          <p:nvPr/>
        </p:nvSpPr>
        <p:spPr>
          <a:xfrm>
            <a:off x="1171575" y="6298796"/>
            <a:ext cx="1257357" cy="324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/>
          </a:p>
        </p:txBody>
      </p:sp>
      <p:sp>
        <p:nvSpPr>
          <p:cNvPr id="19" name="Text 7"/>
          <p:cNvSpPr/>
          <p:nvPr/>
        </p:nvSpPr>
        <p:spPr>
          <a:xfrm>
            <a:off x="2943225" y="6298526"/>
            <a:ext cx="990657" cy="32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/>
          </a:p>
        </p:txBody>
      </p:sp>
      <p:sp>
        <p:nvSpPr>
          <p:cNvPr id="20" name="default_name"/>
          <p:cNvSpPr/>
          <p:nvPr/>
        </p:nvSpPr>
        <p:spPr>
          <a:xfrm>
            <a:off x="12201525" y="800978"/>
            <a:ext cx="1019210" cy="2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/>
          </a:p>
        </p:txBody>
      </p:sp>
      <p:sp>
        <p:nvSpPr>
          <p:cNvPr id="21" name="Text 9"/>
          <p:cNvSpPr/>
          <p:nvPr/>
        </p:nvSpPr>
        <p:spPr>
          <a:xfrm>
            <a:off x="13954125" y="800249"/>
            <a:ext cx="3400460" cy="200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/>
          </a:p>
        </p:txBody>
      </p:sp>
      <p:sp>
        <p:nvSpPr>
          <p:cNvPr id="22" name="Descriptor">
            <a:extLst>
              <a:ext uri="{FF2B5EF4-FFF2-40B4-BE49-F238E27FC236}">
                <a16:creationId xmlns:a16="http://schemas.microsoft.com/office/drawing/2014/main" id="{A83F5D2B-62A9-766B-5F16-944B7C835B80}"/>
              </a:ext>
            </a:extLst>
          </p:cNvPr>
          <p:cNvSpPr/>
          <p:nvPr/>
        </p:nvSpPr>
        <p:spPr>
          <a:xfrm>
            <a:off x="696923" y="9152212"/>
            <a:ext cx="16432213" cy="8568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382892" y="6543827"/>
            <a:ext cx="5525344" cy="2421278"/>
          </a:xfrm>
          <a:prstGeom prst="rect">
            <a:avLst/>
          </a:prstGeom>
        </p:spPr>
      </p:pic>
      <p:pic>
        <p:nvPicPr>
          <p:cNvPr id="3" name="Rectangle 1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097892" y="6542841"/>
            <a:ext cx="5525344" cy="2421278"/>
          </a:xfrm>
          <a:prstGeom prst="rect">
            <a:avLst/>
          </a:prstGeom>
        </p:spPr>
      </p:pic>
      <p:pic>
        <p:nvPicPr>
          <p:cNvPr id="4" name="Rectangle 1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382437" y="3933977"/>
            <a:ext cx="5525344" cy="2421278"/>
          </a:xfrm>
          <a:prstGeom prst="rect">
            <a:avLst/>
          </a:prstGeom>
        </p:spPr>
      </p:pic>
      <p:pic>
        <p:nvPicPr>
          <p:cNvPr id="5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097437" y="3932991"/>
            <a:ext cx="5525344" cy="2421278"/>
          </a:xfrm>
          <a:prstGeom prst="rect">
            <a:avLst/>
          </a:prstGeom>
        </p:spPr>
      </p:pic>
      <p:pic>
        <p:nvPicPr>
          <p:cNvPr id="6" name="Frame 2131327418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87772" y="7002135"/>
            <a:ext cx="2162601" cy="1219968"/>
          </a:xfrm>
          <a:prstGeom prst="rect">
            <a:avLst/>
          </a:prstGeom>
        </p:spPr>
      </p:pic>
      <p:pic>
        <p:nvPicPr>
          <p:cNvPr id="7" name="Frame 2131327420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687316" y="4392290"/>
            <a:ext cx="2210226" cy="1219976"/>
          </a:xfrm>
          <a:prstGeom prst="rect">
            <a:avLst/>
          </a:prstGeom>
        </p:spPr>
      </p:pic>
      <p:pic>
        <p:nvPicPr>
          <p:cNvPr id="8" name="Frame 2131327527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67436" y="3934978"/>
            <a:ext cx="5525344" cy="2421285"/>
          </a:xfrm>
          <a:prstGeom prst="rect">
            <a:avLst/>
          </a:prstGeom>
        </p:spPr>
      </p:pic>
      <p:pic>
        <p:nvPicPr>
          <p:cNvPr id="9" name="Frame 2131327528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667892" y="6544828"/>
            <a:ext cx="5525344" cy="2421285"/>
          </a:xfrm>
          <a:prstGeom prst="rect">
            <a:avLst/>
          </a:prstGeom>
        </p:spPr>
      </p:pic>
      <p:pic>
        <p:nvPicPr>
          <p:cNvPr id="10" name="Group 213132733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0859881" y="7916341"/>
            <a:ext cx="714624" cy="714624"/>
          </a:xfrm>
          <a:prstGeom prst="rect">
            <a:avLst/>
          </a:prstGeom>
        </p:spPr>
      </p:pic>
      <p:pic>
        <p:nvPicPr>
          <p:cNvPr id="11" name="Group 213132733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6574881" y="7915355"/>
            <a:ext cx="714624" cy="714624"/>
          </a:xfrm>
          <a:prstGeom prst="rect">
            <a:avLst/>
          </a:prstGeom>
        </p:spPr>
      </p:pic>
      <p:pic>
        <p:nvPicPr>
          <p:cNvPr id="12" name="Frame 2131327416" descr="preencoded.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2402772" y="7001134"/>
            <a:ext cx="2248326" cy="1219985"/>
          </a:xfrm>
          <a:prstGeom prst="rect">
            <a:avLst/>
          </a:prstGeom>
        </p:spPr>
      </p:pic>
      <p:pic>
        <p:nvPicPr>
          <p:cNvPr id="1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66894" y="831707"/>
            <a:ext cx="304854" cy="304874"/>
          </a:xfrm>
          <a:prstGeom prst="rect">
            <a:avLst/>
          </a:prstGeom>
        </p:spPr>
      </p:pic>
      <p:pic>
        <p:nvPicPr>
          <p:cNvPr id="14" name="Frame 2131327414" descr="preencoded.png"/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12402316" y="4390672"/>
            <a:ext cx="4019976" cy="1220608"/>
          </a:xfrm>
          <a:prstGeom prst="rect">
            <a:avLst/>
          </a:prstGeom>
        </p:spPr>
      </p:pic>
      <p:pic>
        <p:nvPicPr>
          <p:cNvPr id="15" name="Group 22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6574426" y="5305486"/>
            <a:ext cx="714625" cy="714624"/>
          </a:xfrm>
          <a:prstGeom prst="rect">
            <a:avLst/>
          </a:prstGeom>
        </p:spPr>
      </p:pic>
      <p:pic>
        <p:nvPicPr>
          <p:cNvPr id="16" name="Group 2131327470" descr="preencoded.png"/>
          <p:cNvPicPr>
            <a:picLocks noChangeAspect="1"/>
          </p:cNvPicPr>
          <p:nvPr/>
        </p:nvPicPr>
        <p:blipFill>
          <a:blip r:embed="rId17"/>
          <a:srcRect/>
          <a:stretch/>
        </p:blipFill>
        <p:spPr>
          <a:xfrm>
            <a:off x="10859426" y="5306491"/>
            <a:ext cx="714624" cy="714624"/>
          </a:xfrm>
          <a:prstGeom prst="rect">
            <a:avLst/>
          </a:prstGeom>
        </p:spPr>
      </p:pic>
      <p:pic>
        <p:nvPicPr>
          <p:cNvPr id="17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6525991" y="666670"/>
            <a:ext cx="1095538" cy="467121"/>
          </a:xfrm>
          <a:prstGeom prst="rect">
            <a:avLst/>
          </a:prstGeom>
        </p:spPr>
      </p:pic>
      <p:sp>
        <p:nvSpPr>
          <p:cNvPr id="19" name="Text 1"/>
          <p:cNvSpPr/>
          <p:nvPr/>
        </p:nvSpPr>
        <p:spPr>
          <a:xfrm>
            <a:off x="667094" y="1971796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Аудитория «РБК Вино»
</a:t>
            </a:r>
            <a:endParaRPr lang="en-US" sz="6000"/>
          </a:p>
        </p:txBody>
      </p:sp>
      <p:sp>
        <p:nvSpPr>
          <p:cNvPr id="20" name="name_38"/>
          <p:cNvSpPr/>
          <p:nvPr/>
        </p:nvSpPr>
        <p:spPr>
          <a:xfrm>
            <a:off x="6687772" y="6913701"/>
            <a:ext cx="2162601" cy="686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40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1" name="Text 3"/>
          <p:cNvSpPr/>
          <p:nvPr/>
        </p:nvSpPr>
        <p:spPr>
          <a:xfrm>
            <a:off x="6687925" y="7878703"/>
            <a:ext cx="2838510" cy="34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высокий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2" name="name_94"/>
          <p:cNvSpPr/>
          <p:nvPr/>
        </p:nvSpPr>
        <p:spPr>
          <a:xfrm>
            <a:off x="6687316" y="4303847"/>
            <a:ext cx="1724145" cy="686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69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3" name="35"/>
          <p:cNvSpPr/>
          <p:nvPr/>
        </p:nvSpPr>
        <p:spPr>
          <a:xfrm>
            <a:off x="6687469" y="5269054"/>
            <a:ext cx="2256627" cy="343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700"/>
              </a:lnSpc>
            </a:pP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возраст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35–</a:t>
            </a: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64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4" name="name_22"/>
          <p:cNvSpPr/>
          <p:nvPr/>
        </p:nvSpPr>
        <p:spPr>
          <a:xfrm>
            <a:off x="972316" y="4304868"/>
            <a:ext cx="1628895" cy="686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19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5" name="default_name"/>
          <p:cNvSpPr/>
          <p:nvPr/>
        </p:nvSpPr>
        <p:spPr>
          <a:xfrm>
            <a:off x="972454" y="5184269"/>
            <a:ext cx="2066985" cy="343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руководители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6" name="name_28"/>
          <p:cNvSpPr/>
          <p:nvPr/>
        </p:nvSpPr>
        <p:spPr>
          <a:xfrm>
            <a:off x="972771" y="6914713"/>
            <a:ext cx="2066667" cy="6860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36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7" name="default_name"/>
          <p:cNvSpPr/>
          <p:nvPr/>
        </p:nvSpPr>
        <p:spPr>
          <a:xfrm>
            <a:off x="972910" y="7794137"/>
            <a:ext cx="1962210" cy="34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специалисты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8" name="name_47"/>
          <p:cNvSpPr/>
          <p:nvPr/>
        </p:nvSpPr>
        <p:spPr>
          <a:xfrm>
            <a:off x="12402772" y="6912728"/>
            <a:ext cx="2049828" cy="686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9" name="Text 11"/>
          <p:cNvSpPr/>
          <p:nvPr/>
        </p:nvSpPr>
        <p:spPr>
          <a:xfrm>
            <a:off x="12402925" y="7877467"/>
            <a:ext cx="4267260" cy="343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средний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30" name="name_2575"/>
          <p:cNvSpPr/>
          <p:nvPr/>
        </p:nvSpPr>
        <p:spPr>
          <a:xfrm>
            <a:off x="12402316" y="4302620"/>
            <a:ext cx="3612384" cy="686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67</a:t>
            </a: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/</a:t>
            </a: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33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1" name="default_name"/>
          <p:cNvSpPr/>
          <p:nvPr/>
        </p:nvSpPr>
        <p:spPr>
          <a:xfrm>
            <a:off x="12402470" y="5267657"/>
            <a:ext cx="4038660" cy="3436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мужчины/женщины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32" name="default_name"/>
          <p:cNvSpPr/>
          <p:nvPr/>
        </p:nvSpPr>
        <p:spPr>
          <a:xfrm>
            <a:off x="16802100" y="800261"/>
            <a:ext cx="552485" cy="200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/>
          </a:p>
        </p:txBody>
      </p:sp>
      <p:sp>
        <p:nvSpPr>
          <p:cNvPr id="34" name="Descriptor">
            <a:extLst>
              <a:ext uri="{FF2B5EF4-FFF2-40B4-BE49-F238E27FC236}">
                <a16:creationId xmlns:a16="http://schemas.microsoft.com/office/drawing/2014/main" id="{6772264E-3407-44DC-E998-883D520B8A61}"/>
              </a:ext>
            </a:extLst>
          </p:cNvPr>
          <p:cNvSpPr/>
          <p:nvPr/>
        </p:nvSpPr>
        <p:spPr>
          <a:xfrm>
            <a:off x="742972" y="9486739"/>
            <a:ext cx="16402248" cy="1136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 </a:t>
            </a: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2610418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73307" y="7201807"/>
            <a:ext cx="4077318" cy="1773073"/>
          </a:xfrm>
          <a:prstGeom prst="rect">
            <a:avLst/>
          </a:prstGeom>
        </p:spPr>
      </p:pic>
      <p:pic>
        <p:nvPicPr>
          <p:cNvPr id="3" name="Rectangle 2610418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8007" y="7202551"/>
            <a:ext cx="4077318" cy="1773073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973307" y="7201807"/>
            <a:ext cx="4077318" cy="1773073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335843" y="8412201"/>
            <a:ext cx="381133" cy="381133"/>
          </a:xfrm>
          <a:prstGeom prst="rect">
            <a:avLst/>
          </a:prstGeom>
        </p:spPr>
      </p:pic>
      <p:pic>
        <p:nvPicPr>
          <p:cNvPr id="6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7322" y="3276774"/>
            <a:ext cx="8383304" cy="3736726"/>
          </a:xfrm>
          <a:prstGeom prst="rect">
            <a:avLst/>
          </a:prstGeom>
        </p:spPr>
      </p:pic>
      <p:pic>
        <p:nvPicPr>
          <p:cNvPr id="7" name="Rectangle 7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68007" y="7202551"/>
            <a:ext cx="4077318" cy="1773073"/>
          </a:xfrm>
          <a:prstGeom prst="rect">
            <a:avLst/>
          </a:prstGeom>
        </p:spPr>
      </p:pic>
      <p:pic>
        <p:nvPicPr>
          <p:cNvPr id="8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030543" y="8412946"/>
            <a:ext cx="381133" cy="381133"/>
          </a:xfrm>
          <a:prstGeom prst="rect">
            <a:avLst/>
          </a:prstGeom>
        </p:spPr>
      </p:pic>
      <p:pic>
        <p:nvPicPr>
          <p:cNvPr id="9" name="Frame 2131327518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277920" y="3265736"/>
            <a:ext cx="8383989" cy="5698882"/>
          </a:xfrm>
          <a:prstGeom prst="rect">
            <a:avLst/>
          </a:prstGeom>
        </p:spPr>
      </p:pic>
      <p:pic>
        <p:nvPicPr>
          <p:cNvPr id="10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1687291" y="665854"/>
            <a:ext cx="5877088" cy="468776"/>
          </a:xfrm>
          <a:prstGeom prst="rect">
            <a:avLst/>
          </a:prstGeom>
        </p:spPr>
      </p:pic>
      <p:pic>
        <p:nvPicPr>
          <p:cNvPr id="11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66894" y="831707"/>
            <a:ext cx="304854" cy="304874"/>
          </a:xfrm>
          <a:prstGeom prst="rect">
            <a:avLst/>
          </a:prstGeom>
        </p:spPr>
      </p:pic>
      <p:sp>
        <p:nvSpPr>
          <p:cNvPr id="12" name="Descriptor"/>
          <p:cNvSpPr/>
          <p:nvPr/>
        </p:nvSpPr>
        <p:spPr>
          <a:xfrm>
            <a:off x="666894" y="9171586"/>
            <a:ext cx="16432213" cy="775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Text 1"/>
          <p:cNvSpPr/>
          <p:nvPr/>
        </p:nvSpPr>
        <p:spPr>
          <a:xfrm>
            <a:off x="695669" y="1972075"/>
            <a:ext cx="15268656" cy="469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Недвижимость</a:t>
            </a:r>
            <a:endParaRPr lang="en-US" sz="6000"/>
          </a:p>
        </p:txBody>
      </p:sp>
      <p:sp>
        <p:nvSpPr>
          <p:cNvPr id="14" name="Text 2"/>
          <p:cNvSpPr/>
          <p:nvPr/>
        </p:nvSpPr>
        <p:spPr>
          <a:xfrm>
            <a:off x="1181772" y="3849857"/>
            <a:ext cx="7068052" cy="2877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Самое цитируемое СМИ отрасли недвижимости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строительства. Площадка </a:t>
            </a: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для основных участников рынка: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покупателей, застройщиков, консультантов. 
</a:t>
            </a: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Контент от экспертов отрасли: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рассказываем,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что выбрать, где купить и как сэкономить.</a:t>
            </a:r>
            <a:endParaRPr lang="en-US" sz="1950"/>
          </a:p>
        </p:txBody>
      </p:sp>
      <p:sp>
        <p:nvSpPr>
          <p:cNvPr id="15" name="name_86"/>
          <p:cNvSpPr/>
          <p:nvPr/>
        </p:nvSpPr>
        <p:spPr>
          <a:xfrm>
            <a:off x="969560" y="7572857"/>
            <a:ext cx="2729916" cy="609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6,6</a:t>
            </a:r>
            <a:r>
              <a:rPr lang="en-US" sz="337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>
              <a:solidFill>
                <a:srgbClr val="303030"/>
              </a:solidFill>
            </a:endParaRPr>
          </a:p>
        </p:txBody>
      </p:sp>
      <p:sp>
        <p:nvSpPr>
          <p:cNvPr id="16" name="name_53"/>
          <p:cNvSpPr/>
          <p:nvPr/>
        </p:nvSpPr>
        <p:spPr>
          <a:xfrm>
            <a:off x="5274860" y="7572118"/>
            <a:ext cx="2957211" cy="609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3,5</a:t>
            </a:r>
            <a:r>
              <a:rPr lang="en-US" sz="337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>
              <a:solidFill>
                <a:srgbClr val="303030"/>
              </a:solidFill>
            </a:endParaRPr>
          </a:p>
        </p:txBody>
      </p:sp>
      <p:sp>
        <p:nvSpPr>
          <p:cNvPr id="17" name="Text 5"/>
          <p:cNvSpPr/>
          <p:nvPr/>
        </p:nvSpPr>
        <p:spPr>
          <a:xfrm>
            <a:off x="1000125" y="8372927"/>
            <a:ext cx="2295570" cy="2575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692" kern="0" spc="59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/>
          </a:p>
        </p:txBody>
      </p:sp>
      <p:sp>
        <p:nvSpPr>
          <p:cNvPr id="18" name="Text 6"/>
          <p:cNvSpPr/>
          <p:nvPr/>
        </p:nvSpPr>
        <p:spPr>
          <a:xfrm>
            <a:off x="5320225" y="8372133"/>
            <a:ext cx="2581320" cy="2576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92" kern="0" spc="59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/>
          </a:p>
        </p:txBody>
      </p:sp>
      <p:sp>
        <p:nvSpPr>
          <p:cNvPr id="19" name="Text 7"/>
          <p:cNvSpPr/>
          <p:nvPr/>
        </p:nvSpPr>
        <p:spPr>
          <a:xfrm>
            <a:off x="1171575" y="6298843"/>
            <a:ext cx="990657" cy="32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/>
          </a:p>
        </p:txBody>
      </p:sp>
      <p:sp>
        <p:nvSpPr>
          <p:cNvPr id="20" name="default_name"/>
          <p:cNvSpPr/>
          <p:nvPr/>
        </p:nvSpPr>
        <p:spPr>
          <a:xfrm>
            <a:off x="11963400" y="724808"/>
            <a:ext cx="1057337" cy="3526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/>
          </a:p>
        </p:txBody>
      </p:sp>
      <p:sp>
        <p:nvSpPr>
          <p:cNvPr id="21" name="Text 9"/>
          <p:cNvSpPr/>
          <p:nvPr/>
        </p:nvSpPr>
        <p:spPr>
          <a:xfrm>
            <a:off x="13763625" y="724063"/>
            <a:ext cx="3533837" cy="3530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336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382892" y="6543827"/>
            <a:ext cx="5525344" cy="2421278"/>
          </a:xfrm>
          <a:prstGeom prst="rect">
            <a:avLst/>
          </a:prstGeom>
        </p:spPr>
      </p:pic>
      <p:pic>
        <p:nvPicPr>
          <p:cNvPr id="3" name="Rectangle 1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097892" y="6542841"/>
            <a:ext cx="5525344" cy="2421278"/>
          </a:xfrm>
          <a:prstGeom prst="rect">
            <a:avLst/>
          </a:prstGeom>
        </p:spPr>
      </p:pic>
      <p:pic>
        <p:nvPicPr>
          <p:cNvPr id="4" name="Rectangle 1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382437" y="3933977"/>
            <a:ext cx="5525344" cy="2421278"/>
          </a:xfrm>
          <a:prstGeom prst="rect">
            <a:avLst/>
          </a:prstGeom>
        </p:spPr>
      </p:pic>
      <p:pic>
        <p:nvPicPr>
          <p:cNvPr id="5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097437" y="3932991"/>
            <a:ext cx="5525344" cy="2421278"/>
          </a:xfrm>
          <a:prstGeom prst="rect">
            <a:avLst/>
          </a:prstGeom>
        </p:spPr>
      </p:pic>
      <p:pic>
        <p:nvPicPr>
          <p:cNvPr id="6" name="Frame 2131327418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87772" y="7002135"/>
            <a:ext cx="2162601" cy="1219968"/>
          </a:xfrm>
          <a:prstGeom prst="rect">
            <a:avLst/>
          </a:prstGeom>
        </p:spPr>
      </p:pic>
      <p:pic>
        <p:nvPicPr>
          <p:cNvPr id="7" name="Frame 2131327420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687316" y="4392290"/>
            <a:ext cx="2210226" cy="1219976"/>
          </a:xfrm>
          <a:prstGeom prst="rect">
            <a:avLst/>
          </a:prstGeom>
        </p:spPr>
      </p:pic>
      <p:pic>
        <p:nvPicPr>
          <p:cNvPr id="8" name="Frame 2131327527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67436" y="3934978"/>
            <a:ext cx="5525344" cy="2421285"/>
          </a:xfrm>
          <a:prstGeom prst="rect">
            <a:avLst/>
          </a:prstGeom>
        </p:spPr>
      </p:pic>
      <p:pic>
        <p:nvPicPr>
          <p:cNvPr id="9" name="Frame 2131327528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667892" y="6544828"/>
            <a:ext cx="5525344" cy="2421285"/>
          </a:xfrm>
          <a:prstGeom prst="rect">
            <a:avLst/>
          </a:prstGeom>
        </p:spPr>
      </p:pic>
      <p:pic>
        <p:nvPicPr>
          <p:cNvPr id="10" name="Group 213132733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0859881" y="7916341"/>
            <a:ext cx="714624" cy="714624"/>
          </a:xfrm>
          <a:prstGeom prst="rect">
            <a:avLst/>
          </a:prstGeom>
        </p:spPr>
      </p:pic>
      <p:pic>
        <p:nvPicPr>
          <p:cNvPr id="11" name="Group 213132733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6574881" y="7915355"/>
            <a:ext cx="714624" cy="714624"/>
          </a:xfrm>
          <a:prstGeom prst="rect">
            <a:avLst/>
          </a:prstGeom>
        </p:spPr>
      </p:pic>
      <p:pic>
        <p:nvPicPr>
          <p:cNvPr id="12" name="Frame 2131327416" descr="preencoded.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2402772" y="7001134"/>
            <a:ext cx="2248326" cy="1219985"/>
          </a:xfrm>
          <a:prstGeom prst="rect">
            <a:avLst/>
          </a:prstGeom>
        </p:spPr>
      </p:pic>
      <p:pic>
        <p:nvPicPr>
          <p:cNvPr id="1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66894" y="831707"/>
            <a:ext cx="304854" cy="304874"/>
          </a:xfrm>
          <a:prstGeom prst="rect">
            <a:avLst/>
          </a:prstGeom>
        </p:spPr>
      </p:pic>
      <p:pic>
        <p:nvPicPr>
          <p:cNvPr id="14" name="Frame 2131327414" descr="preencoded.png"/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12402316" y="4390672"/>
            <a:ext cx="4019976" cy="1220608"/>
          </a:xfrm>
          <a:prstGeom prst="rect">
            <a:avLst/>
          </a:prstGeom>
        </p:spPr>
      </p:pic>
      <p:pic>
        <p:nvPicPr>
          <p:cNvPr id="15" name="Group 22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6574426" y="5305486"/>
            <a:ext cx="714625" cy="714624"/>
          </a:xfrm>
          <a:prstGeom prst="rect">
            <a:avLst/>
          </a:prstGeom>
        </p:spPr>
      </p:pic>
      <p:pic>
        <p:nvPicPr>
          <p:cNvPr id="16" name="Group 2131327470" descr="preencoded.png"/>
          <p:cNvPicPr>
            <a:picLocks noChangeAspect="1"/>
          </p:cNvPicPr>
          <p:nvPr/>
        </p:nvPicPr>
        <p:blipFill>
          <a:blip r:embed="rId17"/>
          <a:srcRect/>
          <a:stretch/>
        </p:blipFill>
        <p:spPr>
          <a:xfrm>
            <a:off x="10859426" y="5306491"/>
            <a:ext cx="714624" cy="714624"/>
          </a:xfrm>
          <a:prstGeom prst="rect">
            <a:avLst/>
          </a:prstGeom>
        </p:spPr>
      </p:pic>
      <p:pic>
        <p:nvPicPr>
          <p:cNvPr id="17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6525991" y="666670"/>
            <a:ext cx="1095538" cy="467121"/>
          </a:xfrm>
          <a:prstGeom prst="rect">
            <a:avLst/>
          </a:prstGeom>
        </p:spPr>
      </p:pic>
      <p:sp>
        <p:nvSpPr>
          <p:cNvPr id="18" name="Text 0"/>
          <p:cNvSpPr/>
          <p:nvPr/>
        </p:nvSpPr>
        <p:spPr>
          <a:xfrm>
            <a:off x="667094" y="1971796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Аудитория «РБК Недвижимость»
</a:t>
            </a:r>
            <a:endParaRPr lang="en-US" sz="6000"/>
          </a:p>
        </p:txBody>
      </p:sp>
      <p:sp>
        <p:nvSpPr>
          <p:cNvPr id="19" name="name_32"/>
          <p:cNvSpPr/>
          <p:nvPr/>
        </p:nvSpPr>
        <p:spPr>
          <a:xfrm>
            <a:off x="6687772" y="6862907"/>
            <a:ext cx="2038107" cy="686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0" name="Text 2"/>
          <p:cNvSpPr/>
          <p:nvPr/>
        </p:nvSpPr>
        <p:spPr>
          <a:xfrm>
            <a:off x="6687925" y="7878703"/>
            <a:ext cx="2838510" cy="34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высокий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1" name="name_59"/>
          <p:cNvSpPr/>
          <p:nvPr/>
        </p:nvSpPr>
        <p:spPr>
          <a:xfrm>
            <a:off x="6687316" y="4253052"/>
            <a:ext cx="1695570" cy="686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65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2" name="3554"/>
          <p:cNvSpPr/>
          <p:nvPr/>
        </p:nvSpPr>
        <p:spPr>
          <a:xfrm>
            <a:off x="6687469" y="5268994"/>
            <a:ext cx="2038410" cy="343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возраст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35–</a:t>
            </a: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6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3" name="name_18"/>
          <p:cNvSpPr/>
          <p:nvPr/>
        </p:nvSpPr>
        <p:spPr>
          <a:xfrm>
            <a:off x="972316" y="4254088"/>
            <a:ext cx="1514595" cy="686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4" name="default_name"/>
          <p:cNvSpPr/>
          <p:nvPr/>
        </p:nvSpPr>
        <p:spPr>
          <a:xfrm>
            <a:off x="972454" y="5184269"/>
            <a:ext cx="2066985" cy="343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руководители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5" name="name_24"/>
          <p:cNvSpPr/>
          <p:nvPr/>
        </p:nvSpPr>
        <p:spPr>
          <a:xfrm>
            <a:off x="972772" y="6863913"/>
            <a:ext cx="1657470" cy="6860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</a:t>
            </a: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6" name="default_name"/>
          <p:cNvSpPr/>
          <p:nvPr/>
        </p:nvSpPr>
        <p:spPr>
          <a:xfrm>
            <a:off x="972910" y="7794137"/>
            <a:ext cx="1962210" cy="34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специалисты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7" name="name_48"/>
          <p:cNvSpPr/>
          <p:nvPr/>
        </p:nvSpPr>
        <p:spPr>
          <a:xfrm>
            <a:off x="12402772" y="6861911"/>
            <a:ext cx="1724145" cy="686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48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8" name="Text 10"/>
          <p:cNvSpPr/>
          <p:nvPr/>
        </p:nvSpPr>
        <p:spPr>
          <a:xfrm>
            <a:off x="12402925" y="7877467"/>
            <a:ext cx="4267260" cy="343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средний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9" name="name_4951"/>
          <p:cNvSpPr/>
          <p:nvPr/>
        </p:nvSpPr>
        <p:spPr>
          <a:xfrm>
            <a:off x="12402316" y="4251830"/>
            <a:ext cx="3383784" cy="68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68</a:t>
            </a: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/</a:t>
            </a: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32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0" name="default_name"/>
          <p:cNvSpPr/>
          <p:nvPr/>
        </p:nvSpPr>
        <p:spPr>
          <a:xfrm>
            <a:off x="12402470" y="5267657"/>
            <a:ext cx="4038660" cy="3436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мужчины/женщины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31" name="default_name"/>
          <p:cNvSpPr/>
          <p:nvPr/>
        </p:nvSpPr>
        <p:spPr>
          <a:xfrm>
            <a:off x="16802100" y="800261"/>
            <a:ext cx="552485" cy="200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/>
          </a:p>
        </p:txBody>
      </p:sp>
      <p:sp>
        <p:nvSpPr>
          <p:cNvPr id="32" name="Descriptor">
            <a:extLst>
              <a:ext uri="{FF2B5EF4-FFF2-40B4-BE49-F238E27FC236}">
                <a16:creationId xmlns:a16="http://schemas.microsoft.com/office/drawing/2014/main" id="{D710F00A-3E65-899B-5059-EE175AF00FD2}"/>
              </a:ext>
            </a:extLst>
          </p:cNvPr>
          <p:cNvSpPr/>
          <p:nvPr/>
        </p:nvSpPr>
        <p:spPr>
          <a:xfrm>
            <a:off x="696923" y="9470969"/>
            <a:ext cx="16402248" cy="1136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ru-RU" sz="1500" dirty="0" err="1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ru-RU" sz="1500" dirty="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Cross Web (Россия 0+, население 12+ лет), авг.25</a:t>
            </a:r>
            <a:endParaRPr lang="en-US" sz="15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2610418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73307" y="7201807"/>
            <a:ext cx="4077318" cy="1773073"/>
          </a:xfrm>
          <a:prstGeom prst="rect">
            <a:avLst/>
          </a:prstGeom>
        </p:spPr>
      </p:pic>
      <p:pic>
        <p:nvPicPr>
          <p:cNvPr id="3" name="Rectangle 2610418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8007" y="7202551"/>
            <a:ext cx="4077318" cy="1773073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973307" y="7201807"/>
            <a:ext cx="4077318" cy="1773073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335843" y="8412201"/>
            <a:ext cx="381133" cy="381133"/>
          </a:xfrm>
          <a:prstGeom prst="rect">
            <a:avLst/>
          </a:prstGeom>
        </p:spPr>
      </p:pic>
      <p:pic>
        <p:nvPicPr>
          <p:cNvPr id="6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7322" y="3276774"/>
            <a:ext cx="8383304" cy="3736726"/>
          </a:xfrm>
          <a:prstGeom prst="rect">
            <a:avLst/>
          </a:prstGeom>
        </p:spPr>
      </p:pic>
      <p:pic>
        <p:nvPicPr>
          <p:cNvPr id="7" name="Rectangle 7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68007" y="7202551"/>
            <a:ext cx="4077318" cy="1773073"/>
          </a:xfrm>
          <a:prstGeom prst="rect">
            <a:avLst/>
          </a:prstGeom>
        </p:spPr>
      </p:pic>
      <p:pic>
        <p:nvPicPr>
          <p:cNvPr id="8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030543" y="8412946"/>
            <a:ext cx="381133" cy="381133"/>
          </a:xfrm>
          <a:prstGeom prst="rect">
            <a:avLst/>
          </a:prstGeom>
        </p:spPr>
      </p:pic>
      <p:pic>
        <p:nvPicPr>
          <p:cNvPr id="9" name="Frame 2131327518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277920" y="3265736"/>
            <a:ext cx="8383989" cy="5698882"/>
          </a:xfrm>
          <a:prstGeom prst="rect">
            <a:avLst/>
          </a:prstGeom>
        </p:spPr>
      </p:pic>
      <p:pic>
        <p:nvPicPr>
          <p:cNvPr id="10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1687291" y="665854"/>
            <a:ext cx="5877088" cy="468776"/>
          </a:xfrm>
          <a:prstGeom prst="rect">
            <a:avLst/>
          </a:prstGeom>
        </p:spPr>
      </p:pic>
      <p:pic>
        <p:nvPicPr>
          <p:cNvPr id="11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66894" y="831707"/>
            <a:ext cx="304854" cy="304874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695669" y="1972075"/>
            <a:ext cx="15268656" cy="469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«РБК Спорт»
</a:t>
            </a:r>
            <a:endParaRPr lang="en-US" sz="6000"/>
          </a:p>
        </p:txBody>
      </p:sp>
      <p:sp>
        <p:nvSpPr>
          <p:cNvPr id="13" name="-"/>
          <p:cNvSpPr/>
          <p:nvPr/>
        </p:nvSpPr>
        <p:spPr>
          <a:xfrm>
            <a:off x="1181772" y="3849857"/>
            <a:ext cx="7068052" cy="2877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«РБК Спорт»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— ведущее </a:t>
            </a: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спортивное издание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для деловой аудитории. 
Самые </a:t>
            </a: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свежие новости российского и мирового спорта,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фоторепортажи и онлайн-трансляции событий.</a:t>
            </a:r>
            <a:endParaRPr lang="en-US" sz="1950"/>
          </a:p>
        </p:txBody>
      </p:sp>
      <p:sp>
        <p:nvSpPr>
          <p:cNvPr id="14" name="name_15"/>
          <p:cNvSpPr/>
          <p:nvPr/>
        </p:nvSpPr>
        <p:spPr>
          <a:xfrm>
            <a:off x="969560" y="7572887"/>
            <a:ext cx="2599140" cy="609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3,6</a:t>
            </a:r>
            <a:r>
              <a:rPr lang="en-US" sz="337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>
              <a:solidFill>
                <a:srgbClr val="303030"/>
              </a:solidFill>
            </a:endParaRPr>
          </a:p>
        </p:txBody>
      </p:sp>
      <p:sp>
        <p:nvSpPr>
          <p:cNvPr id="15" name="name_07"/>
          <p:cNvSpPr/>
          <p:nvPr/>
        </p:nvSpPr>
        <p:spPr>
          <a:xfrm>
            <a:off x="5274860" y="7572123"/>
            <a:ext cx="2171806" cy="6099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en-US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,</a:t>
            </a:r>
            <a:r>
              <a:rPr lang="ru-RU" sz="6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337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>
              <a:solidFill>
                <a:srgbClr val="303030"/>
              </a:solidFill>
            </a:endParaRPr>
          </a:p>
        </p:txBody>
      </p:sp>
      <p:sp>
        <p:nvSpPr>
          <p:cNvPr id="16" name="Text 4"/>
          <p:cNvSpPr/>
          <p:nvPr/>
        </p:nvSpPr>
        <p:spPr>
          <a:xfrm>
            <a:off x="1000125" y="8372927"/>
            <a:ext cx="2295570" cy="2575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692" kern="0" spc="59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/>
          </a:p>
        </p:txBody>
      </p:sp>
      <p:sp>
        <p:nvSpPr>
          <p:cNvPr id="17" name="Text 5"/>
          <p:cNvSpPr/>
          <p:nvPr/>
        </p:nvSpPr>
        <p:spPr>
          <a:xfrm>
            <a:off x="5320225" y="8372133"/>
            <a:ext cx="2581320" cy="2576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92" kern="0" spc="59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/>
          </a:p>
        </p:txBody>
      </p:sp>
      <p:sp>
        <p:nvSpPr>
          <p:cNvPr id="18" name="Text 6"/>
          <p:cNvSpPr/>
          <p:nvPr/>
        </p:nvSpPr>
        <p:spPr>
          <a:xfrm>
            <a:off x="1171575" y="6298843"/>
            <a:ext cx="990657" cy="32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/>
          </a:p>
        </p:txBody>
      </p:sp>
      <p:sp>
        <p:nvSpPr>
          <p:cNvPr id="19" name="default_name"/>
          <p:cNvSpPr/>
          <p:nvPr/>
        </p:nvSpPr>
        <p:spPr>
          <a:xfrm>
            <a:off x="11963400" y="724808"/>
            <a:ext cx="1057337" cy="3526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/>
          </a:p>
        </p:txBody>
      </p:sp>
      <p:sp>
        <p:nvSpPr>
          <p:cNvPr id="20" name="Text 8"/>
          <p:cNvSpPr/>
          <p:nvPr/>
        </p:nvSpPr>
        <p:spPr>
          <a:xfrm>
            <a:off x="13763625" y="724063"/>
            <a:ext cx="3533837" cy="3530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336"/>
          </a:p>
        </p:txBody>
      </p:sp>
      <p:sp>
        <p:nvSpPr>
          <p:cNvPr id="21" name="Descriptor">
            <a:extLst>
              <a:ext uri="{FF2B5EF4-FFF2-40B4-BE49-F238E27FC236}">
                <a16:creationId xmlns:a16="http://schemas.microsoft.com/office/drawing/2014/main" id="{75E8F705-0AA4-CBD4-BCBE-5E894E6BBA68}"/>
              </a:ext>
            </a:extLst>
          </p:cNvPr>
          <p:cNvSpPr/>
          <p:nvPr/>
        </p:nvSpPr>
        <p:spPr>
          <a:xfrm>
            <a:off x="666894" y="9334934"/>
            <a:ext cx="16432213" cy="5931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382892" y="6543827"/>
            <a:ext cx="5525344" cy="2421278"/>
          </a:xfrm>
          <a:prstGeom prst="rect">
            <a:avLst/>
          </a:prstGeom>
        </p:spPr>
      </p:pic>
      <p:pic>
        <p:nvPicPr>
          <p:cNvPr id="3" name="Rectangle 1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097892" y="6542841"/>
            <a:ext cx="5525344" cy="2421278"/>
          </a:xfrm>
          <a:prstGeom prst="rect">
            <a:avLst/>
          </a:prstGeom>
        </p:spPr>
      </p:pic>
      <p:pic>
        <p:nvPicPr>
          <p:cNvPr id="4" name="Rectangle 1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382437" y="3933977"/>
            <a:ext cx="5525344" cy="2421278"/>
          </a:xfrm>
          <a:prstGeom prst="rect">
            <a:avLst/>
          </a:prstGeom>
        </p:spPr>
      </p:pic>
      <p:pic>
        <p:nvPicPr>
          <p:cNvPr id="5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097437" y="3932991"/>
            <a:ext cx="5525344" cy="2421278"/>
          </a:xfrm>
          <a:prstGeom prst="rect">
            <a:avLst/>
          </a:prstGeom>
        </p:spPr>
      </p:pic>
      <p:pic>
        <p:nvPicPr>
          <p:cNvPr id="6" name="Frame 2131327418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87772" y="7002135"/>
            <a:ext cx="2162601" cy="1219968"/>
          </a:xfrm>
          <a:prstGeom prst="rect">
            <a:avLst/>
          </a:prstGeom>
        </p:spPr>
      </p:pic>
      <p:pic>
        <p:nvPicPr>
          <p:cNvPr id="7" name="Frame 2131327420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687316" y="4392290"/>
            <a:ext cx="2210226" cy="1219976"/>
          </a:xfrm>
          <a:prstGeom prst="rect">
            <a:avLst/>
          </a:prstGeom>
        </p:spPr>
      </p:pic>
      <p:pic>
        <p:nvPicPr>
          <p:cNvPr id="8" name="Frame 2131327527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67436" y="3934978"/>
            <a:ext cx="5525344" cy="2421285"/>
          </a:xfrm>
          <a:prstGeom prst="rect">
            <a:avLst/>
          </a:prstGeom>
        </p:spPr>
      </p:pic>
      <p:pic>
        <p:nvPicPr>
          <p:cNvPr id="9" name="Frame 2131327528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667892" y="6544828"/>
            <a:ext cx="5525344" cy="2421285"/>
          </a:xfrm>
          <a:prstGeom prst="rect">
            <a:avLst/>
          </a:prstGeom>
        </p:spPr>
      </p:pic>
      <p:pic>
        <p:nvPicPr>
          <p:cNvPr id="10" name="Group 213132733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0859881" y="7916341"/>
            <a:ext cx="714624" cy="714624"/>
          </a:xfrm>
          <a:prstGeom prst="rect">
            <a:avLst/>
          </a:prstGeom>
        </p:spPr>
      </p:pic>
      <p:pic>
        <p:nvPicPr>
          <p:cNvPr id="11" name="Group 213132733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6574881" y="7915355"/>
            <a:ext cx="714624" cy="714624"/>
          </a:xfrm>
          <a:prstGeom prst="rect">
            <a:avLst/>
          </a:prstGeom>
        </p:spPr>
      </p:pic>
      <p:pic>
        <p:nvPicPr>
          <p:cNvPr id="12" name="Frame 2131327416" descr="preencoded.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2402772" y="7001134"/>
            <a:ext cx="2248326" cy="1219985"/>
          </a:xfrm>
          <a:prstGeom prst="rect">
            <a:avLst/>
          </a:prstGeom>
        </p:spPr>
      </p:pic>
      <p:pic>
        <p:nvPicPr>
          <p:cNvPr id="1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66894" y="831707"/>
            <a:ext cx="304854" cy="304874"/>
          </a:xfrm>
          <a:prstGeom prst="rect">
            <a:avLst/>
          </a:prstGeom>
        </p:spPr>
      </p:pic>
      <p:pic>
        <p:nvPicPr>
          <p:cNvPr id="14" name="Frame 2131327414" descr="preencoded.png"/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12402316" y="4390672"/>
            <a:ext cx="4019976" cy="1220608"/>
          </a:xfrm>
          <a:prstGeom prst="rect">
            <a:avLst/>
          </a:prstGeom>
        </p:spPr>
      </p:pic>
      <p:pic>
        <p:nvPicPr>
          <p:cNvPr id="15" name="Group 22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6574426" y="5305486"/>
            <a:ext cx="714625" cy="714624"/>
          </a:xfrm>
          <a:prstGeom prst="rect">
            <a:avLst/>
          </a:prstGeom>
        </p:spPr>
      </p:pic>
      <p:pic>
        <p:nvPicPr>
          <p:cNvPr id="16" name="Group 2131327470" descr="preencoded.png"/>
          <p:cNvPicPr>
            <a:picLocks noChangeAspect="1"/>
          </p:cNvPicPr>
          <p:nvPr/>
        </p:nvPicPr>
        <p:blipFill>
          <a:blip r:embed="rId17"/>
          <a:srcRect/>
          <a:stretch/>
        </p:blipFill>
        <p:spPr>
          <a:xfrm>
            <a:off x="10859426" y="5306491"/>
            <a:ext cx="714624" cy="714624"/>
          </a:xfrm>
          <a:prstGeom prst="rect">
            <a:avLst/>
          </a:prstGeom>
        </p:spPr>
      </p:pic>
      <p:pic>
        <p:nvPicPr>
          <p:cNvPr id="17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6525991" y="666670"/>
            <a:ext cx="1095538" cy="467121"/>
          </a:xfrm>
          <a:prstGeom prst="rect">
            <a:avLst/>
          </a:prstGeom>
        </p:spPr>
      </p:pic>
      <p:sp>
        <p:nvSpPr>
          <p:cNvPr id="18" name="Descriptor"/>
          <p:cNvSpPr/>
          <p:nvPr/>
        </p:nvSpPr>
        <p:spPr>
          <a:xfrm>
            <a:off x="696923" y="9462881"/>
            <a:ext cx="16402248" cy="1136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ru-RU" sz="1500" err="1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Cross Web (Россия 0+, население 12+ лет), авг.25</a:t>
            </a: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Text 1"/>
          <p:cNvSpPr/>
          <p:nvPr/>
        </p:nvSpPr>
        <p:spPr>
          <a:xfrm>
            <a:off x="667094" y="1971796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Аудитория «РБК Спорта»
</a:t>
            </a:r>
            <a:endParaRPr lang="en-US" sz="6000"/>
          </a:p>
        </p:txBody>
      </p:sp>
      <p:sp>
        <p:nvSpPr>
          <p:cNvPr id="20" name="name_25"/>
          <p:cNvSpPr/>
          <p:nvPr/>
        </p:nvSpPr>
        <p:spPr>
          <a:xfrm>
            <a:off x="6687772" y="6799411"/>
            <a:ext cx="1647945" cy="686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47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1" name="Text 3"/>
          <p:cNvSpPr/>
          <p:nvPr/>
        </p:nvSpPr>
        <p:spPr>
          <a:xfrm>
            <a:off x="6687925" y="7878703"/>
            <a:ext cx="2838510" cy="34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высокий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2" name="name_81"/>
          <p:cNvSpPr/>
          <p:nvPr/>
        </p:nvSpPr>
        <p:spPr>
          <a:xfrm>
            <a:off x="6687316" y="4189584"/>
            <a:ext cx="1970952" cy="686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46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3" name="35"/>
          <p:cNvSpPr/>
          <p:nvPr/>
        </p:nvSpPr>
        <p:spPr>
          <a:xfrm>
            <a:off x="6687469" y="5269054"/>
            <a:ext cx="2702991" cy="268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700"/>
              </a:lnSpc>
            </a:pP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возраст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35–</a:t>
            </a: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6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4" name="name_30"/>
          <p:cNvSpPr/>
          <p:nvPr/>
        </p:nvSpPr>
        <p:spPr>
          <a:xfrm>
            <a:off x="972316" y="4190542"/>
            <a:ext cx="1781295" cy="686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41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5" name="Text 7"/>
          <p:cNvSpPr/>
          <p:nvPr/>
        </p:nvSpPr>
        <p:spPr>
          <a:xfrm>
            <a:off x="972454" y="5184152"/>
            <a:ext cx="2724270" cy="686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руководители </a:t>
            </a:r>
            <a:br>
              <a:rPr>
                <a:solidFill>
                  <a:srgbClr val="303030"/>
                </a:solidFill>
              </a:rPr>
            </a:b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специалисты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6" name="name_14"/>
          <p:cNvSpPr/>
          <p:nvPr/>
        </p:nvSpPr>
        <p:spPr>
          <a:xfrm>
            <a:off x="972772" y="6800438"/>
            <a:ext cx="1514595" cy="686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7" name="default_name"/>
          <p:cNvSpPr/>
          <p:nvPr/>
        </p:nvSpPr>
        <p:spPr>
          <a:xfrm>
            <a:off x="972910" y="7794210"/>
            <a:ext cx="1533585" cy="343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служащие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8" name="name_56"/>
          <p:cNvSpPr/>
          <p:nvPr/>
        </p:nvSpPr>
        <p:spPr>
          <a:xfrm>
            <a:off x="12402772" y="6798416"/>
            <a:ext cx="1960928" cy="6860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40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29" name="Text 11"/>
          <p:cNvSpPr/>
          <p:nvPr/>
        </p:nvSpPr>
        <p:spPr>
          <a:xfrm>
            <a:off x="12402925" y="7877467"/>
            <a:ext cx="4267260" cy="343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средний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30" name="name_8317"/>
          <p:cNvSpPr/>
          <p:nvPr/>
        </p:nvSpPr>
        <p:spPr>
          <a:xfrm>
            <a:off x="12402316" y="4188340"/>
            <a:ext cx="3010020" cy="686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57</a:t>
            </a: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/</a:t>
            </a:r>
            <a:r>
              <a:rPr lang="ru-RU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43</a:t>
            </a:r>
            <a:r>
              <a:rPr lang="en-US" sz="37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>
              <a:solidFill>
                <a:srgbClr val="303030"/>
              </a:solidFill>
            </a:endParaRPr>
          </a:p>
        </p:txBody>
      </p:sp>
      <p:sp>
        <p:nvSpPr>
          <p:cNvPr id="31" name="default_name"/>
          <p:cNvSpPr/>
          <p:nvPr/>
        </p:nvSpPr>
        <p:spPr>
          <a:xfrm>
            <a:off x="12402470" y="5267657"/>
            <a:ext cx="4038660" cy="3436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мужчины/женщины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32" name="default_name"/>
          <p:cNvSpPr/>
          <p:nvPr/>
        </p:nvSpPr>
        <p:spPr>
          <a:xfrm>
            <a:off x="16802100" y="800261"/>
            <a:ext cx="552485" cy="200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8575" y="-28567"/>
            <a:ext cx="18346945" cy="10347342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3438" y="831429"/>
            <a:ext cx="743056" cy="30506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894" y="831726"/>
            <a:ext cx="304854" cy="304874"/>
          </a:xfrm>
          <a:prstGeom prst="rect">
            <a:avLst/>
          </a:prstGeom>
        </p:spPr>
      </p:pic>
      <p:pic>
        <p:nvPicPr>
          <p:cNvPr id="5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7899" y="6584286"/>
            <a:ext cx="1667038" cy="467314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8120" y="7850217"/>
            <a:ext cx="8401245" cy="11158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Социальные </a:t>
            </a:r>
            <a:br>
              <a:rPr/>
            </a:br>
            <a:r>
              <a:rPr lang="en-US" sz="600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сети</a:t>
            </a:r>
            <a:endParaRPr lang="en-US" sz="6000"/>
          </a:p>
        </p:txBody>
      </p:sp>
      <p:sp>
        <p:nvSpPr>
          <p:cNvPr id="7" name="default_name"/>
          <p:cNvSpPr/>
          <p:nvPr/>
        </p:nvSpPr>
        <p:spPr>
          <a:xfrm>
            <a:off x="942975" y="6713196"/>
            <a:ext cx="1114462" cy="2097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7549" y="4581699"/>
            <a:ext cx="8383529" cy="4384426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40050" y="4580192"/>
            <a:ext cx="8383529" cy="4384426"/>
          </a:xfrm>
          <a:prstGeom prst="rect">
            <a:avLst/>
          </a:prstGeom>
        </p:spPr>
      </p:pic>
      <p:pic>
        <p:nvPicPr>
          <p:cNvPr id="4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74881" y="7915299"/>
            <a:ext cx="714624" cy="714624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002381" y="7916787"/>
            <a:ext cx="714624" cy="714624"/>
          </a:xfrm>
          <a:prstGeom prst="rect">
            <a:avLst/>
          </a:prstGeom>
        </p:spPr>
      </p:pic>
      <p:pic>
        <p:nvPicPr>
          <p:cNvPr id="6" name="Frame 2131327454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143883" y="5058624"/>
            <a:ext cx="6115895" cy="2421485"/>
          </a:xfrm>
          <a:prstGeom prst="rect">
            <a:avLst/>
          </a:prstGeom>
        </p:spPr>
      </p:pic>
      <p:pic>
        <p:nvPicPr>
          <p:cNvPr id="7" name="Frame 2131327455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725908" y="5056725"/>
            <a:ext cx="7297154" cy="2879097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894" y="831726"/>
            <a:ext cx="304854" cy="304874"/>
          </a:xfrm>
          <a:prstGeom prst="rect">
            <a:avLst/>
          </a:prstGeom>
        </p:spPr>
      </p:pic>
      <p:pic>
        <p:nvPicPr>
          <p:cNvPr id="9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2916016" y="666059"/>
            <a:ext cx="4705513" cy="468367"/>
          </a:xfrm>
          <a:prstGeom prst="rect">
            <a:avLst/>
          </a:prstGeom>
        </p:spPr>
      </p:pic>
      <p:sp>
        <p:nvSpPr>
          <p:cNvPr id="11" name="TG-"/>
          <p:cNvSpPr/>
          <p:nvPr/>
        </p:nvSpPr>
        <p:spPr>
          <a:xfrm>
            <a:off x="667094" y="1971796"/>
            <a:ext cx="16973859" cy="1774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Основной TG-канал РБК</a:t>
            </a:r>
            <a:endParaRPr lang="en-US" sz="8850"/>
          </a:p>
        </p:txBody>
      </p:sp>
      <p:sp>
        <p:nvSpPr>
          <p:cNvPr id="12" name="name_787 881"/>
          <p:cNvSpPr/>
          <p:nvPr/>
        </p:nvSpPr>
        <p:spPr>
          <a:xfrm>
            <a:off x="1143883" y="5059695"/>
            <a:ext cx="6134278" cy="1020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ru-RU" sz="11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907 тыс.</a:t>
            </a:r>
            <a:endParaRPr lang="en-US" sz="11250">
              <a:solidFill>
                <a:srgbClr val="303030"/>
              </a:solidFill>
            </a:endParaRPr>
          </a:p>
        </p:txBody>
      </p:sp>
      <p:sp>
        <p:nvSpPr>
          <p:cNvPr id="13" name="Text 3"/>
          <p:cNvSpPr/>
          <p:nvPr/>
        </p:nvSpPr>
        <p:spPr>
          <a:xfrm>
            <a:off x="1144127" y="6460224"/>
            <a:ext cx="4134028" cy="101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840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подписчиков 
</a:t>
            </a:r>
            <a:r>
              <a:rPr lang="en-US" sz="3000" i="1" u="sng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РБК. Новости. Главное</a:t>
            </a:r>
            <a:endParaRPr lang="en-US" sz="3840"/>
          </a:p>
        </p:txBody>
      </p:sp>
      <p:sp>
        <p:nvSpPr>
          <p:cNvPr id="14" name="name_100 000"/>
          <p:cNvSpPr/>
          <p:nvPr/>
        </p:nvSpPr>
        <p:spPr>
          <a:xfrm>
            <a:off x="9725908" y="5058001"/>
            <a:ext cx="7315378" cy="1020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1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~1</a:t>
            </a:r>
            <a:r>
              <a:rPr lang="ru-RU" sz="11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15</a:t>
            </a:r>
            <a:r>
              <a:rPr lang="en-US" sz="11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000</a:t>
            </a:r>
            <a:endParaRPr lang="en-US" sz="11250">
              <a:solidFill>
                <a:srgbClr val="303030"/>
              </a:solidFill>
            </a:endParaRPr>
          </a:p>
        </p:txBody>
      </p:sp>
      <p:sp>
        <p:nvSpPr>
          <p:cNvPr id="15" name="Text 5"/>
          <p:cNvSpPr/>
          <p:nvPr/>
        </p:nvSpPr>
        <p:spPr>
          <a:xfrm>
            <a:off x="9726152" y="6458867"/>
            <a:ext cx="3372108" cy="14769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84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
</a:t>
            </a:r>
            <a:r>
              <a:rPr lang="en-US" sz="3000" i="1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прогноз по охвату </a:t>
            </a:r>
            <a:br>
              <a:rPr/>
            </a:br>
            <a:r>
              <a:rPr lang="en-US" sz="3000" i="1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рекламного поста</a:t>
            </a:r>
            <a:endParaRPr lang="en-US" sz="3840"/>
          </a:p>
        </p:txBody>
      </p:sp>
      <p:sp>
        <p:nvSpPr>
          <p:cNvPr id="16" name="default_name"/>
          <p:cNvSpPr/>
          <p:nvPr/>
        </p:nvSpPr>
        <p:spPr>
          <a:xfrm>
            <a:off x="13192125" y="800810"/>
            <a:ext cx="1019210" cy="2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/>
          </a:p>
        </p:txBody>
      </p:sp>
      <p:sp>
        <p:nvSpPr>
          <p:cNvPr id="17" name="Text 7"/>
          <p:cNvSpPr/>
          <p:nvPr/>
        </p:nvSpPr>
        <p:spPr>
          <a:xfrm>
            <a:off x="14954250" y="800255"/>
            <a:ext cx="2400335" cy="2004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/>
          </a:p>
        </p:txBody>
      </p:sp>
      <p:sp>
        <p:nvSpPr>
          <p:cNvPr id="18" name="Descriptor">
            <a:extLst>
              <a:ext uri="{FF2B5EF4-FFF2-40B4-BE49-F238E27FC236}">
                <a16:creationId xmlns:a16="http://schemas.microsoft.com/office/drawing/2014/main" id="{61AA7227-87F7-1ABD-EE7C-7556267CE33C}"/>
              </a:ext>
            </a:extLst>
          </p:cNvPr>
          <p:cNvSpPr/>
          <p:nvPr/>
        </p:nvSpPr>
        <p:spPr>
          <a:xfrm>
            <a:off x="696923" y="9470969"/>
            <a:ext cx="16402248" cy="1136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 </a:t>
            </a: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3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916016" y="666006"/>
            <a:ext cx="4705513" cy="468402"/>
          </a:xfrm>
          <a:prstGeom prst="rect">
            <a:avLst/>
          </a:prstGeom>
        </p:spPr>
      </p:pic>
      <p:pic>
        <p:nvPicPr>
          <p:cNvPr id="4" name="Frame 213132752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7436" y="3935491"/>
            <a:ext cx="4097505" cy="5030629"/>
          </a:xfrm>
          <a:prstGeom prst="rect">
            <a:avLst/>
          </a:prstGeom>
        </p:spPr>
      </p:pic>
      <p:pic>
        <p:nvPicPr>
          <p:cNvPr id="5" name="Frame 2131327529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953687" y="3934747"/>
            <a:ext cx="4096594" cy="2420780"/>
          </a:xfrm>
          <a:prstGeom prst="rect">
            <a:avLst/>
          </a:prstGeom>
        </p:spPr>
      </p:pic>
      <p:pic>
        <p:nvPicPr>
          <p:cNvPr id="6" name="Frame 2131327531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239937" y="3934003"/>
            <a:ext cx="4096595" cy="2420780"/>
          </a:xfrm>
          <a:prstGeom prst="rect">
            <a:avLst/>
          </a:prstGeom>
        </p:spPr>
      </p:pic>
      <p:pic>
        <p:nvPicPr>
          <p:cNvPr id="7" name="Frame 2131327533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3526187" y="3933259"/>
            <a:ext cx="4096594" cy="2420780"/>
          </a:xfrm>
          <a:prstGeom prst="rect">
            <a:avLst/>
          </a:prstGeom>
        </p:spPr>
      </p:pic>
      <p:pic>
        <p:nvPicPr>
          <p:cNvPr id="8" name="Frame 2131327530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4954142" y="6544597"/>
            <a:ext cx="4096594" cy="2420780"/>
          </a:xfrm>
          <a:prstGeom prst="rect">
            <a:avLst/>
          </a:prstGeom>
        </p:spPr>
      </p:pic>
      <p:pic>
        <p:nvPicPr>
          <p:cNvPr id="9" name="Frame 2131327532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240392" y="6543853"/>
            <a:ext cx="4096594" cy="2420780"/>
          </a:xfrm>
          <a:prstGeom prst="rect">
            <a:avLst/>
          </a:prstGeom>
        </p:spPr>
      </p:pic>
      <p:pic>
        <p:nvPicPr>
          <p:cNvPr id="10" name="Frame 2131327534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3526642" y="6543109"/>
            <a:ext cx="4096594" cy="2420780"/>
          </a:xfrm>
          <a:prstGeom prst="rect">
            <a:avLst/>
          </a:prstGeom>
        </p:spPr>
      </p:pic>
      <p:sp>
        <p:nvSpPr>
          <p:cNvPr id="12" name="TG"/>
          <p:cNvSpPr/>
          <p:nvPr/>
        </p:nvSpPr>
        <p:spPr>
          <a:xfrm>
            <a:off x="695669" y="1971801"/>
            <a:ext cx="16945284" cy="1774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Тематические разделы в TG</a:t>
            </a:r>
            <a:endParaRPr lang="en-US" sz="8850"/>
          </a:p>
        </p:txBody>
      </p:sp>
      <p:sp>
        <p:nvSpPr>
          <p:cNvPr id="13" name="default_name"/>
          <p:cNvSpPr/>
          <p:nvPr/>
        </p:nvSpPr>
        <p:spPr>
          <a:xfrm>
            <a:off x="13192125" y="800810"/>
            <a:ext cx="1019210" cy="2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/>
          </a:p>
        </p:txBody>
      </p:sp>
      <p:sp>
        <p:nvSpPr>
          <p:cNvPr id="14" name="Text 3"/>
          <p:cNvSpPr/>
          <p:nvPr/>
        </p:nvSpPr>
        <p:spPr>
          <a:xfrm>
            <a:off x="14954250" y="800273"/>
            <a:ext cx="2400335" cy="2004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/>
          </a:p>
        </p:txBody>
      </p:sp>
      <p:sp>
        <p:nvSpPr>
          <p:cNvPr id="15" name="name_126 804"/>
          <p:cNvSpPr/>
          <p:nvPr/>
        </p:nvSpPr>
        <p:spPr>
          <a:xfrm>
            <a:off x="972289" y="4015101"/>
            <a:ext cx="3620567" cy="9289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5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129,2 </a:t>
            </a:r>
            <a:r>
              <a:rPr lang="ru-RU" sz="4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4000">
              <a:solidFill>
                <a:srgbClr val="303030"/>
              </a:solidFill>
            </a:endParaRPr>
          </a:p>
        </p:txBody>
      </p:sp>
      <p:sp>
        <p:nvSpPr>
          <p:cNvPr id="16" name="default_name"/>
          <p:cNvSpPr/>
          <p:nvPr/>
        </p:nvSpPr>
        <p:spPr>
          <a:xfrm>
            <a:off x="972400" y="4869710"/>
            <a:ext cx="3505260" cy="343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17" name="selfinvesto"/>
          <p:cNvSpPr/>
          <p:nvPr/>
        </p:nvSpPr>
        <p:spPr>
          <a:xfrm>
            <a:off x="972931" y="7917710"/>
            <a:ext cx="3505330" cy="743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«Сам себе инвестор» </a:t>
            </a:r>
            <a:br>
              <a:rPr>
                <a:solidFill>
                  <a:srgbClr val="303030"/>
                </a:solidFill>
              </a:rPr>
            </a:br>
            <a:r>
              <a:rPr lang="en-US" sz="1875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</a:t>
            </a:r>
            <a:r>
              <a:rPr lang="en-US" sz="1875" i="1" err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Инвестиции</a:t>
            </a:r>
            <a:r>
              <a:rPr lang="en-US" sz="1875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   </a:t>
            </a:r>
            <a:br>
              <a:rPr>
                <a:solidFill>
                  <a:srgbClr val="303030"/>
                </a:solidFill>
              </a:rPr>
            </a:br>
            <a:r>
              <a:rPr lang="en-US" sz="1875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@selfinvesto</a:t>
            </a:r>
            <a:endParaRPr lang="en-US" sz="1875">
              <a:solidFill>
                <a:srgbClr val="303030"/>
              </a:solidFill>
            </a:endParaRPr>
          </a:p>
        </p:txBody>
      </p:sp>
      <p:sp>
        <p:nvSpPr>
          <p:cNvPr id="18" name="name_29 357"/>
          <p:cNvSpPr/>
          <p:nvPr/>
        </p:nvSpPr>
        <p:spPr>
          <a:xfrm>
            <a:off x="5258540" y="4014465"/>
            <a:ext cx="2915408" cy="9273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5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31,8 </a:t>
            </a:r>
            <a:r>
              <a:rPr lang="ru-RU" sz="4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4000">
              <a:solidFill>
                <a:srgbClr val="303030"/>
              </a:solidFill>
            </a:endParaRPr>
          </a:p>
        </p:txBody>
      </p:sp>
      <p:sp>
        <p:nvSpPr>
          <p:cNvPr id="19" name="default_name"/>
          <p:cNvSpPr/>
          <p:nvPr/>
        </p:nvSpPr>
        <p:spPr>
          <a:xfrm>
            <a:off x="5258650" y="4868965"/>
            <a:ext cx="3505260" cy="343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0" name="rbc_trends"/>
          <p:cNvSpPr/>
          <p:nvPr/>
        </p:nvSpPr>
        <p:spPr>
          <a:xfrm>
            <a:off x="5258776" y="5592865"/>
            <a:ext cx="3505280" cy="457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</a:t>
            </a:r>
            <a:r>
              <a:rPr lang="en-US" sz="1875" i="1" err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Тренды</a:t>
            </a:r>
            <a:r>
              <a:rPr lang="en-US" sz="1875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
@rbc_trends </a:t>
            </a:r>
            <a:endParaRPr lang="en-US" sz="1875">
              <a:solidFill>
                <a:srgbClr val="303030"/>
              </a:solidFill>
            </a:endParaRPr>
          </a:p>
        </p:txBody>
      </p:sp>
      <p:sp>
        <p:nvSpPr>
          <p:cNvPr id="21" name="name_20 144"/>
          <p:cNvSpPr/>
          <p:nvPr/>
        </p:nvSpPr>
        <p:spPr>
          <a:xfrm>
            <a:off x="9355134" y="4013719"/>
            <a:ext cx="3008350" cy="928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5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22,3 </a:t>
            </a:r>
            <a:r>
              <a:rPr lang="ru-RU" sz="4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 </a:t>
            </a:r>
            <a:endParaRPr lang="en-US" sz="4000">
              <a:solidFill>
                <a:srgbClr val="303030"/>
              </a:solidFill>
            </a:endParaRPr>
          </a:p>
        </p:txBody>
      </p:sp>
      <p:sp>
        <p:nvSpPr>
          <p:cNvPr id="22" name="default_name"/>
          <p:cNvSpPr/>
          <p:nvPr/>
        </p:nvSpPr>
        <p:spPr>
          <a:xfrm>
            <a:off x="9544900" y="4868221"/>
            <a:ext cx="3505260" cy="343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3" name="Life rbc_life"/>
          <p:cNvSpPr/>
          <p:nvPr/>
        </p:nvSpPr>
        <p:spPr>
          <a:xfrm>
            <a:off x="9545026" y="5592121"/>
            <a:ext cx="3505280" cy="457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Life
@rbc_life </a:t>
            </a:r>
            <a:endParaRPr lang="en-US" sz="1875">
              <a:solidFill>
                <a:srgbClr val="303030"/>
              </a:solidFill>
            </a:endParaRPr>
          </a:p>
        </p:txBody>
      </p:sp>
      <p:sp>
        <p:nvSpPr>
          <p:cNvPr id="24" name="name_33 084"/>
          <p:cNvSpPr/>
          <p:nvPr/>
        </p:nvSpPr>
        <p:spPr>
          <a:xfrm>
            <a:off x="13831041" y="4012931"/>
            <a:ext cx="3268066" cy="9288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5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36,8 тыс.</a:t>
            </a:r>
            <a:endParaRPr lang="en-US" sz="5250">
              <a:solidFill>
                <a:srgbClr val="303030"/>
              </a:solidFill>
            </a:endParaRPr>
          </a:p>
        </p:txBody>
      </p:sp>
      <p:sp>
        <p:nvSpPr>
          <p:cNvPr id="25" name="default_name"/>
          <p:cNvSpPr/>
          <p:nvPr/>
        </p:nvSpPr>
        <p:spPr>
          <a:xfrm>
            <a:off x="13831150" y="4867477"/>
            <a:ext cx="3505260" cy="343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6" name="Auto anrbc"/>
          <p:cNvSpPr/>
          <p:nvPr/>
        </p:nvSpPr>
        <p:spPr>
          <a:xfrm>
            <a:off x="13831277" y="5591377"/>
            <a:ext cx="3505280" cy="457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i="1" err="1">
                <a:solidFill>
                  <a:srgbClr val="303030"/>
                </a:solidFill>
              </a:rPr>
              <a:t>Autonews</a:t>
            </a:r>
            <a:r>
              <a:rPr lang="en-US" sz="1875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
@anrbc</a:t>
            </a:r>
            <a:endParaRPr lang="en-US" sz="1875">
              <a:solidFill>
                <a:srgbClr val="303030"/>
              </a:solidFill>
            </a:endParaRPr>
          </a:p>
        </p:txBody>
      </p:sp>
      <p:sp>
        <p:nvSpPr>
          <p:cNvPr id="27" name="name_12 067"/>
          <p:cNvSpPr/>
          <p:nvPr/>
        </p:nvSpPr>
        <p:spPr>
          <a:xfrm>
            <a:off x="5258995" y="6624326"/>
            <a:ext cx="3325167" cy="9287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5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15,9 </a:t>
            </a:r>
            <a:r>
              <a:rPr lang="ru-RU" sz="4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 </a:t>
            </a:r>
            <a:endParaRPr lang="en-US" sz="4000">
              <a:solidFill>
                <a:srgbClr val="303030"/>
              </a:solidFill>
            </a:endParaRPr>
          </a:p>
        </p:txBody>
      </p:sp>
      <p:sp>
        <p:nvSpPr>
          <p:cNvPr id="28" name="default_name"/>
          <p:cNvSpPr/>
          <p:nvPr/>
        </p:nvSpPr>
        <p:spPr>
          <a:xfrm>
            <a:off x="5259106" y="7478815"/>
            <a:ext cx="3505260" cy="343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</a:t>
            </a:r>
            <a:r>
              <a:rPr lang="ru-RU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</a:t>
            </a: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29" name="rbcstyle"/>
          <p:cNvSpPr/>
          <p:nvPr/>
        </p:nvSpPr>
        <p:spPr>
          <a:xfrm>
            <a:off x="5259232" y="8202715"/>
            <a:ext cx="3505280" cy="457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</a:t>
            </a:r>
            <a:r>
              <a:rPr lang="en-US" sz="1875" i="1" err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Стиль</a:t>
            </a:r>
            <a:r>
              <a:rPr lang="en-US" sz="1875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
@rbcstyle </a:t>
            </a:r>
            <a:endParaRPr lang="en-US" sz="1875">
              <a:solidFill>
                <a:srgbClr val="303030"/>
              </a:solidFill>
            </a:endParaRPr>
          </a:p>
        </p:txBody>
      </p:sp>
      <p:sp>
        <p:nvSpPr>
          <p:cNvPr id="30" name="name_36 947"/>
          <p:cNvSpPr/>
          <p:nvPr/>
        </p:nvSpPr>
        <p:spPr>
          <a:xfrm>
            <a:off x="9545246" y="6623551"/>
            <a:ext cx="3219032" cy="928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5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45,7 </a:t>
            </a:r>
            <a:r>
              <a:rPr lang="ru-RU" sz="4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4000">
              <a:solidFill>
                <a:srgbClr val="303030"/>
              </a:solidFill>
            </a:endParaRPr>
          </a:p>
        </p:txBody>
      </p:sp>
      <p:sp>
        <p:nvSpPr>
          <p:cNvPr id="31" name="default_name"/>
          <p:cNvSpPr/>
          <p:nvPr/>
        </p:nvSpPr>
        <p:spPr>
          <a:xfrm>
            <a:off x="9545356" y="7478071"/>
            <a:ext cx="3505260" cy="343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32" name="realty_rbc"/>
          <p:cNvSpPr/>
          <p:nvPr/>
        </p:nvSpPr>
        <p:spPr>
          <a:xfrm>
            <a:off x="9545482" y="8201971"/>
            <a:ext cx="3505280" cy="457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</a:t>
            </a:r>
            <a:r>
              <a:rPr lang="en-US" sz="1875" i="1" err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Недвижимость</a:t>
            </a:r>
            <a:r>
              <a:rPr lang="en-US" sz="1875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   @realty_rbc</a:t>
            </a:r>
            <a:endParaRPr lang="en-US" sz="1875">
              <a:solidFill>
                <a:srgbClr val="303030"/>
              </a:solidFill>
            </a:endParaRPr>
          </a:p>
        </p:txBody>
      </p:sp>
      <p:sp>
        <p:nvSpPr>
          <p:cNvPr id="34" name="default_name"/>
          <p:cNvSpPr/>
          <p:nvPr/>
        </p:nvSpPr>
        <p:spPr>
          <a:xfrm>
            <a:off x="13831605" y="7477327"/>
            <a:ext cx="3505260" cy="343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2250">
              <a:solidFill>
                <a:srgbClr val="303030"/>
              </a:solidFill>
            </a:endParaRPr>
          </a:p>
        </p:txBody>
      </p:sp>
      <p:sp>
        <p:nvSpPr>
          <p:cNvPr id="35" name="rbc_wine"/>
          <p:cNvSpPr/>
          <p:nvPr/>
        </p:nvSpPr>
        <p:spPr>
          <a:xfrm>
            <a:off x="13831731" y="8201227"/>
            <a:ext cx="3505280" cy="457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</a:t>
            </a:r>
            <a:r>
              <a:rPr lang="en-US" sz="1875" i="1" err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Вино</a:t>
            </a:r>
            <a:r>
              <a:rPr lang="en-US" sz="1875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
@rbc_wine </a:t>
            </a:r>
            <a:endParaRPr lang="en-US" sz="1875">
              <a:solidFill>
                <a:srgbClr val="303030"/>
              </a:solidFill>
            </a:endParaRPr>
          </a:p>
        </p:txBody>
      </p:sp>
      <p:sp>
        <p:nvSpPr>
          <p:cNvPr id="36" name="name_33 084">
            <a:extLst>
              <a:ext uri="{FF2B5EF4-FFF2-40B4-BE49-F238E27FC236}">
                <a16:creationId xmlns:a16="http://schemas.microsoft.com/office/drawing/2014/main" id="{F9C5F6D7-23DA-7E4A-94C9-EBB3350F8B41}"/>
              </a:ext>
            </a:extLst>
          </p:cNvPr>
          <p:cNvSpPr/>
          <p:nvPr/>
        </p:nvSpPr>
        <p:spPr>
          <a:xfrm>
            <a:off x="13831041" y="6625503"/>
            <a:ext cx="3268066" cy="9288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5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en-US" sz="5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5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5250">
              <a:solidFill>
                <a:srgbClr val="303030"/>
              </a:solidFill>
            </a:endParaRPr>
          </a:p>
        </p:txBody>
      </p:sp>
      <p:sp>
        <p:nvSpPr>
          <p:cNvPr id="37" name="Descriptor">
            <a:extLst>
              <a:ext uri="{FF2B5EF4-FFF2-40B4-BE49-F238E27FC236}">
                <a16:creationId xmlns:a16="http://schemas.microsoft.com/office/drawing/2014/main" id="{F5B9F031-DD87-FD62-3D81-41DC76A2A06F}"/>
              </a:ext>
            </a:extLst>
          </p:cNvPr>
          <p:cNvSpPr/>
          <p:nvPr/>
        </p:nvSpPr>
        <p:spPr>
          <a:xfrm>
            <a:off x="696923" y="9470969"/>
            <a:ext cx="16402248" cy="1136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>
                <a:solidFill>
                  <a:schemeClr val="bg1">
                    <a:lumMod val="65000"/>
                  </a:schemeClr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 </a:t>
            </a:r>
            <a:endParaRPr lang="en-US" sz="150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97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9"/>
            <a:ext cx="304801" cy="304823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381750" y="3933825"/>
            <a:ext cx="5248275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1820525" y="3933825"/>
            <a:ext cx="5524500" cy="5029200"/>
          </a:xfrm>
          <a:prstGeom prst="rect">
            <a:avLst/>
          </a:prstGeom>
        </p:spPr>
      </p:pic>
      <p:pic>
        <p:nvPicPr>
          <p:cNvPr id="6" name="Group 213132736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191125" y="7791450"/>
            <a:ext cx="714375" cy="714375"/>
          </a:xfrm>
          <a:prstGeom prst="rect">
            <a:avLst/>
          </a:prstGeom>
        </p:spPr>
      </p:pic>
      <p:pic>
        <p:nvPicPr>
          <p:cNvPr id="7" name="Group 21313273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648950" y="7791450"/>
            <a:ext cx="714375" cy="714375"/>
          </a:xfrm>
          <a:prstGeom prst="rect">
            <a:avLst/>
          </a:prstGeom>
        </p:spPr>
      </p:pic>
      <p:pic>
        <p:nvPicPr>
          <p:cNvPr id="8" name="Group 21313274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6354425" y="7791450"/>
            <a:ext cx="714375" cy="714375"/>
          </a:xfrm>
          <a:prstGeom prst="rect">
            <a:avLst/>
          </a:prstGeom>
        </p:spPr>
      </p:pic>
      <p:pic>
        <p:nvPicPr>
          <p:cNvPr id="9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sp>
        <p:nvSpPr>
          <p:cNvPr id="10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 </a:t>
            </a:r>
            <a:r>
              <a:rPr lang="en-US" sz="150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/>
          </a:p>
        </p:txBody>
      </p:sp>
      <p:sp>
        <p:nvSpPr>
          <p:cNvPr id="11" name="name_1040"/>
          <p:cNvSpPr/>
          <p:nvPr/>
        </p:nvSpPr>
        <p:spPr>
          <a:xfrm>
            <a:off x="1143000" y="4410075"/>
            <a:ext cx="50482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1,040 </a:t>
            </a:r>
            <a:r>
              <a:rPr lang="ru-RU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/>
          </a:p>
        </p:txBody>
      </p:sp>
      <p:sp>
        <p:nvSpPr>
          <p:cNvPr id="12" name="default_name"/>
          <p:cNvSpPr/>
          <p:nvPr/>
        </p:nvSpPr>
        <p:spPr>
          <a:xfrm>
            <a:off x="1143000" y="5362575"/>
            <a:ext cx="3619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/>
          </a:p>
        </p:txBody>
      </p:sp>
      <p:sp>
        <p:nvSpPr>
          <p:cNvPr id="13" name="name_5185"/>
          <p:cNvSpPr/>
          <p:nvPr/>
        </p:nvSpPr>
        <p:spPr>
          <a:xfrm>
            <a:off x="6838950" y="4391025"/>
            <a:ext cx="47053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518,5 </a:t>
            </a: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/>
          </a:p>
        </p:txBody>
      </p:sp>
      <p:sp>
        <p:nvSpPr>
          <p:cNvPr id="14" name="default_name"/>
          <p:cNvSpPr/>
          <p:nvPr/>
        </p:nvSpPr>
        <p:spPr>
          <a:xfrm>
            <a:off x="6838950" y="5343525"/>
            <a:ext cx="45815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/>
          </a:p>
        </p:txBody>
      </p:sp>
      <p:sp>
        <p:nvSpPr>
          <p:cNvPr id="15" name="name_2025"/>
          <p:cNvSpPr/>
          <p:nvPr/>
        </p:nvSpPr>
        <p:spPr>
          <a:xfrm>
            <a:off x="12277725" y="4391025"/>
            <a:ext cx="4791075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202,5 </a:t>
            </a: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/>
          </a:p>
        </p:txBody>
      </p:sp>
      <p:sp>
        <p:nvSpPr>
          <p:cNvPr id="16" name="default_name"/>
          <p:cNvSpPr/>
          <p:nvPr/>
        </p:nvSpPr>
        <p:spPr>
          <a:xfrm>
            <a:off x="12277725" y="5343525"/>
            <a:ext cx="462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/>
          </a:p>
        </p:txBody>
      </p:sp>
      <p:sp>
        <p:nvSpPr>
          <p:cNvPr id="17" name="default_name"/>
          <p:cNvSpPr/>
          <p:nvPr/>
        </p:nvSpPr>
        <p:spPr>
          <a:xfrm>
            <a:off x="6762750" y="7096125"/>
            <a:ext cx="337185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Одноклассники</a:t>
            </a:r>
            <a:endParaRPr lang="en-US" sz="3375"/>
          </a:p>
        </p:txBody>
      </p:sp>
      <p:sp>
        <p:nvSpPr>
          <p:cNvPr id="18" name="Text 8"/>
          <p:cNvSpPr/>
          <p:nvPr/>
        </p:nvSpPr>
        <p:spPr>
          <a:xfrm>
            <a:off x="12277725" y="7096125"/>
            <a:ext cx="299085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Канал в МАКС</a:t>
            </a:r>
            <a:endParaRPr lang="en-US" sz="3375"/>
          </a:p>
        </p:txBody>
      </p:sp>
      <p:sp>
        <p:nvSpPr>
          <p:cNvPr id="19" name="default_name"/>
          <p:cNvSpPr/>
          <p:nvPr/>
        </p:nvSpPr>
        <p:spPr>
          <a:xfrm>
            <a:off x="1143000" y="7096125"/>
            <a:ext cx="217170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Вконтакте</a:t>
            </a:r>
            <a:endParaRPr lang="en-US" sz="3375"/>
          </a:p>
        </p:txBody>
      </p:sp>
      <p:sp>
        <p:nvSpPr>
          <p:cNvPr id="20" name="Text 10"/>
          <p:cNvSpPr/>
          <p:nvPr/>
        </p:nvSpPr>
        <p:spPr>
          <a:xfrm>
            <a:off x="695325" y="1971675"/>
            <a:ext cx="1691640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Социальные сети РБК</a:t>
            </a:r>
            <a:endParaRPr lang="en-US" sz="8850"/>
          </a:p>
        </p:txBody>
      </p:sp>
      <p:sp>
        <p:nvSpPr>
          <p:cNvPr id="21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/>
          </a:p>
        </p:txBody>
      </p:sp>
      <p:sp>
        <p:nvSpPr>
          <p:cNvPr id="22" name="Text 12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8575" y="-28567"/>
            <a:ext cx="18346945" cy="10347342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4" name="Frame 2131327519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8038" y="7381912"/>
            <a:ext cx="8696877" cy="1584201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439" y="831428"/>
            <a:ext cx="743056" cy="305089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942975" y="7513314"/>
            <a:ext cx="1114462" cy="2097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/>
          </a:p>
        </p:txBody>
      </p:sp>
      <p:sp>
        <p:nvSpPr>
          <p:cNvPr id="7" name="- 360"/>
          <p:cNvSpPr/>
          <p:nvPr/>
        </p:nvSpPr>
        <p:spPr>
          <a:xfrm>
            <a:off x="668220" y="8421662"/>
            <a:ext cx="8791670" cy="54444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Лайфстайл-проект 360</a:t>
            </a:r>
            <a:endParaRPr lang="en-US" sz="6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7322" y="3276737"/>
            <a:ext cx="8383985" cy="5689351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373466" y="666490"/>
            <a:ext cx="2248063" cy="467527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30438" y="3094472"/>
            <a:ext cx="8821802" cy="6127179"/>
          </a:xfrm>
          <a:prstGeom prst="rect">
            <a:avLst/>
          </a:prstGeom>
        </p:spPr>
      </p:pic>
      <p:pic>
        <p:nvPicPr>
          <p:cNvPr id="5" name="Rectangle 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49346" y="3275249"/>
            <a:ext cx="8383985" cy="5689351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sp>
        <p:nvSpPr>
          <p:cNvPr id="7" name="Pro                         -"/>
          <p:cNvSpPr/>
          <p:nvPr/>
        </p:nvSpPr>
        <p:spPr>
          <a:xfrm>
            <a:off x="1181753" y="3745027"/>
            <a:ext cx="7277817" cy="4106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 в год на протяжении месяца одна из ключевых тем становится магистральной для всего РБК, получает максимальное освещение на всех площадках и сопровождается громким событием в офлайне.</a:t>
            </a:r>
            <a:br>
              <a:rPr/>
            </a:br>
            <a:br>
              <a:rPr/>
            </a:br>
            <a:r>
              <a:rPr lang="en-US" sz="180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это время мы изучаем тему под разными углами, через призму бизнеса, стиля, трендов. В супербоуле задействованы все тематические площадки РБК (Инвестиции, Стиль, Лайф, Тренды, Недвижимость, Pro и т.д.) и все медиа РБК (телеканал, диджитал, газета, журнал, соцсети). </a:t>
            </a:r>
            <a:br>
              <a:rPr/>
            </a:br>
            <a:br>
              <a:rPr/>
            </a:br>
            <a:r>
              <a:rPr lang="en-US" sz="180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Контент упаковывается в максимально разные форматы: </a:t>
            </a:r>
            <a:br>
              <a:rPr/>
            </a:br>
            <a:r>
              <a:rPr lang="en-US" sz="180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статьи, программы на телеканале, рейтинги и исследования, фото- и видеосъемки.</a:t>
            </a:r>
            <a:endParaRPr lang="en-US" sz="1800"/>
          </a:p>
        </p:txBody>
      </p:sp>
      <p:sp>
        <p:nvSpPr>
          <p:cNvPr id="8" name="default_name"/>
          <p:cNvSpPr/>
          <p:nvPr/>
        </p:nvSpPr>
        <p:spPr>
          <a:xfrm>
            <a:off x="695669" y="1971801"/>
            <a:ext cx="16945170" cy="1117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Супербоулы</a:t>
            </a:r>
            <a:endParaRPr lang="en-US" sz="6000"/>
          </a:p>
        </p:txBody>
      </p:sp>
      <p:sp>
        <p:nvSpPr>
          <p:cNvPr id="9" name="default_name"/>
          <p:cNvSpPr/>
          <p:nvPr/>
        </p:nvSpPr>
        <p:spPr>
          <a:xfrm>
            <a:off x="15649575" y="800283"/>
            <a:ext cx="1695485" cy="2003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/>
          </a:p>
        </p:txBody>
      </p:sp>
      <p:sp>
        <p:nvSpPr>
          <p:cNvPr id="10" name="Text 3"/>
          <p:cNvSpPr/>
          <p:nvPr/>
        </p:nvSpPr>
        <p:spPr>
          <a:xfrm>
            <a:off x="1201586" y="8231448"/>
            <a:ext cx="6438948" cy="2773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24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 о супербоулах</a:t>
            </a:r>
            <a:endParaRPr lang="en-US" sz="2124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Rectangle 7" descr="preencoded.png">
            <a:extLst>
              <a:ext uri="{FF2B5EF4-FFF2-40B4-BE49-F238E27FC236}">
                <a16:creationId xmlns:a16="http://schemas.microsoft.com/office/drawing/2014/main" id="{4BF77559-D2CA-5533-5166-8410A02323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4194" y="3276739"/>
            <a:ext cx="5524500" cy="5686425"/>
          </a:xfrm>
          <a:prstGeom prst="rect">
            <a:avLst/>
          </a:prstGeom>
        </p:spPr>
      </p:pic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373466" y="666490"/>
            <a:ext cx="2248063" cy="467527"/>
          </a:xfrm>
          <a:prstGeom prst="rect">
            <a:avLst/>
          </a:prstGeom>
        </p:spPr>
      </p:pic>
      <p:pic>
        <p:nvPicPr>
          <p:cNvPr id="4" name="fashion-november 1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3049856" y="3466765"/>
            <a:ext cx="3610617" cy="1839590"/>
          </a:xfrm>
          <a:prstGeom prst="rect">
            <a:avLst/>
          </a:prstGeom>
        </p:spPr>
      </p:pic>
      <p:pic>
        <p:nvPicPr>
          <p:cNvPr id="5" name="Frame 2131327545" descr="preencoded.png"/>
          <p:cNvPicPr>
            <a:picLocks noChangeAspect="1"/>
          </p:cNvPicPr>
          <p:nvPr/>
        </p:nvPicPr>
        <p:blipFill>
          <a:blip r:embed="rId7"/>
          <a:srcRect l="33152"/>
          <a:stretch>
            <a:fillRect/>
          </a:stretch>
        </p:blipFill>
        <p:spPr>
          <a:xfrm>
            <a:off x="6288833" y="3273772"/>
            <a:ext cx="11334973" cy="5692361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7094" y="1971796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Расписание супербоулов</a:t>
            </a:r>
            <a:endParaRPr lang="en-US" sz="6000"/>
          </a:p>
        </p:txBody>
      </p:sp>
      <p:sp>
        <p:nvSpPr>
          <p:cNvPr id="7" name="default_name"/>
          <p:cNvSpPr/>
          <p:nvPr/>
        </p:nvSpPr>
        <p:spPr>
          <a:xfrm>
            <a:off x="15649575" y="800283"/>
            <a:ext cx="1695485" cy="2003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/>
          </a:p>
        </p:txBody>
      </p:sp>
      <p:sp>
        <p:nvSpPr>
          <p:cNvPr id="9" name="2025"/>
          <p:cNvSpPr/>
          <p:nvPr/>
        </p:nvSpPr>
        <p:spPr>
          <a:xfrm>
            <a:off x="953978" y="8469904"/>
            <a:ext cx="4972077" cy="153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ru-RU" sz="172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Апрель</a:t>
            </a:r>
            <a:r>
              <a:rPr lang="en-US" sz="172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2025</a:t>
            </a:r>
            <a:endParaRPr lang="en-US" sz="1725"/>
          </a:p>
        </p:txBody>
      </p:sp>
      <p:sp>
        <p:nvSpPr>
          <p:cNvPr id="10" name="-         100   1000"/>
          <p:cNvSpPr/>
          <p:nvPr/>
        </p:nvSpPr>
        <p:spPr>
          <a:xfrm>
            <a:off x="6596985" y="5287524"/>
            <a:ext cx="5115434" cy="2915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протяжении месяца РБК исследует тему российского виноделия и винной культуры 
на всех своих площадках, каждая из них раскрывает ее через собственную экспертизу. 
Кульминация — офлайн-мероприятия, </a:t>
            </a:r>
            <a:br>
              <a:rPr/>
            </a:br>
            <a:r>
              <a:rPr lang="en-US" sz="1725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том числе масштабный винный салон, </a:t>
            </a:r>
            <a:br>
              <a:rPr/>
            </a:br>
            <a:r>
              <a:rPr lang="en-US" sz="1725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где более 100 виноделов представят 1000 вин, которые вошли в первый совместный </a:t>
            </a:r>
            <a:br>
              <a:rPr/>
            </a:br>
            <a:r>
              <a:rPr lang="en-US" sz="1725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«Гид по российским винам» Артура Саркисяна и РБК.</a:t>
            </a:r>
            <a:endParaRPr lang="en-US" sz="1725"/>
          </a:p>
        </p:txBody>
      </p:sp>
      <p:sp>
        <p:nvSpPr>
          <p:cNvPr id="11" name="2026"/>
          <p:cNvSpPr/>
          <p:nvPr/>
        </p:nvSpPr>
        <p:spPr>
          <a:xfrm>
            <a:off x="6668978" y="8468899"/>
            <a:ext cx="4972077" cy="153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Февраль 2026</a:t>
            </a:r>
            <a:endParaRPr lang="en-US" sz="1725"/>
          </a:p>
        </p:txBody>
      </p:sp>
      <p:sp>
        <p:nvSpPr>
          <p:cNvPr id="12" name="A-list"/>
          <p:cNvSpPr/>
          <p:nvPr/>
        </p:nvSpPr>
        <p:spPr>
          <a:xfrm>
            <a:off x="12383421" y="5277019"/>
            <a:ext cx="4972366" cy="18106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Библиотека людей и идей, которые меняют мир и делают его лучше. Проект включает в себя кейсы визионеров, статьи на тему визионерства, эфиры </a:t>
            </a:r>
            <a:br>
              <a:rPr/>
            </a:br>
            <a:r>
              <a:rPr lang="en-US" sz="1725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и большое ежегодное событие, где мы собираем светский A-list</a:t>
            </a:r>
            <a:br>
              <a:rPr/>
            </a:br>
            <a:r>
              <a:rPr lang="en-US" sz="1725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вместе с гостями чествуем визионеров.</a:t>
            </a:r>
            <a:endParaRPr lang="en-US" sz="1725"/>
          </a:p>
        </p:txBody>
      </p:sp>
      <p:sp>
        <p:nvSpPr>
          <p:cNvPr id="13" name="2026"/>
          <p:cNvSpPr/>
          <p:nvPr/>
        </p:nvSpPr>
        <p:spPr>
          <a:xfrm>
            <a:off x="12383978" y="8467894"/>
            <a:ext cx="4972077" cy="153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Май 2026</a:t>
            </a:r>
            <a:endParaRPr lang="en-US" sz="1725"/>
          </a:p>
        </p:txBody>
      </p:sp>
      <p:sp>
        <p:nvSpPr>
          <p:cNvPr id="21" name="Fashion Review    - -">
            <a:extLst>
              <a:ext uri="{FF2B5EF4-FFF2-40B4-BE49-F238E27FC236}">
                <a16:creationId xmlns:a16="http://schemas.microsoft.com/office/drawing/2014/main" id="{628C9038-EC66-C9A7-3472-83B349CC419C}"/>
              </a:ext>
            </a:extLst>
          </p:cNvPr>
          <p:cNvSpPr/>
          <p:nvPr/>
        </p:nvSpPr>
        <p:spPr>
          <a:xfrm>
            <a:off x="963011" y="5271215"/>
            <a:ext cx="4972050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ru-RU" sz="1875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протяжении месяца РБК исследует тему комплексного благополучия </a:t>
            </a:r>
            <a:br>
              <a:rPr lang="en-US" sz="1875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875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стратегии улучшения качества жизни </a:t>
            </a:r>
            <a:br>
              <a:rPr lang="en-US" sz="1875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875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всех площадках, каждая из них раскрывает ее через собственную экспертизу.  Кульминация — масштабное мероприятие, посвященное </a:t>
            </a:r>
            <a:r>
              <a:rPr lang="en-US" sz="1875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wellbeing-</a:t>
            </a:r>
            <a:r>
              <a:rPr lang="ru-RU" sz="1875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индустрии и ее участникам. </a:t>
            </a:r>
            <a:endParaRPr lang="en-US" sz="1875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603537E-29A6-AC13-3211-C6F295BA72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1900" y="3619738"/>
            <a:ext cx="3381620" cy="10990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2ADAF8-3760-88DE-97B6-315D2DDBA35D}"/>
              </a:ext>
            </a:extLst>
          </p:cNvPr>
          <p:cNvSpPr txBox="1"/>
          <p:nvPr/>
        </p:nvSpPr>
        <p:spPr>
          <a:xfrm>
            <a:off x="9582912" y="-512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8575" y="-28567"/>
            <a:ext cx="18346945" cy="10347342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3439" y="831428"/>
            <a:ext cx="743056" cy="305091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5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7899" y="6584268"/>
            <a:ext cx="1667038" cy="46732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8120" y="7850133"/>
            <a:ext cx="8887020" cy="111597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Медийная реклама </a:t>
            </a:r>
            <a:br>
              <a:rPr/>
            </a:br>
            <a:r>
              <a:rPr lang="en-US" sz="600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и имиджевые форматы</a:t>
            </a:r>
            <a:endParaRPr lang="en-US" sz="6000"/>
          </a:p>
        </p:txBody>
      </p:sp>
      <p:sp>
        <p:nvSpPr>
          <p:cNvPr id="7" name="default_name"/>
          <p:cNvSpPr/>
          <p:nvPr/>
        </p:nvSpPr>
        <p:spPr>
          <a:xfrm>
            <a:off x="942975" y="6713214"/>
            <a:ext cx="1114462" cy="2097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18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249346" y="3275248"/>
            <a:ext cx="8384214" cy="6346601"/>
          </a:xfrm>
          <a:prstGeom prst="rect">
            <a:avLst/>
          </a:prstGeom>
        </p:spPr>
      </p:pic>
      <p:pic>
        <p:nvPicPr>
          <p:cNvPr id="3" name="Frame 2131327549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7322" y="3276737"/>
            <a:ext cx="8383074" cy="3079526"/>
          </a:xfrm>
          <a:prstGeom prst="rect">
            <a:avLst/>
          </a:prstGeom>
        </p:spPr>
      </p:pic>
      <p:pic>
        <p:nvPicPr>
          <p:cNvPr id="4" name="Frame 2131327550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7892" y="6543812"/>
            <a:ext cx="8383074" cy="3079526"/>
          </a:xfrm>
          <a:prstGeom prst="rect">
            <a:avLst/>
          </a:prstGeom>
        </p:spPr>
      </p:pic>
      <p:pic>
        <p:nvPicPr>
          <p:cNvPr id="5" name="Rectangle 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49346" y="3275249"/>
            <a:ext cx="8383985" cy="5689351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7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5392516" y="666473"/>
            <a:ext cx="2229013" cy="467523"/>
          </a:xfrm>
          <a:prstGeom prst="rect">
            <a:avLst/>
          </a:prstGeom>
        </p:spPr>
      </p:pic>
      <p:sp>
        <p:nvSpPr>
          <p:cNvPr id="8" name="default_name"/>
          <p:cNvSpPr/>
          <p:nvPr/>
        </p:nvSpPr>
        <p:spPr>
          <a:xfrm>
            <a:off x="667094" y="1610532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Баннеры</a:t>
            </a:r>
            <a:endParaRPr lang="en-US" sz="6000"/>
          </a:p>
        </p:txBody>
      </p:sp>
      <p:sp>
        <p:nvSpPr>
          <p:cNvPr id="9" name="-"/>
          <p:cNvSpPr/>
          <p:nvPr/>
        </p:nvSpPr>
        <p:spPr>
          <a:xfrm>
            <a:off x="1029342" y="3678319"/>
            <a:ext cx="7677193" cy="2489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7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Десктоп-форматы:</a:t>
            </a:r>
            <a:endParaRPr lang="en-US" sz="2700"/>
          </a:p>
        </p:txBody>
      </p:sp>
      <p:sp>
        <p:nvSpPr>
          <p:cNvPr id="10" name="Billboard 100500 Billboard 100250 300600"/>
          <p:cNvSpPr/>
          <p:nvPr/>
        </p:nvSpPr>
        <p:spPr>
          <a:xfrm>
            <a:off x="1029451" y="4307761"/>
            <a:ext cx="3162480" cy="1029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750"/>
              </a:spcAft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Billboard 100%х500
Billboard 100%х250
300х600</a:t>
            </a:r>
            <a:endParaRPr lang="en-US" sz="2250"/>
          </a:p>
        </p:txBody>
      </p:sp>
      <p:sp>
        <p:nvSpPr>
          <p:cNvPr id="11" name="name_240400  Skyscraper"/>
          <p:cNvSpPr/>
          <p:nvPr/>
        </p:nvSpPr>
        <p:spPr>
          <a:xfrm>
            <a:off x="4915652" y="4307289"/>
            <a:ext cx="2019480" cy="1029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750"/>
              </a:spcAft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240х400
Баннер
Skyscraper</a:t>
            </a:r>
            <a:endParaRPr lang="en-US" sz="2250"/>
          </a:p>
        </p:txBody>
      </p:sp>
      <p:sp>
        <p:nvSpPr>
          <p:cNvPr id="12" name="-"/>
          <p:cNvSpPr/>
          <p:nvPr/>
        </p:nvSpPr>
        <p:spPr>
          <a:xfrm>
            <a:off x="1029912" y="6945394"/>
            <a:ext cx="7677193" cy="2489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7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Мобайл-форматы:</a:t>
            </a:r>
            <a:endParaRPr lang="en-US" sz="2700"/>
          </a:p>
        </p:txBody>
      </p:sp>
      <p:sp>
        <p:nvSpPr>
          <p:cNvPr id="13" name="Billboard 100400 300250"/>
          <p:cNvSpPr/>
          <p:nvPr/>
        </p:nvSpPr>
        <p:spPr>
          <a:xfrm>
            <a:off x="1030022" y="7574834"/>
            <a:ext cx="3172005" cy="1029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750"/>
              </a:spcAft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Billboard 100%х400
300х250
Информер</a:t>
            </a:r>
            <a:endParaRPr lang="en-US" sz="2250"/>
          </a:p>
        </p:txBody>
      </p:sp>
      <p:sp>
        <p:nvSpPr>
          <p:cNvPr id="14" name="Text 6"/>
          <p:cNvSpPr/>
          <p:nvPr/>
        </p:nvSpPr>
        <p:spPr>
          <a:xfrm>
            <a:off x="15668625" y="800286"/>
            <a:ext cx="1676435" cy="2003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главная РБК</a:t>
            </a:r>
            <a:endParaRPr lang="en-US" sz="2250"/>
          </a:p>
        </p:txBody>
      </p:sp>
      <p:sp>
        <p:nvSpPr>
          <p:cNvPr id="15" name="Text 7"/>
          <p:cNvSpPr/>
          <p:nvPr/>
        </p:nvSpPr>
        <p:spPr>
          <a:xfrm>
            <a:off x="667209" y="2629021"/>
            <a:ext cx="16973630" cy="4601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Простой и эффективный способ привлечь внимание к бренду.</a:t>
            </a:r>
            <a:endParaRPr lang="en-US" sz="225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18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249346" y="3275248"/>
            <a:ext cx="8384214" cy="6346601"/>
          </a:xfrm>
          <a:prstGeom prst="rect">
            <a:avLst/>
          </a:prstGeom>
        </p:spPr>
      </p:pic>
      <p:pic>
        <p:nvPicPr>
          <p:cNvPr id="3" name="Frame 2131327549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7322" y="3276737"/>
            <a:ext cx="8384214" cy="6346601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9346" y="3275249"/>
            <a:ext cx="8383985" cy="5689351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392516" y="666473"/>
            <a:ext cx="2229013" cy="467523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7094" y="1971796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Контентная витрина
</a:t>
            </a:r>
            <a:endParaRPr lang="en-US" sz="6000"/>
          </a:p>
        </p:txBody>
      </p:sp>
      <p:sp>
        <p:nvSpPr>
          <p:cNvPr id="8" name="Text 1"/>
          <p:cNvSpPr/>
          <p:nvPr/>
        </p:nvSpPr>
        <p:spPr>
          <a:xfrm>
            <a:off x="1029342" y="3678299"/>
            <a:ext cx="7791585" cy="772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7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Охватный имиджевый </a:t>
            </a: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формат коротких вопросов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и ответов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 В карточках раскрываем темы, близкие бренду,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подчеркиваем его особенности.</a:t>
            </a:r>
            <a:endParaRPr lang="en-US" sz="1950"/>
          </a:p>
        </p:txBody>
      </p:sp>
      <p:sp>
        <p:nvSpPr>
          <p:cNvPr id="9" name="Text 2"/>
          <p:cNvSpPr/>
          <p:nvPr/>
        </p:nvSpPr>
        <p:spPr>
          <a:xfrm>
            <a:off x="1029535" y="4783199"/>
            <a:ext cx="7791485" cy="201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Варианты размещения:</a:t>
            </a:r>
            <a:endParaRPr lang="en-US" sz="2250"/>
          </a:p>
        </p:txBody>
      </p:sp>
      <p:sp>
        <p:nvSpPr>
          <p:cNvPr id="10" name="desktop  mobile"/>
          <p:cNvSpPr/>
          <p:nvPr/>
        </p:nvSpPr>
        <p:spPr>
          <a:xfrm>
            <a:off x="1029603" y="5173786"/>
            <a:ext cx="7439108" cy="477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Размещается на главной странице РБК в центральной колонке (desktop + mobile). </a:t>
            </a:r>
            <a:endParaRPr lang="en-US" sz="1950"/>
          </a:p>
        </p:txBody>
      </p:sp>
      <p:sp>
        <p:nvSpPr>
          <p:cNvPr id="11" name="100 SOV                    10             1     1"/>
          <p:cNvSpPr/>
          <p:nvPr/>
        </p:nvSpPr>
        <p:spPr>
          <a:xfrm>
            <a:off x="1029744" y="5983349"/>
            <a:ext cx="7791925" cy="2725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7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Статика, 100% SOV.
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каждой карточки — переход на сайт клиента, спецпроект или внутренние материалы РБК.
Максимальное количество карточек в витрине — 10.
Возможно наличие гиперссылок в текстах карточек.
Витрина брендируется логотипом бренда*.
</a:t>
            </a: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Срок размещения: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 сутки и более /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 неделя и более</a:t>
            </a:r>
            <a:endParaRPr lang="en-US" sz="1950"/>
          </a:p>
        </p:txBody>
      </p:sp>
      <p:sp>
        <p:nvSpPr>
          <p:cNvPr id="12" name="Text 5"/>
          <p:cNvSpPr/>
          <p:nvPr/>
        </p:nvSpPr>
        <p:spPr>
          <a:xfrm>
            <a:off x="1009650" y="9040874"/>
            <a:ext cx="7791482" cy="182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2325"/>
              </a:lnSpc>
              <a:buNone/>
            </a:pPr>
            <a:r>
              <a:rPr lang="en-US" sz="1950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* Необходима пометка о рекламе.</a:t>
            </a:r>
            <a:endParaRPr lang="en-US" sz="1950"/>
          </a:p>
        </p:txBody>
      </p:sp>
      <p:sp>
        <p:nvSpPr>
          <p:cNvPr id="13" name="Text 6"/>
          <p:cNvSpPr/>
          <p:nvPr/>
        </p:nvSpPr>
        <p:spPr>
          <a:xfrm>
            <a:off x="15668625" y="800286"/>
            <a:ext cx="1676435" cy="2003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главная РБК</a:t>
            </a:r>
            <a:endParaRPr lang="en-US" sz="225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18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249346" y="3275248"/>
            <a:ext cx="8384214" cy="6346601"/>
          </a:xfrm>
          <a:prstGeom prst="rect">
            <a:avLst/>
          </a:prstGeom>
        </p:spPr>
      </p:pic>
      <p:pic>
        <p:nvPicPr>
          <p:cNvPr id="3" name="Frame 2131327549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7322" y="3276737"/>
            <a:ext cx="8384214" cy="6346601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9346" y="3275249"/>
            <a:ext cx="8383985" cy="5689351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392516" y="666473"/>
            <a:ext cx="2229013" cy="467523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7094" y="1971796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Витрина с подборками материалов
</a:t>
            </a:r>
            <a:endParaRPr lang="en-US" sz="6000"/>
          </a:p>
        </p:txBody>
      </p:sp>
      <p:sp>
        <p:nvSpPr>
          <p:cNvPr id="8" name="Text 1"/>
          <p:cNvSpPr/>
          <p:nvPr/>
        </p:nvSpPr>
        <p:spPr>
          <a:xfrm>
            <a:off x="1029342" y="3678299"/>
            <a:ext cx="7791585" cy="772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7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Удобная точка входа: один виджет — все важные тексты клиента или проекта. Карточки ведут на сайт бренда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или к его партнерским публикациям на РБК.</a:t>
            </a:r>
            <a:endParaRPr lang="en-US" sz="1950"/>
          </a:p>
        </p:txBody>
      </p:sp>
      <p:sp>
        <p:nvSpPr>
          <p:cNvPr id="9" name="Text 2"/>
          <p:cNvSpPr/>
          <p:nvPr/>
        </p:nvSpPr>
        <p:spPr>
          <a:xfrm>
            <a:off x="1029556" y="4907024"/>
            <a:ext cx="7791485" cy="201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Варианты размещения:</a:t>
            </a:r>
            <a:endParaRPr lang="en-US" sz="2250"/>
          </a:p>
        </p:txBody>
      </p:sp>
      <p:sp>
        <p:nvSpPr>
          <p:cNvPr id="10" name="desktop  mobile      desktop  mobile     desktop  mobile"/>
          <p:cNvSpPr/>
          <p:nvPr/>
        </p:nvSpPr>
        <p:spPr>
          <a:xfrm>
            <a:off x="1029624" y="5297549"/>
            <a:ext cx="7791708" cy="1477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главная РБК в центральной колонке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(desktop + mobile);
вторые страницы РБК под статьями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(desktop +  mobile);
сквозное (главная + вторые, desktop + mobile).</a:t>
            </a:r>
            <a:endParaRPr lang="en-US" sz="1950"/>
          </a:p>
        </p:txBody>
      </p:sp>
      <p:sp>
        <p:nvSpPr>
          <p:cNvPr id="11" name="100 SOV       10       1     1"/>
          <p:cNvSpPr/>
          <p:nvPr/>
        </p:nvSpPr>
        <p:spPr>
          <a:xfrm>
            <a:off x="1029962" y="7231124"/>
            <a:ext cx="7791686" cy="1353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Статика, 100% SOV.
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Максимальное количество карточек в витрине — 10.
Витрина брендируется логотипом бренда*.
</a:t>
            </a: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Срок размещения: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 сутки и более / 1 неделя и более.</a:t>
            </a:r>
            <a:endParaRPr lang="en-US" sz="1950"/>
          </a:p>
        </p:txBody>
      </p:sp>
      <p:sp>
        <p:nvSpPr>
          <p:cNvPr id="12" name="Text 5"/>
          <p:cNvSpPr/>
          <p:nvPr/>
        </p:nvSpPr>
        <p:spPr>
          <a:xfrm>
            <a:off x="1009650" y="9040874"/>
            <a:ext cx="7791482" cy="182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2325"/>
              </a:lnSpc>
              <a:buNone/>
            </a:pPr>
            <a:r>
              <a:rPr lang="en-US" sz="1950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* Необходима пометка о рекламе.</a:t>
            </a:r>
            <a:endParaRPr lang="en-US" sz="1950"/>
          </a:p>
        </p:txBody>
      </p:sp>
      <p:sp>
        <p:nvSpPr>
          <p:cNvPr id="13" name="Text 6"/>
          <p:cNvSpPr/>
          <p:nvPr/>
        </p:nvSpPr>
        <p:spPr>
          <a:xfrm>
            <a:off x="15668625" y="800286"/>
            <a:ext cx="1676435" cy="2003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главная РБК</a:t>
            </a:r>
            <a:endParaRPr lang="en-US" sz="225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18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249346" y="3275248"/>
            <a:ext cx="8384214" cy="6346601"/>
          </a:xfrm>
          <a:prstGeom prst="rect">
            <a:avLst/>
          </a:prstGeom>
        </p:spPr>
      </p:pic>
      <p:pic>
        <p:nvPicPr>
          <p:cNvPr id="3" name="Frame 2131327549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7322" y="3276737"/>
            <a:ext cx="8384214" cy="6346601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9346" y="3275249"/>
            <a:ext cx="8383985" cy="5689351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392516" y="666473"/>
            <a:ext cx="2229013" cy="467523"/>
          </a:xfrm>
          <a:prstGeom prst="rect">
            <a:avLst/>
          </a:prstGeom>
        </p:spPr>
      </p:pic>
      <p:sp>
        <p:nvSpPr>
          <p:cNvPr id="7" name="-"/>
          <p:cNvSpPr/>
          <p:nvPr/>
        </p:nvSpPr>
        <p:spPr>
          <a:xfrm>
            <a:off x="667094" y="1971796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Текстово-графическая витрина
</a:t>
            </a:r>
            <a:endParaRPr lang="en-US" sz="6000"/>
          </a:p>
        </p:txBody>
      </p:sp>
      <p:sp>
        <p:nvSpPr>
          <p:cNvPr id="8" name="Text 1"/>
          <p:cNvSpPr/>
          <p:nvPr/>
        </p:nvSpPr>
        <p:spPr>
          <a:xfrm>
            <a:off x="1029342" y="3678299"/>
            <a:ext cx="7791585" cy="772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УТП бренда представлены в специально выделенных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заметных блоках. С каждой карточки — переход на сайт клиента, спецпроект или партнерские материалы РБК. </a:t>
            </a:r>
            <a:endParaRPr lang="en-US" sz="1950"/>
          </a:p>
        </p:txBody>
      </p:sp>
      <p:sp>
        <p:nvSpPr>
          <p:cNvPr id="9" name="Text 2"/>
          <p:cNvSpPr/>
          <p:nvPr/>
        </p:nvSpPr>
        <p:spPr>
          <a:xfrm>
            <a:off x="1029539" y="4808612"/>
            <a:ext cx="7791485" cy="201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Варианты размещения:</a:t>
            </a:r>
            <a:endParaRPr lang="en-US" sz="2250"/>
          </a:p>
        </p:txBody>
      </p:sp>
      <p:sp>
        <p:nvSpPr>
          <p:cNvPr id="10" name="desktop  mobile      desktop  mobile     desktop  mobile"/>
          <p:cNvSpPr/>
          <p:nvPr/>
        </p:nvSpPr>
        <p:spPr>
          <a:xfrm>
            <a:off x="1029607" y="5199547"/>
            <a:ext cx="5439084" cy="17725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главная РБК в центральной колонке (desktop + mobile);
вторые страницы РБК под статьями (desktop +  mobile);
сквозное (главная + вторые,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desktop + mobile).</a:t>
            </a:r>
            <a:endParaRPr lang="en-US" sz="1950"/>
          </a:p>
        </p:txBody>
      </p:sp>
      <p:sp>
        <p:nvSpPr>
          <p:cNvPr id="11" name="100 SOV       10       1     1"/>
          <p:cNvSpPr/>
          <p:nvPr/>
        </p:nvSpPr>
        <p:spPr>
          <a:xfrm>
            <a:off x="1029979" y="7329574"/>
            <a:ext cx="7791686" cy="1353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Статика, 100% SOV.
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Максимальное количество карточек в витрине — 10.
Витрина брендируется логотипом бренда*.
</a:t>
            </a: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Срок размещения: 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 сутки и более / 1 неделя и более.</a:t>
            </a:r>
            <a:endParaRPr lang="en-US" sz="1950"/>
          </a:p>
        </p:txBody>
      </p:sp>
      <p:sp>
        <p:nvSpPr>
          <p:cNvPr id="12" name="Text 5"/>
          <p:cNvSpPr/>
          <p:nvPr/>
        </p:nvSpPr>
        <p:spPr>
          <a:xfrm>
            <a:off x="1009650" y="9040874"/>
            <a:ext cx="7791482" cy="182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2325"/>
              </a:lnSpc>
              <a:buNone/>
            </a:pPr>
            <a:r>
              <a:rPr lang="en-US" sz="1950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* Необходима пометка о рекламе.</a:t>
            </a:r>
            <a:endParaRPr lang="en-US" sz="1950"/>
          </a:p>
        </p:txBody>
      </p:sp>
      <p:sp>
        <p:nvSpPr>
          <p:cNvPr id="13" name="Text 6"/>
          <p:cNvSpPr/>
          <p:nvPr/>
        </p:nvSpPr>
        <p:spPr>
          <a:xfrm>
            <a:off x="15668625" y="800286"/>
            <a:ext cx="1676435" cy="2003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главная РБК</a:t>
            </a:r>
            <a:endParaRPr lang="en-US" sz="225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18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249346" y="3275248"/>
            <a:ext cx="8384214" cy="6346601"/>
          </a:xfrm>
          <a:prstGeom prst="rect">
            <a:avLst/>
          </a:prstGeom>
        </p:spPr>
      </p:pic>
      <p:pic>
        <p:nvPicPr>
          <p:cNvPr id="3" name="Frame 2131327549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7322" y="3276737"/>
            <a:ext cx="8384214" cy="6346601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9346" y="3275249"/>
            <a:ext cx="8383985" cy="5689351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392516" y="666473"/>
            <a:ext cx="2229013" cy="467523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7094" y="1971796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Продуктовая витрина</a:t>
            </a:r>
            <a:endParaRPr lang="en-US" sz="6000"/>
          </a:p>
        </p:txBody>
      </p:sp>
      <p:sp>
        <p:nvSpPr>
          <p:cNvPr id="8" name="CTA"/>
          <p:cNvSpPr/>
          <p:nvPr/>
        </p:nvSpPr>
        <p:spPr>
          <a:xfrm>
            <a:off x="1029342" y="3678299"/>
            <a:ext cx="7791636" cy="10681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Виджет показывает ассортимент клиента: ключевые продукты, новые проекты, актуальные разработки. С каждой карточки — переход на сайт клиента, спецпроект или партнерские материалы РБК. На кнопках могут быть разные CTA.</a:t>
            </a:r>
            <a:endParaRPr lang="en-US" sz="1950"/>
          </a:p>
        </p:txBody>
      </p:sp>
      <p:sp>
        <p:nvSpPr>
          <p:cNvPr id="9" name="Text 2"/>
          <p:cNvSpPr/>
          <p:nvPr/>
        </p:nvSpPr>
        <p:spPr>
          <a:xfrm>
            <a:off x="1029573" y="5005474"/>
            <a:ext cx="7791485" cy="201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Варианты размещения:</a:t>
            </a:r>
            <a:endParaRPr lang="en-US" sz="2250"/>
          </a:p>
        </p:txBody>
      </p:sp>
      <p:sp>
        <p:nvSpPr>
          <p:cNvPr id="10" name="desktop  mobile      desktop  mobile     desktop  mobile"/>
          <p:cNvSpPr/>
          <p:nvPr/>
        </p:nvSpPr>
        <p:spPr>
          <a:xfrm>
            <a:off x="1029642" y="5396410"/>
            <a:ext cx="5439084" cy="17725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главная РБК в центральной колонке (desktop + mobile);
вторые страницы РБК под статьями (desktop +  mobile);
сквозное (главная + вторые,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desktop + mobile).</a:t>
            </a:r>
            <a:endParaRPr lang="en-US" sz="1950"/>
          </a:p>
        </p:txBody>
      </p:sp>
      <p:sp>
        <p:nvSpPr>
          <p:cNvPr id="11" name="100 SOV       10       1     1"/>
          <p:cNvSpPr/>
          <p:nvPr/>
        </p:nvSpPr>
        <p:spPr>
          <a:xfrm>
            <a:off x="1029996" y="7427987"/>
            <a:ext cx="7791686" cy="1353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Статика, 100% SOV.
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Максимальное количество карточек в витрине — 10.
Витрина брендируется логотипом бренда*.
</a:t>
            </a: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Срок размещения: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 сутки и более / 1 неделя и более.</a:t>
            </a:r>
            <a:endParaRPr lang="en-US" sz="1950"/>
          </a:p>
        </p:txBody>
      </p:sp>
      <p:sp>
        <p:nvSpPr>
          <p:cNvPr id="12" name="Text 5"/>
          <p:cNvSpPr/>
          <p:nvPr/>
        </p:nvSpPr>
        <p:spPr>
          <a:xfrm>
            <a:off x="1009650" y="9040874"/>
            <a:ext cx="7791482" cy="182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2325"/>
              </a:lnSpc>
              <a:buNone/>
            </a:pPr>
            <a:r>
              <a:rPr lang="en-US" sz="1950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* Необходима пометка о рекламе.</a:t>
            </a:r>
            <a:endParaRPr lang="en-US" sz="1950"/>
          </a:p>
        </p:txBody>
      </p:sp>
      <p:sp>
        <p:nvSpPr>
          <p:cNvPr id="13" name="Text 6"/>
          <p:cNvSpPr/>
          <p:nvPr/>
        </p:nvSpPr>
        <p:spPr>
          <a:xfrm>
            <a:off x="15668625" y="800286"/>
            <a:ext cx="1676435" cy="2003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главная РБК</a:t>
            </a:r>
            <a:endParaRPr lang="en-US" sz="225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18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249346" y="3275248"/>
            <a:ext cx="8384214" cy="6346601"/>
          </a:xfrm>
          <a:prstGeom prst="rect">
            <a:avLst/>
          </a:prstGeom>
        </p:spPr>
      </p:pic>
      <p:pic>
        <p:nvPicPr>
          <p:cNvPr id="3" name="Frame 2131327549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7322" y="3276737"/>
            <a:ext cx="8384214" cy="6346601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9346" y="3275249"/>
            <a:ext cx="8383985" cy="5689351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392516" y="666473"/>
            <a:ext cx="2229013" cy="467523"/>
          </a:xfrm>
          <a:prstGeom prst="rect">
            <a:avLst/>
          </a:prstGeom>
        </p:spPr>
      </p:pic>
      <p:sp>
        <p:nvSpPr>
          <p:cNvPr id="7" name="default_name"/>
          <p:cNvSpPr/>
          <p:nvPr/>
        </p:nvSpPr>
        <p:spPr>
          <a:xfrm>
            <a:off x="667094" y="1971796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Видеовитрина</a:t>
            </a:r>
            <a:endParaRPr lang="en-US" sz="6000"/>
          </a:p>
        </p:txBody>
      </p:sp>
      <p:sp>
        <p:nvSpPr>
          <p:cNvPr id="8" name="Text 1"/>
          <p:cNvSpPr/>
          <p:nvPr/>
        </p:nvSpPr>
        <p:spPr>
          <a:xfrm>
            <a:off x="1029342" y="3678299"/>
            <a:ext cx="7791688" cy="1363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Рассказываем о бренде с акцентом на визуал. В карточках витрины — сокращенные версии видеороликов, созданных специально для клиента. С каждой карточки переход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оригинал видеоролика на видеоплощадке или на материал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ним.</a:t>
            </a:r>
            <a:endParaRPr lang="en-US" sz="1950"/>
          </a:p>
        </p:txBody>
      </p:sp>
      <p:sp>
        <p:nvSpPr>
          <p:cNvPr id="9" name="Text 2"/>
          <p:cNvSpPr/>
          <p:nvPr/>
        </p:nvSpPr>
        <p:spPr>
          <a:xfrm>
            <a:off x="1029608" y="5202299"/>
            <a:ext cx="7791485" cy="201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Варианты размещения:</a:t>
            </a:r>
            <a:endParaRPr lang="en-US" sz="2250"/>
          </a:p>
        </p:txBody>
      </p:sp>
      <p:sp>
        <p:nvSpPr>
          <p:cNvPr id="10" name="desktop  mobile      desktop  mobile     desktop  mobile"/>
          <p:cNvSpPr/>
          <p:nvPr/>
        </p:nvSpPr>
        <p:spPr>
          <a:xfrm>
            <a:off x="1029676" y="5593235"/>
            <a:ext cx="5439084" cy="17725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главная РБК в центральной колонке (desktop + mobile);
вторые страницы РБК под статьями (desktop +  mobile);
сквозное (главная + вторые,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desktop + mobile).</a:t>
            </a:r>
            <a:endParaRPr lang="en-US" sz="1950"/>
          </a:p>
        </p:txBody>
      </p:sp>
      <p:sp>
        <p:nvSpPr>
          <p:cNvPr id="11" name="100 SOV       10       1     1"/>
          <p:cNvSpPr/>
          <p:nvPr/>
        </p:nvSpPr>
        <p:spPr>
          <a:xfrm>
            <a:off x="1030013" y="7526399"/>
            <a:ext cx="7791686" cy="1353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Статика, 100% SOV.
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Максимальное количество карточек в витрине — 10.
Витрина брендируется логотипом бренда*.
</a:t>
            </a: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Срок размещения: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 сутки и более / 1 неделя и более.</a:t>
            </a:r>
            <a:endParaRPr lang="en-US" sz="1950"/>
          </a:p>
        </p:txBody>
      </p:sp>
      <p:sp>
        <p:nvSpPr>
          <p:cNvPr id="12" name="Text 5"/>
          <p:cNvSpPr/>
          <p:nvPr/>
        </p:nvSpPr>
        <p:spPr>
          <a:xfrm>
            <a:off x="1009650" y="9040874"/>
            <a:ext cx="7791482" cy="182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2325"/>
              </a:lnSpc>
              <a:buNone/>
            </a:pPr>
            <a:r>
              <a:rPr lang="en-US" sz="1950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* Необходима пометка о рекламе.</a:t>
            </a:r>
            <a:endParaRPr lang="en-US" sz="1950"/>
          </a:p>
        </p:txBody>
      </p:sp>
      <p:sp>
        <p:nvSpPr>
          <p:cNvPr id="13" name="Text 6"/>
          <p:cNvSpPr/>
          <p:nvPr/>
        </p:nvSpPr>
        <p:spPr>
          <a:xfrm>
            <a:off x="15668625" y="800286"/>
            <a:ext cx="1676435" cy="2003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главная РБК</a:t>
            </a:r>
            <a:endParaRPr lang="en-US" sz="225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18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249346" y="3275248"/>
            <a:ext cx="8384214" cy="6346601"/>
          </a:xfrm>
          <a:prstGeom prst="rect">
            <a:avLst/>
          </a:prstGeom>
        </p:spPr>
      </p:pic>
      <p:pic>
        <p:nvPicPr>
          <p:cNvPr id="3" name="Frame 2131327549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7322" y="3276737"/>
            <a:ext cx="8384214" cy="6346601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9346" y="3275249"/>
            <a:ext cx="8383985" cy="5689351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392516" y="666473"/>
            <a:ext cx="2229013" cy="467523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7094" y="1971796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Калькулятор ипотеки и вклада</a:t>
            </a:r>
            <a:endParaRPr lang="en-US" sz="6000"/>
          </a:p>
        </p:txBody>
      </p:sp>
      <p:sp>
        <p:nvSpPr>
          <p:cNvPr id="8" name="Text 1"/>
          <p:cNvSpPr/>
          <p:nvPr/>
        </p:nvSpPr>
        <p:spPr>
          <a:xfrm>
            <a:off x="1029342" y="3678299"/>
            <a:ext cx="7791636" cy="10681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Интерактивный виджет для банков, помогает быстро рассчитать доход по вкладу или ежемесячный платеж.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виджета можно перейти как на сайт клиента,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так и на партнерские материалы или спецпроект на РБК.</a:t>
            </a:r>
            <a:endParaRPr lang="en-US" sz="1950"/>
          </a:p>
        </p:txBody>
      </p:sp>
      <p:sp>
        <p:nvSpPr>
          <p:cNvPr id="9" name="Text 2"/>
          <p:cNvSpPr/>
          <p:nvPr/>
        </p:nvSpPr>
        <p:spPr>
          <a:xfrm>
            <a:off x="1029630" y="5332487"/>
            <a:ext cx="7791485" cy="201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Варианты размещения:</a:t>
            </a:r>
            <a:endParaRPr lang="en-US" sz="2250"/>
          </a:p>
        </p:txBody>
      </p:sp>
      <p:sp>
        <p:nvSpPr>
          <p:cNvPr id="10" name="desktop         mobile           desktop  mobile"/>
          <p:cNvSpPr/>
          <p:nvPr/>
        </p:nvSpPr>
        <p:spPr>
          <a:xfrm>
            <a:off x="1029699" y="5723073"/>
            <a:ext cx="7439231" cy="11823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desktop — все страницы РБК справа под курсами валют;
mobile — главная страница в центральной колонке, вторые страницы над статьей;
desktop + mobile.</a:t>
            </a:r>
            <a:endParaRPr lang="en-US" sz="1950"/>
          </a:p>
        </p:txBody>
      </p:sp>
      <p:sp>
        <p:nvSpPr>
          <p:cNvPr id="11" name="100 SOV       1     1"/>
          <p:cNvSpPr/>
          <p:nvPr/>
        </p:nvSpPr>
        <p:spPr>
          <a:xfrm>
            <a:off x="1030007" y="7491499"/>
            <a:ext cx="7791618" cy="963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Статика, 100% SOV.
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Витрина брендируется логотипом бренда*.
</a:t>
            </a: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Срок размещения: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 сутки и более / 1 неделя и более.</a:t>
            </a:r>
            <a:endParaRPr lang="en-US" sz="1950"/>
          </a:p>
        </p:txBody>
      </p:sp>
      <p:sp>
        <p:nvSpPr>
          <p:cNvPr id="12" name="Text 5"/>
          <p:cNvSpPr/>
          <p:nvPr/>
        </p:nvSpPr>
        <p:spPr>
          <a:xfrm>
            <a:off x="1009650" y="9040874"/>
            <a:ext cx="7791482" cy="182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2325"/>
              </a:lnSpc>
              <a:buNone/>
            </a:pPr>
            <a:r>
              <a:rPr lang="en-US" sz="1950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* Необходима пометка о рекламе.</a:t>
            </a:r>
            <a:endParaRPr lang="en-US" sz="1950"/>
          </a:p>
        </p:txBody>
      </p:sp>
      <p:sp>
        <p:nvSpPr>
          <p:cNvPr id="13" name="Text 6"/>
          <p:cNvSpPr/>
          <p:nvPr/>
        </p:nvSpPr>
        <p:spPr>
          <a:xfrm>
            <a:off x="15668625" y="800286"/>
            <a:ext cx="1676435" cy="2003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главная РБК</a:t>
            </a:r>
            <a:endParaRPr lang="en-US" sz="225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18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249346" y="3275248"/>
            <a:ext cx="8384214" cy="6346601"/>
          </a:xfrm>
          <a:prstGeom prst="rect">
            <a:avLst/>
          </a:prstGeom>
        </p:spPr>
      </p:pic>
      <p:pic>
        <p:nvPicPr>
          <p:cNvPr id="3" name="Frame 2131327549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7322" y="3276737"/>
            <a:ext cx="8384214" cy="6346601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392516" y="666473"/>
            <a:ext cx="2229013" cy="467523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7094" y="1971796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Промоблок</a:t>
            </a:r>
            <a:endParaRPr lang="en-US" sz="6000"/>
          </a:p>
        </p:txBody>
      </p:sp>
      <p:sp>
        <p:nvSpPr>
          <p:cNvPr id="7" name="Text 1"/>
          <p:cNvSpPr/>
          <p:nvPr/>
        </p:nvSpPr>
        <p:spPr>
          <a:xfrm>
            <a:off x="1029342" y="3678299"/>
            <a:ext cx="7791636" cy="10681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Брендированный виджет, анонсирующий ключевые преимущества бренда или продукта. С виджета можно перейти как на сайт клиента, так и на партнерские материалы 
или спецпроект на РБК.</a:t>
            </a:r>
            <a:endParaRPr lang="en-US" sz="1950"/>
          </a:p>
        </p:txBody>
      </p:sp>
      <p:sp>
        <p:nvSpPr>
          <p:cNvPr id="8" name="Text 2"/>
          <p:cNvSpPr/>
          <p:nvPr/>
        </p:nvSpPr>
        <p:spPr>
          <a:xfrm>
            <a:off x="1029630" y="5332487"/>
            <a:ext cx="7791485" cy="201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Варианты размещения:</a:t>
            </a:r>
            <a:endParaRPr lang="en-US" sz="2250"/>
          </a:p>
        </p:txBody>
      </p:sp>
      <p:sp>
        <p:nvSpPr>
          <p:cNvPr id="9" name="desktop         mobile           desktop  mobile"/>
          <p:cNvSpPr/>
          <p:nvPr/>
        </p:nvSpPr>
        <p:spPr>
          <a:xfrm>
            <a:off x="1029699" y="5723073"/>
            <a:ext cx="7439231" cy="11823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desktop — все страницы РБК справа под курсами валют;
mobile — главная страница в центральной колонке, вторые страницы над статьей;
desktop + mobile.</a:t>
            </a:r>
            <a:endParaRPr lang="en-US" sz="1950"/>
          </a:p>
        </p:txBody>
      </p:sp>
      <p:sp>
        <p:nvSpPr>
          <p:cNvPr id="10" name="100 SOV       1     1"/>
          <p:cNvSpPr/>
          <p:nvPr/>
        </p:nvSpPr>
        <p:spPr>
          <a:xfrm>
            <a:off x="1030007" y="7491499"/>
            <a:ext cx="7791618" cy="963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Статика, 100% SOV.
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Витрина брендируется логотипом бренда*.
</a:t>
            </a: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Срок размещения: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 сутки и более / 1 неделя и более.</a:t>
            </a:r>
            <a:endParaRPr lang="en-US" sz="1950"/>
          </a:p>
        </p:txBody>
      </p:sp>
      <p:sp>
        <p:nvSpPr>
          <p:cNvPr id="11" name="Text 5"/>
          <p:cNvSpPr/>
          <p:nvPr/>
        </p:nvSpPr>
        <p:spPr>
          <a:xfrm>
            <a:off x="1009650" y="9040874"/>
            <a:ext cx="7791482" cy="182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2325"/>
              </a:lnSpc>
              <a:buNone/>
            </a:pPr>
            <a:r>
              <a:rPr lang="en-US" sz="1950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* Необходима пометка о рекламе.</a:t>
            </a:r>
            <a:endParaRPr lang="en-US" sz="1950"/>
          </a:p>
        </p:txBody>
      </p:sp>
      <p:sp>
        <p:nvSpPr>
          <p:cNvPr id="12" name="Text 6"/>
          <p:cNvSpPr/>
          <p:nvPr/>
        </p:nvSpPr>
        <p:spPr>
          <a:xfrm>
            <a:off x="15668625" y="800286"/>
            <a:ext cx="1676435" cy="2003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главная РБК</a:t>
            </a:r>
            <a:endParaRPr lang="en-US" sz="225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18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249346" y="3275248"/>
            <a:ext cx="8384214" cy="6346601"/>
          </a:xfrm>
          <a:prstGeom prst="rect">
            <a:avLst/>
          </a:prstGeom>
        </p:spPr>
      </p:pic>
      <p:pic>
        <p:nvPicPr>
          <p:cNvPr id="3" name="Frame 2131327549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7322" y="3276737"/>
            <a:ext cx="8384214" cy="6346601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392516" y="666473"/>
            <a:ext cx="2229013" cy="467523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7094" y="1971796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Калькулятор + промоблок</a:t>
            </a:r>
            <a:endParaRPr lang="en-US" sz="6000"/>
          </a:p>
        </p:txBody>
      </p:sp>
      <p:sp>
        <p:nvSpPr>
          <p:cNvPr id="7" name="Text 1"/>
          <p:cNvSpPr/>
          <p:nvPr/>
        </p:nvSpPr>
        <p:spPr>
          <a:xfrm>
            <a:off x="1029342" y="3678299"/>
            <a:ext cx="7791533" cy="477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виджета можно перейти как на сайт клиента,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так и на партнерские материалы или спецпроект на РБК.</a:t>
            </a:r>
            <a:endParaRPr lang="en-US" sz="1950"/>
          </a:p>
        </p:txBody>
      </p:sp>
      <p:sp>
        <p:nvSpPr>
          <p:cNvPr id="8" name="Text 2"/>
          <p:cNvSpPr/>
          <p:nvPr/>
        </p:nvSpPr>
        <p:spPr>
          <a:xfrm>
            <a:off x="1029548" y="4859399"/>
            <a:ext cx="7791485" cy="201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Варианты размещения:</a:t>
            </a:r>
            <a:endParaRPr lang="en-US" sz="2250"/>
          </a:p>
        </p:txBody>
      </p:sp>
      <p:sp>
        <p:nvSpPr>
          <p:cNvPr id="9" name="desktop            mobile"/>
          <p:cNvSpPr/>
          <p:nvPr/>
        </p:nvSpPr>
        <p:spPr>
          <a:xfrm>
            <a:off x="1029616" y="5249986"/>
            <a:ext cx="7439273" cy="142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desktop — все страницы РБК справа под курсами валют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 формате калькулятора;
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mobile — главная страница в центральной колонке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формате калькулятора + вторые страницы над статьей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 формате промоблока.</a:t>
            </a:r>
            <a:endParaRPr lang="en-US" sz="1950"/>
          </a:p>
        </p:txBody>
      </p:sp>
      <p:sp>
        <p:nvSpPr>
          <p:cNvPr id="10" name="100 SOV       1     1"/>
          <p:cNvSpPr/>
          <p:nvPr/>
        </p:nvSpPr>
        <p:spPr>
          <a:xfrm>
            <a:off x="1029987" y="7373999"/>
            <a:ext cx="7791618" cy="963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Статика, 100% SOV.
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Витрина брендируется логотипом бренда*.
</a:t>
            </a: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Срок размещения: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 сутки и более / 1 неделя и более.</a:t>
            </a:r>
            <a:endParaRPr lang="en-US" sz="1950"/>
          </a:p>
        </p:txBody>
      </p:sp>
      <p:sp>
        <p:nvSpPr>
          <p:cNvPr id="11" name="Text 5"/>
          <p:cNvSpPr/>
          <p:nvPr/>
        </p:nvSpPr>
        <p:spPr>
          <a:xfrm>
            <a:off x="1009650" y="9040874"/>
            <a:ext cx="7791482" cy="182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2325"/>
              </a:lnSpc>
              <a:buNone/>
            </a:pPr>
            <a:r>
              <a:rPr lang="en-US" sz="1950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* Необходима пометка о рекламе.</a:t>
            </a:r>
            <a:endParaRPr lang="en-US" sz="1950"/>
          </a:p>
        </p:txBody>
      </p:sp>
      <p:sp>
        <p:nvSpPr>
          <p:cNvPr id="12" name="Text 6"/>
          <p:cNvSpPr/>
          <p:nvPr/>
        </p:nvSpPr>
        <p:spPr>
          <a:xfrm>
            <a:off x="15668625" y="800286"/>
            <a:ext cx="1676435" cy="2003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главная РБК</a:t>
            </a:r>
            <a:endParaRPr lang="en-US" sz="225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5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249346" y="3275248"/>
            <a:ext cx="8384214" cy="6346601"/>
          </a:xfrm>
          <a:prstGeom prst="rect">
            <a:avLst/>
          </a:prstGeom>
        </p:spPr>
      </p:pic>
      <p:pic>
        <p:nvPicPr>
          <p:cNvPr id="3" name="Frame 2131327549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7322" y="3276737"/>
            <a:ext cx="8384214" cy="6346601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392516" y="666473"/>
            <a:ext cx="2229013" cy="467523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7094" y="1971796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Промокарточка</a:t>
            </a:r>
            <a:endParaRPr lang="en-US" sz="6000"/>
          </a:p>
        </p:txBody>
      </p:sp>
      <p:sp>
        <p:nvSpPr>
          <p:cNvPr id="7" name="Text 1"/>
          <p:cNvSpPr/>
          <p:nvPr/>
        </p:nvSpPr>
        <p:spPr>
          <a:xfrm>
            <a:off x="1029342" y="3678319"/>
            <a:ext cx="7677285" cy="7728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Карточка с рекламой бренда, интегрированная в новостную ленту. С виджета можно перейти как на сайт клиента, 
так и на партнерские материалы или спецпроект на РБК.</a:t>
            </a:r>
            <a:endParaRPr lang="en-US" sz="1950"/>
          </a:p>
        </p:txBody>
      </p:sp>
      <p:sp>
        <p:nvSpPr>
          <p:cNvPr id="8" name="Text 2"/>
          <p:cNvSpPr/>
          <p:nvPr/>
        </p:nvSpPr>
        <p:spPr>
          <a:xfrm>
            <a:off x="1029582" y="5056262"/>
            <a:ext cx="7791485" cy="201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Варианты размещения:</a:t>
            </a:r>
            <a:endParaRPr lang="en-US" sz="2250"/>
          </a:p>
        </p:txBody>
      </p:sp>
      <p:sp>
        <p:nvSpPr>
          <p:cNvPr id="9" name="desktop            mobile"/>
          <p:cNvSpPr/>
          <p:nvPr/>
        </p:nvSpPr>
        <p:spPr>
          <a:xfrm>
            <a:off x="1029650" y="5446848"/>
            <a:ext cx="7439273" cy="142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desktop — все страницы РБК справа под курсами валют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 формате калькулятора;
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mobile — главная страница в центральной колонке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формате калькулятора + вторые страницы над статьей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 формате промоблока.</a:t>
            </a:r>
            <a:endParaRPr lang="en-US" sz="1950"/>
          </a:p>
        </p:txBody>
      </p:sp>
      <p:sp>
        <p:nvSpPr>
          <p:cNvPr id="10" name="100 SOV       1     1"/>
          <p:cNvSpPr/>
          <p:nvPr/>
        </p:nvSpPr>
        <p:spPr>
          <a:xfrm>
            <a:off x="1030004" y="7472449"/>
            <a:ext cx="7791618" cy="963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Статика, 100% SOV.
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Витрина брендируется логотипом бренда*.
</a:t>
            </a: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Срок размещения: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 сутки и более / 1 неделя и более.</a:t>
            </a:r>
            <a:endParaRPr lang="en-US" sz="1950"/>
          </a:p>
        </p:txBody>
      </p:sp>
      <p:sp>
        <p:nvSpPr>
          <p:cNvPr id="11" name="Text 5"/>
          <p:cNvSpPr/>
          <p:nvPr/>
        </p:nvSpPr>
        <p:spPr>
          <a:xfrm>
            <a:off x="1009650" y="9040874"/>
            <a:ext cx="7791482" cy="182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2325"/>
              </a:lnSpc>
              <a:buNone/>
            </a:pPr>
            <a:r>
              <a:rPr lang="en-US" sz="1950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* Необходима пометка о рекламе.</a:t>
            </a:r>
            <a:endParaRPr lang="en-US" sz="1950"/>
          </a:p>
        </p:txBody>
      </p:sp>
      <p:sp>
        <p:nvSpPr>
          <p:cNvPr id="12" name="Text 6"/>
          <p:cNvSpPr/>
          <p:nvPr/>
        </p:nvSpPr>
        <p:spPr>
          <a:xfrm>
            <a:off x="15668625" y="800286"/>
            <a:ext cx="1676435" cy="2003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главная РБК</a:t>
            </a:r>
            <a:endParaRPr lang="en-US" sz="225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5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249346" y="3275248"/>
            <a:ext cx="8384214" cy="6346601"/>
          </a:xfrm>
          <a:prstGeom prst="rect">
            <a:avLst/>
          </a:prstGeom>
        </p:spPr>
      </p:pic>
      <p:pic>
        <p:nvPicPr>
          <p:cNvPr id="3" name="Frame 2131327549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7322" y="3276737"/>
            <a:ext cx="8384214" cy="6346601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392516" y="666473"/>
            <a:ext cx="2229013" cy="467523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7094" y="1971796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Обратный отсчет под плеером </a:t>
            </a:r>
            <a:endParaRPr lang="en-US" sz="6000"/>
          </a:p>
        </p:txBody>
      </p:sp>
      <p:sp>
        <p:nvSpPr>
          <p:cNvPr id="7" name="-"/>
          <p:cNvSpPr/>
          <p:nvPr/>
        </p:nvSpPr>
        <p:spPr>
          <a:xfrm>
            <a:off x="1029342" y="3678319"/>
            <a:ext cx="7677336" cy="10681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Виджет для анонса обновлений: показывает, сколько времени осталось до перезапуска бренда, старта проекта или какого-то события. Из виджета можно перейти как на сайт клиента,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так и на партнерские материалы или спецпроект на РБК.</a:t>
            </a:r>
            <a:endParaRPr lang="en-US" sz="1950"/>
          </a:p>
        </p:txBody>
      </p:sp>
      <p:sp>
        <p:nvSpPr>
          <p:cNvPr id="8" name="Text 2"/>
          <p:cNvSpPr/>
          <p:nvPr/>
        </p:nvSpPr>
        <p:spPr>
          <a:xfrm>
            <a:off x="1029630" y="5332487"/>
            <a:ext cx="7791485" cy="201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Варианты размещения:</a:t>
            </a:r>
            <a:endParaRPr lang="en-US" sz="2250"/>
          </a:p>
        </p:txBody>
      </p:sp>
      <p:sp>
        <p:nvSpPr>
          <p:cNvPr id="9" name="desktop         mobile           desktop  mobile"/>
          <p:cNvSpPr/>
          <p:nvPr/>
        </p:nvSpPr>
        <p:spPr>
          <a:xfrm>
            <a:off x="1029699" y="5723073"/>
            <a:ext cx="7439231" cy="11823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desktop — все страницы РБК справа под курсами валют;
mobile — главная страница в центральной колонке, вторые страницы над статьей;
desktop + mobile.</a:t>
            </a:r>
            <a:endParaRPr lang="en-US" sz="1950"/>
          </a:p>
        </p:txBody>
      </p:sp>
      <p:sp>
        <p:nvSpPr>
          <p:cNvPr id="10" name="100 SOV       1     1"/>
          <p:cNvSpPr/>
          <p:nvPr/>
        </p:nvSpPr>
        <p:spPr>
          <a:xfrm>
            <a:off x="1030007" y="7491499"/>
            <a:ext cx="7791618" cy="963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Статика, 100% SOV.
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Витрина брендируется логотипом бренда*.
</a:t>
            </a: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Срок размещения: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 сутки и более / 1 неделя и более.</a:t>
            </a:r>
            <a:endParaRPr lang="en-US" sz="1950"/>
          </a:p>
        </p:txBody>
      </p:sp>
      <p:sp>
        <p:nvSpPr>
          <p:cNvPr id="11" name="Text 5"/>
          <p:cNvSpPr/>
          <p:nvPr/>
        </p:nvSpPr>
        <p:spPr>
          <a:xfrm>
            <a:off x="1009650" y="9040874"/>
            <a:ext cx="7791482" cy="182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2325"/>
              </a:lnSpc>
              <a:buNone/>
            </a:pPr>
            <a:r>
              <a:rPr lang="en-US" sz="1950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* Необходима пометка о рекламе.</a:t>
            </a:r>
            <a:endParaRPr lang="en-US" sz="1950"/>
          </a:p>
        </p:txBody>
      </p:sp>
      <p:sp>
        <p:nvSpPr>
          <p:cNvPr id="12" name="Text 6"/>
          <p:cNvSpPr/>
          <p:nvPr/>
        </p:nvSpPr>
        <p:spPr>
          <a:xfrm>
            <a:off x="15668625" y="800286"/>
            <a:ext cx="1676435" cy="2003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главная РБК</a:t>
            </a:r>
            <a:endParaRPr lang="en-US" sz="225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5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249346" y="3275248"/>
            <a:ext cx="8384214" cy="6346601"/>
          </a:xfrm>
          <a:prstGeom prst="rect">
            <a:avLst/>
          </a:prstGeom>
        </p:spPr>
      </p:pic>
      <p:pic>
        <p:nvPicPr>
          <p:cNvPr id="3" name="Frame 2131327549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7322" y="3276737"/>
            <a:ext cx="8384214" cy="6346601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392516" y="666473"/>
            <a:ext cx="2229013" cy="467523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7094" y="1971796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Обратный отсчет в центральной колонке </a:t>
            </a:r>
            <a:endParaRPr lang="en-US" sz="6000"/>
          </a:p>
        </p:txBody>
      </p:sp>
      <p:sp>
        <p:nvSpPr>
          <p:cNvPr id="7" name="-"/>
          <p:cNvSpPr/>
          <p:nvPr/>
        </p:nvSpPr>
        <p:spPr>
          <a:xfrm>
            <a:off x="1029342" y="3678319"/>
            <a:ext cx="7677388" cy="1363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Виджет для анонса обновлений: показывает, сколько времени осталось до перезапуска бренда, старта проекта или какого-то события. С виджета можно перейти как на сайт клиента,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так и на партнерские материалы или спецпроект на РБК.
</a:t>
            </a:r>
            <a:endParaRPr lang="en-US" sz="1950"/>
          </a:p>
        </p:txBody>
      </p:sp>
      <p:sp>
        <p:nvSpPr>
          <p:cNvPr id="8" name="Text 2"/>
          <p:cNvSpPr/>
          <p:nvPr/>
        </p:nvSpPr>
        <p:spPr>
          <a:xfrm>
            <a:off x="1029706" y="5764274"/>
            <a:ext cx="7791485" cy="201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Варианты размещения:</a:t>
            </a:r>
            <a:endParaRPr lang="en-US" sz="2250"/>
          </a:p>
        </p:txBody>
      </p:sp>
      <p:sp>
        <p:nvSpPr>
          <p:cNvPr id="9" name="desktop  mobile"/>
          <p:cNvSpPr/>
          <p:nvPr/>
        </p:nvSpPr>
        <p:spPr>
          <a:xfrm>
            <a:off x="1029774" y="6154861"/>
            <a:ext cx="7439108" cy="477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Размещается на главной странице РБК в центральной колонке (desktop + mobile).</a:t>
            </a:r>
            <a:endParaRPr lang="en-US" sz="1950"/>
          </a:p>
        </p:txBody>
      </p:sp>
      <p:sp>
        <p:nvSpPr>
          <p:cNvPr id="10" name="100 SOV       1     1"/>
          <p:cNvSpPr/>
          <p:nvPr/>
        </p:nvSpPr>
        <p:spPr>
          <a:xfrm>
            <a:off x="1029983" y="7354949"/>
            <a:ext cx="7791618" cy="963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Статика, 100% SOV.
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Витрина брендируется логотипом бренда*.
</a:t>
            </a: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Срок размещения: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 сутки и более / 1 неделя и более.</a:t>
            </a:r>
            <a:endParaRPr lang="en-US" sz="1950"/>
          </a:p>
        </p:txBody>
      </p:sp>
      <p:sp>
        <p:nvSpPr>
          <p:cNvPr id="11" name="Text 5"/>
          <p:cNvSpPr/>
          <p:nvPr/>
        </p:nvSpPr>
        <p:spPr>
          <a:xfrm>
            <a:off x="1009650" y="9040874"/>
            <a:ext cx="7791482" cy="182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2325"/>
              </a:lnSpc>
              <a:buNone/>
            </a:pPr>
            <a:r>
              <a:rPr lang="en-US" sz="1950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* Необходима пометка о рекламе.</a:t>
            </a:r>
            <a:endParaRPr lang="en-US" sz="1950"/>
          </a:p>
        </p:txBody>
      </p:sp>
      <p:sp>
        <p:nvSpPr>
          <p:cNvPr id="12" name="Text 6"/>
          <p:cNvSpPr/>
          <p:nvPr/>
        </p:nvSpPr>
        <p:spPr>
          <a:xfrm>
            <a:off x="15668625" y="800286"/>
            <a:ext cx="1676435" cy="2003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главная РБК</a:t>
            </a:r>
            <a:endParaRPr lang="en-US" sz="225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5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249346" y="3275248"/>
            <a:ext cx="8384214" cy="6346601"/>
          </a:xfrm>
          <a:prstGeom prst="rect">
            <a:avLst/>
          </a:prstGeom>
        </p:spPr>
      </p:pic>
      <p:pic>
        <p:nvPicPr>
          <p:cNvPr id="3" name="Frame 2131327549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7322" y="3276737"/>
            <a:ext cx="8384214" cy="6346601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392516" y="666473"/>
            <a:ext cx="2229013" cy="467523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7094" y="1971796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Суперанонс</a:t>
            </a:r>
            <a:endParaRPr lang="en-US" sz="6000"/>
          </a:p>
        </p:txBody>
      </p:sp>
      <p:sp>
        <p:nvSpPr>
          <p:cNvPr id="7" name="Text 1"/>
          <p:cNvSpPr/>
          <p:nvPr/>
        </p:nvSpPr>
        <p:spPr>
          <a:xfrm>
            <a:off x="1029342" y="3678319"/>
            <a:ext cx="7677285" cy="7728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Заметный анонс в виде карточки в центральной колонке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главной. С виджета можно перейти как на сайт клиента,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так и на партнерские материалы или спецпроект на РБК.</a:t>
            </a:r>
            <a:endParaRPr lang="en-US" sz="1950"/>
          </a:p>
        </p:txBody>
      </p:sp>
      <p:sp>
        <p:nvSpPr>
          <p:cNvPr id="8" name="Text 2"/>
          <p:cNvSpPr/>
          <p:nvPr/>
        </p:nvSpPr>
        <p:spPr>
          <a:xfrm>
            <a:off x="1029637" y="5370587"/>
            <a:ext cx="7791485" cy="201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Варианты размещения:</a:t>
            </a:r>
            <a:endParaRPr lang="en-US" sz="2250"/>
          </a:p>
        </p:txBody>
      </p:sp>
      <p:sp>
        <p:nvSpPr>
          <p:cNvPr id="9" name="desktop  mobile"/>
          <p:cNvSpPr/>
          <p:nvPr/>
        </p:nvSpPr>
        <p:spPr>
          <a:xfrm>
            <a:off x="1029705" y="5761173"/>
            <a:ext cx="7439108" cy="477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Размещается на главной странице РБК в центральной колонке (desktop + mobile).</a:t>
            </a:r>
            <a:endParaRPr lang="en-US" sz="1950"/>
          </a:p>
        </p:txBody>
      </p:sp>
      <p:sp>
        <p:nvSpPr>
          <p:cNvPr id="10" name="100 SOV       1     1"/>
          <p:cNvSpPr/>
          <p:nvPr/>
        </p:nvSpPr>
        <p:spPr>
          <a:xfrm>
            <a:off x="1029949" y="7158124"/>
            <a:ext cx="7791618" cy="963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Статика, 100% SOV.
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Витрина брендируется логотипом бренда*.
</a:t>
            </a: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Срок размещения: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 сутки и более / 1 неделя и более.</a:t>
            </a:r>
            <a:endParaRPr lang="en-US" sz="1950"/>
          </a:p>
        </p:txBody>
      </p:sp>
      <p:sp>
        <p:nvSpPr>
          <p:cNvPr id="11" name="Text 5"/>
          <p:cNvSpPr/>
          <p:nvPr/>
        </p:nvSpPr>
        <p:spPr>
          <a:xfrm>
            <a:off x="1009650" y="9040874"/>
            <a:ext cx="7791482" cy="182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2325"/>
              </a:lnSpc>
              <a:buNone/>
            </a:pPr>
            <a:r>
              <a:rPr lang="en-US" sz="1950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* Необходима пометка о рекламе.</a:t>
            </a:r>
            <a:endParaRPr lang="en-US" sz="1950"/>
          </a:p>
        </p:txBody>
      </p:sp>
      <p:sp>
        <p:nvSpPr>
          <p:cNvPr id="12" name="Text 6"/>
          <p:cNvSpPr/>
          <p:nvPr/>
        </p:nvSpPr>
        <p:spPr>
          <a:xfrm>
            <a:off x="15668625" y="800286"/>
            <a:ext cx="1676435" cy="2003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главная РБК</a:t>
            </a:r>
            <a:endParaRPr lang="en-US" sz="225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5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249346" y="3275248"/>
            <a:ext cx="8384214" cy="6346601"/>
          </a:xfrm>
          <a:prstGeom prst="rect">
            <a:avLst/>
          </a:prstGeom>
        </p:spPr>
      </p:pic>
      <p:pic>
        <p:nvPicPr>
          <p:cNvPr id="3" name="Frame 2131327549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7322" y="3276737"/>
            <a:ext cx="8384214" cy="6346601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392516" y="666473"/>
            <a:ext cx="2229013" cy="467523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7094" y="1971796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Цифра дня
</a:t>
            </a:r>
            <a:endParaRPr lang="en-US" sz="6000"/>
          </a:p>
        </p:txBody>
      </p:sp>
      <p:sp>
        <p:nvSpPr>
          <p:cNvPr id="7" name="Text 1"/>
          <p:cNvSpPr/>
          <p:nvPr/>
        </p:nvSpPr>
        <p:spPr>
          <a:xfrm>
            <a:off x="1029342" y="3678319"/>
            <a:ext cx="7677336" cy="10681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Виджет показывает ключевую цифру, связанную с брендом, — факт, который говорит сам за себя. С  виджета можно перейти как на сайт клиента, так и на партнерские материалы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или спецпроект на РБК.</a:t>
            </a:r>
            <a:endParaRPr lang="en-US" sz="1950"/>
          </a:p>
        </p:txBody>
      </p:sp>
      <p:sp>
        <p:nvSpPr>
          <p:cNvPr id="8" name="Text 2"/>
          <p:cNvSpPr/>
          <p:nvPr/>
        </p:nvSpPr>
        <p:spPr>
          <a:xfrm>
            <a:off x="1029671" y="5567449"/>
            <a:ext cx="7791485" cy="201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Варианты размещения:</a:t>
            </a:r>
            <a:endParaRPr lang="en-US" sz="2250"/>
          </a:p>
        </p:txBody>
      </p:sp>
      <p:sp>
        <p:nvSpPr>
          <p:cNvPr id="9" name="desktop  mobile"/>
          <p:cNvSpPr/>
          <p:nvPr/>
        </p:nvSpPr>
        <p:spPr>
          <a:xfrm>
            <a:off x="1029740" y="5958036"/>
            <a:ext cx="7439108" cy="477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Размещается на главной странице РБК в центральной колонке (desktop + mobile).</a:t>
            </a:r>
            <a:endParaRPr lang="en-US" sz="1950"/>
          </a:p>
        </p:txBody>
      </p:sp>
      <p:sp>
        <p:nvSpPr>
          <p:cNvPr id="10" name="100 SOV       1     1"/>
          <p:cNvSpPr/>
          <p:nvPr/>
        </p:nvSpPr>
        <p:spPr>
          <a:xfrm>
            <a:off x="1029966" y="7256537"/>
            <a:ext cx="7791618" cy="963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Статика, 100% SOV.
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Витрина брендируется логотипом бренда*.
</a:t>
            </a: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Срок размещения: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 сутки и более / 1 неделя и более.</a:t>
            </a:r>
            <a:endParaRPr lang="en-US" sz="1950"/>
          </a:p>
        </p:txBody>
      </p:sp>
      <p:sp>
        <p:nvSpPr>
          <p:cNvPr id="11" name="Text 5"/>
          <p:cNvSpPr/>
          <p:nvPr/>
        </p:nvSpPr>
        <p:spPr>
          <a:xfrm>
            <a:off x="1009650" y="9040874"/>
            <a:ext cx="7791482" cy="182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2325"/>
              </a:lnSpc>
              <a:buNone/>
            </a:pPr>
            <a:r>
              <a:rPr lang="en-US" sz="1950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* Необходима пометка о рекламе.</a:t>
            </a:r>
            <a:endParaRPr lang="en-US" sz="1950"/>
          </a:p>
        </p:txBody>
      </p:sp>
      <p:sp>
        <p:nvSpPr>
          <p:cNvPr id="12" name="Text 6"/>
          <p:cNvSpPr/>
          <p:nvPr/>
        </p:nvSpPr>
        <p:spPr>
          <a:xfrm>
            <a:off x="15668625" y="800286"/>
            <a:ext cx="1676435" cy="2003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главная РБК</a:t>
            </a:r>
            <a:endParaRPr lang="en-US" sz="225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5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249346" y="3275248"/>
            <a:ext cx="8384214" cy="6346601"/>
          </a:xfrm>
          <a:prstGeom prst="rect">
            <a:avLst/>
          </a:prstGeom>
        </p:spPr>
      </p:pic>
      <p:pic>
        <p:nvPicPr>
          <p:cNvPr id="3" name="Frame 2131327549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7322" y="3276737"/>
            <a:ext cx="8384214" cy="6346601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392516" y="666473"/>
            <a:ext cx="2229013" cy="467523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7094" y="1971796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Тест на главной РБК</a:t>
            </a:r>
            <a:endParaRPr lang="en-US" sz="6000"/>
          </a:p>
        </p:txBody>
      </p:sp>
      <p:sp>
        <p:nvSpPr>
          <p:cNvPr id="7" name="-    -    -"/>
          <p:cNvSpPr/>
          <p:nvPr/>
        </p:nvSpPr>
        <p:spPr>
          <a:xfrm>
            <a:off x="1029342" y="3678319"/>
            <a:ext cx="7677285" cy="7728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Интерактивный имиджевый формат: тест из пяти-семи вопросов с интеграцией бренд-сообщения в результат </a:t>
            </a:r>
            <a:br>
              <a:rPr/>
            </a:b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один-два вопроса.</a:t>
            </a:r>
            <a:endParaRPr lang="en-US" sz="1950"/>
          </a:p>
        </p:txBody>
      </p:sp>
      <p:sp>
        <p:nvSpPr>
          <p:cNvPr id="8" name="Text 2"/>
          <p:cNvSpPr/>
          <p:nvPr/>
        </p:nvSpPr>
        <p:spPr>
          <a:xfrm>
            <a:off x="1029637" y="5370587"/>
            <a:ext cx="7791485" cy="201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Варианты размещения:</a:t>
            </a:r>
            <a:endParaRPr lang="en-US" sz="2250"/>
          </a:p>
        </p:txBody>
      </p:sp>
      <p:sp>
        <p:nvSpPr>
          <p:cNvPr id="9" name="desktop  mobile"/>
          <p:cNvSpPr/>
          <p:nvPr/>
        </p:nvSpPr>
        <p:spPr>
          <a:xfrm>
            <a:off x="1029705" y="5761173"/>
            <a:ext cx="7439108" cy="477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Размещается на главной странице РБК в центральной колонке (desktop + mobile).</a:t>
            </a:r>
            <a:endParaRPr lang="en-US" sz="1950"/>
          </a:p>
        </p:txBody>
      </p:sp>
      <p:sp>
        <p:nvSpPr>
          <p:cNvPr id="10" name="100 SOV       1     1"/>
          <p:cNvSpPr/>
          <p:nvPr/>
        </p:nvSpPr>
        <p:spPr>
          <a:xfrm>
            <a:off x="1029949" y="7158124"/>
            <a:ext cx="7791618" cy="963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spcAft>
                <a:spcPts val="450"/>
              </a:spcAft>
              <a:buNone/>
            </a:pP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Статика, 100% SOV.
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Витрина брендируется логотипом бренда*.
</a:t>
            </a:r>
            <a:r>
              <a:rPr lang="en-US" sz="195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Срок размещения:</a:t>
            </a:r>
            <a:r>
              <a:rPr lang="en-US" sz="19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 сутки и более / 1 неделя и более.</a:t>
            </a:r>
            <a:endParaRPr lang="en-US" sz="1950"/>
          </a:p>
        </p:txBody>
      </p:sp>
      <p:sp>
        <p:nvSpPr>
          <p:cNvPr id="11" name="Text 5"/>
          <p:cNvSpPr/>
          <p:nvPr/>
        </p:nvSpPr>
        <p:spPr>
          <a:xfrm>
            <a:off x="1009650" y="9040874"/>
            <a:ext cx="7791482" cy="182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2325"/>
              </a:lnSpc>
              <a:buNone/>
            </a:pPr>
            <a:r>
              <a:rPr lang="en-US" sz="1950" i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* Необходима пометка о рекламе.</a:t>
            </a:r>
            <a:endParaRPr lang="en-US" sz="1950"/>
          </a:p>
        </p:txBody>
      </p:sp>
      <p:sp>
        <p:nvSpPr>
          <p:cNvPr id="12" name="Text 6"/>
          <p:cNvSpPr/>
          <p:nvPr/>
        </p:nvSpPr>
        <p:spPr>
          <a:xfrm>
            <a:off x="15668625" y="800286"/>
            <a:ext cx="1676435" cy="2003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главная РБК</a:t>
            </a:r>
            <a:endParaRPr lang="en-US" sz="225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8575" y="-28567"/>
            <a:ext cx="18346945" cy="10347342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4" name="Frame 213132751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8038" y="7381912"/>
            <a:ext cx="8696877" cy="1584201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439" y="831428"/>
            <a:ext cx="743056" cy="305089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942975" y="7513314"/>
            <a:ext cx="1114462" cy="2097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/>
          </a:p>
        </p:txBody>
      </p:sp>
      <p:sp>
        <p:nvSpPr>
          <p:cNvPr id="7" name="default_name"/>
          <p:cNvSpPr/>
          <p:nvPr/>
        </p:nvSpPr>
        <p:spPr>
          <a:xfrm>
            <a:off x="668220" y="8421662"/>
            <a:ext cx="8715470" cy="54444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Спецпроекты</a:t>
            </a:r>
            <a:endParaRPr lang="en-US" sz="60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7436" y="3933962"/>
            <a:ext cx="8383755" cy="5032151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3382741" y="666117"/>
            <a:ext cx="4238788" cy="468213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40392" y="6542324"/>
            <a:ext cx="8382845" cy="2422301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3526187" y="3933259"/>
            <a:ext cx="4096594" cy="2420780"/>
          </a:xfrm>
          <a:prstGeom prst="rect">
            <a:avLst/>
          </a:prstGeom>
        </p:spPr>
      </p:pic>
      <p:pic>
        <p:nvPicPr>
          <p:cNvPr id="7" name="Bento frame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239937" y="3934003"/>
            <a:ext cx="4096595" cy="2420780"/>
          </a:xfrm>
          <a:prstGeom prst="rect">
            <a:avLst/>
          </a:prstGeom>
        </p:spPr>
      </p:pic>
      <p:sp>
        <p:nvSpPr>
          <p:cNvPr id="8" name="360  - -  PR-"/>
          <p:cNvSpPr/>
          <p:nvPr/>
        </p:nvSpPr>
        <p:spPr>
          <a:xfrm>
            <a:off x="1105663" y="4373671"/>
            <a:ext cx="7525304" cy="3173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32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Коммуникационное агентство,</a:t>
            </a:r>
            <a:r>
              <a:rPr lang="en-US" sz="2325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которое реализует проекты любой сложности: годовая кампания 360, серия офлайн-мероприятий, перфоманс-маркетинг или PR-активация.
Работает </a:t>
            </a:r>
            <a:r>
              <a:rPr lang="en-US" sz="2325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по принципу «одного окна»:</a:t>
            </a:r>
            <a:r>
              <a:rPr lang="en-US" sz="2325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все запросы клиента проходят через одно контактное лицо </a:t>
            </a:r>
            <a:br>
              <a:rPr/>
            </a:br>
            <a:r>
              <a:rPr lang="en-US" sz="2325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— от разработки креативной концепции </a:t>
            </a:r>
            <a:br>
              <a:rPr/>
            </a:br>
            <a:r>
              <a:rPr lang="en-US" sz="2325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 ее воплощения.</a:t>
            </a:r>
            <a:endParaRPr lang="en-US" sz="2325"/>
          </a:p>
        </p:txBody>
      </p:sp>
      <p:sp>
        <p:nvSpPr>
          <p:cNvPr id="9" name="Text 1"/>
          <p:cNvSpPr/>
          <p:nvPr/>
        </p:nvSpPr>
        <p:spPr>
          <a:xfrm>
            <a:off x="1095375" y="8203612"/>
            <a:ext cx="2428932" cy="324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кейсы</a:t>
            </a:r>
            <a:endParaRPr lang="en-US" sz="2124"/>
          </a:p>
        </p:txBody>
      </p:sp>
      <p:sp>
        <p:nvSpPr>
          <p:cNvPr id="10" name="Descriptor"/>
          <p:cNvSpPr/>
          <p:nvPr/>
        </p:nvSpPr>
        <p:spPr>
          <a:xfrm>
            <a:off x="697019" y="9706196"/>
            <a:ext cx="16402088" cy="2219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Mediascope, Cross Web (Россия 0+, население 12+ лет), средние значения за 2 полугодие 2023
</a:t>
            </a:r>
            <a:endParaRPr lang="en-US" sz="1500"/>
          </a:p>
        </p:txBody>
      </p:sp>
      <p:sp>
        <p:nvSpPr>
          <p:cNvPr id="11" name="Specialists"/>
          <p:cNvSpPr/>
          <p:nvPr/>
        </p:nvSpPr>
        <p:spPr>
          <a:xfrm>
            <a:off x="667094" y="1971796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Агентство Specialists
</a:t>
            </a:r>
            <a:endParaRPr lang="en-US" sz="6000"/>
          </a:p>
        </p:txBody>
      </p:sp>
      <p:sp>
        <p:nvSpPr>
          <p:cNvPr id="12" name="default_name"/>
          <p:cNvSpPr/>
          <p:nvPr/>
        </p:nvSpPr>
        <p:spPr>
          <a:xfrm>
            <a:off x="13658850" y="800736"/>
            <a:ext cx="1019210" cy="2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/>
          </a:p>
        </p:txBody>
      </p:sp>
      <p:sp>
        <p:nvSpPr>
          <p:cNvPr id="13" name="default_name"/>
          <p:cNvSpPr/>
          <p:nvPr/>
        </p:nvSpPr>
        <p:spPr>
          <a:xfrm>
            <a:off x="15420975" y="800280"/>
            <a:ext cx="1933610" cy="200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спецпроекты</a:t>
            </a:r>
            <a:endParaRPr lang="en-US" sz="2250"/>
          </a:p>
        </p:txBody>
      </p:sp>
      <p:sp>
        <p:nvSpPr>
          <p:cNvPr id="14" name="name_95"/>
          <p:cNvSpPr/>
          <p:nvPr/>
        </p:nvSpPr>
        <p:spPr>
          <a:xfrm>
            <a:off x="9678647" y="7143958"/>
            <a:ext cx="7524870" cy="687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95%</a:t>
            </a:r>
            <a:endParaRPr lang="en-US" sz="7500"/>
          </a:p>
        </p:txBody>
      </p:sp>
      <p:sp>
        <p:nvSpPr>
          <p:cNvPr id="15" name="Text 7"/>
          <p:cNvSpPr/>
          <p:nvPr/>
        </p:nvSpPr>
        <p:spPr>
          <a:xfrm>
            <a:off x="9678800" y="8020258"/>
            <a:ext cx="7524810" cy="344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клиенты делают с нами проекты ежегодно</a:t>
            </a:r>
            <a:endParaRPr lang="en-US" sz="2250"/>
          </a:p>
        </p:txBody>
      </p:sp>
      <p:sp>
        <p:nvSpPr>
          <p:cNvPr id="16" name="name_1000"/>
          <p:cNvSpPr/>
          <p:nvPr/>
        </p:nvSpPr>
        <p:spPr>
          <a:xfrm>
            <a:off x="13964442" y="4534253"/>
            <a:ext cx="2438520" cy="68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1000</a:t>
            </a:r>
            <a:endParaRPr lang="en-US" sz="7500"/>
          </a:p>
        </p:txBody>
      </p:sp>
      <p:sp>
        <p:nvSpPr>
          <p:cNvPr id="17" name="Text 9"/>
          <p:cNvSpPr/>
          <p:nvPr/>
        </p:nvSpPr>
        <p:spPr>
          <a:xfrm>
            <a:off x="13964595" y="5410412"/>
            <a:ext cx="3238560" cy="3434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проектов в год</a:t>
            </a:r>
            <a:endParaRPr lang="en-US" sz="2250"/>
          </a:p>
        </p:txBody>
      </p:sp>
      <p:sp>
        <p:nvSpPr>
          <p:cNvPr id="18" name="name_30"/>
          <p:cNvSpPr/>
          <p:nvPr/>
        </p:nvSpPr>
        <p:spPr>
          <a:xfrm>
            <a:off x="9678191" y="4534856"/>
            <a:ext cx="3238620" cy="6863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30</a:t>
            </a:r>
            <a:endParaRPr lang="en-US" sz="7500"/>
          </a:p>
        </p:txBody>
      </p:sp>
      <p:sp>
        <p:nvSpPr>
          <p:cNvPr id="19" name="Text 11"/>
          <p:cNvSpPr/>
          <p:nvPr/>
        </p:nvSpPr>
        <p:spPr>
          <a:xfrm>
            <a:off x="9678344" y="5411156"/>
            <a:ext cx="3238560" cy="3434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лет на рынке</a:t>
            </a:r>
            <a:endParaRPr lang="en-US" sz="225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7322" y="3276737"/>
            <a:ext cx="8384214" cy="6346576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821" y="3275248"/>
            <a:ext cx="8384214" cy="6346576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3382741" y="666117"/>
            <a:ext cx="4238788" cy="468213"/>
          </a:xfrm>
          <a:prstGeom prst="rect">
            <a:avLst/>
          </a:prstGeom>
        </p:spPr>
      </p:pic>
      <p:sp>
        <p:nvSpPr>
          <p:cNvPr id="6" name="Telegram"/>
          <p:cNvSpPr/>
          <p:nvPr/>
        </p:nvSpPr>
        <p:spPr>
          <a:xfrm>
            <a:off x="1191818" y="6838999"/>
            <a:ext cx="7582283" cy="2196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spcAft>
                <a:spcPts val="1650"/>
              </a:spcAft>
              <a:buNone/>
            </a:pP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«Точка»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раскрыть преимущества для предпринимателей единого кабинета для управления заказами на маркетплейсах — «Точка Маркетплейсы».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проект, где мы показали, как единый кабинет помогает сейлерам решать типичные проблемы и находить баланс между работой и личной жизнью. Также создали ироничный стикерпак о «болях» для Telegram.</a:t>
            </a:r>
            <a:endParaRPr lang="en-US" sz="1650"/>
          </a:p>
        </p:txBody>
      </p:sp>
      <p:sp>
        <p:nvSpPr>
          <p:cNvPr id="7" name="Text 1"/>
          <p:cNvSpPr/>
          <p:nvPr/>
        </p:nvSpPr>
        <p:spPr>
          <a:xfrm>
            <a:off x="1192232" y="9207077"/>
            <a:ext cx="7581972" cy="416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50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/>
          </a:p>
        </p:txBody>
      </p:sp>
      <p:sp>
        <p:nvSpPr>
          <p:cNvPr id="8" name="-     -               -"/>
          <p:cNvSpPr/>
          <p:nvPr/>
        </p:nvSpPr>
        <p:spPr>
          <a:xfrm>
            <a:off x="9764318" y="6837510"/>
            <a:ext cx="7582202" cy="1729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spcAft>
                <a:spcPts val="1650"/>
              </a:spcAft>
              <a:buNone/>
            </a:pP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МТС-банк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подчеркнуть ценность продуктов МТС-банка для бизнеса</a:t>
            </a:r>
            <a:br>
              <a:rPr/>
            </a:b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маркетплейсах. 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создали интерактивный учебник для сейлеров, где каждая глава решала одну бизнес-задачу: от вывода бизнеса</a:t>
            </a:r>
            <a:br>
              <a:rPr/>
            </a:b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маркетплейсы до делегирования задач.</a:t>
            </a:r>
            <a:endParaRPr lang="en-US" sz="1650"/>
          </a:p>
        </p:txBody>
      </p:sp>
      <p:sp>
        <p:nvSpPr>
          <p:cNvPr id="9" name="Text 3"/>
          <p:cNvSpPr/>
          <p:nvPr/>
        </p:nvSpPr>
        <p:spPr>
          <a:xfrm>
            <a:off x="9764732" y="9206286"/>
            <a:ext cx="3590997" cy="415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50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/>
          </a:p>
        </p:txBody>
      </p:sp>
      <p:sp>
        <p:nvSpPr>
          <p:cNvPr id="10" name="default_name"/>
          <p:cNvSpPr/>
          <p:nvPr/>
        </p:nvSpPr>
        <p:spPr>
          <a:xfrm>
            <a:off x="13658850" y="800736"/>
            <a:ext cx="1019210" cy="2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/>
          </a:p>
        </p:txBody>
      </p:sp>
      <p:sp>
        <p:nvSpPr>
          <p:cNvPr id="11" name="default_name"/>
          <p:cNvSpPr/>
          <p:nvPr/>
        </p:nvSpPr>
        <p:spPr>
          <a:xfrm>
            <a:off x="15420975" y="800280"/>
            <a:ext cx="1933610" cy="200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спецпроекты</a:t>
            </a:r>
            <a:endParaRPr lang="en-US" sz="2250"/>
          </a:p>
        </p:txBody>
      </p:sp>
      <p:sp>
        <p:nvSpPr>
          <p:cNvPr id="12" name="Text 6"/>
          <p:cNvSpPr/>
          <p:nvPr/>
        </p:nvSpPr>
        <p:spPr>
          <a:xfrm>
            <a:off x="667094" y="1971796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Кейсы сегмента «Финансы»
</a:t>
            </a:r>
            <a:endParaRPr lang="en-US" sz="60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3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382741" y="666117"/>
            <a:ext cx="4238788" cy="468213"/>
          </a:xfrm>
          <a:prstGeom prst="rect">
            <a:avLst/>
          </a:prstGeom>
        </p:spPr>
      </p:pic>
      <p:pic>
        <p:nvPicPr>
          <p:cNvPr id="4" name="Group 213132747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7322" y="3276737"/>
            <a:ext cx="8384214" cy="6346576"/>
          </a:xfrm>
          <a:prstGeom prst="rect">
            <a:avLst/>
          </a:prstGeom>
        </p:spPr>
      </p:pic>
      <p:pic>
        <p:nvPicPr>
          <p:cNvPr id="5" name="Group 2131327472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821" y="3275248"/>
            <a:ext cx="8384214" cy="6346576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13658850" y="800736"/>
            <a:ext cx="1019210" cy="2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/>
          </a:p>
        </p:txBody>
      </p:sp>
      <p:sp>
        <p:nvSpPr>
          <p:cNvPr id="7" name="default_name"/>
          <p:cNvSpPr/>
          <p:nvPr/>
        </p:nvSpPr>
        <p:spPr>
          <a:xfrm>
            <a:off x="15420975" y="800280"/>
            <a:ext cx="1933610" cy="200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спецпроекты</a:t>
            </a:r>
            <a:endParaRPr lang="en-US" sz="2250"/>
          </a:p>
        </p:txBody>
      </p:sp>
      <p:sp>
        <p:nvSpPr>
          <p:cNvPr id="8" name="Text 2"/>
          <p:cNvSpPr/>
          <p:nvPr/>
        </p:nvSpPr>
        <p:spPr>
          <a:xfrm>
            <a:off x="667094" y="1971796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Кейсы сегмента «Авто»
</a:t>
            </a:r>
            <a:endParaRPr lang="en-US" sz="6000"/>
          </a:p>
        </p:txBody>
      </p:sp>
      <p:sp>
        <p:nvSpPr>
          <p:cNvPr id="9" name="WEY     WEY 07"/>
          <p:cNvSpPr/>
          <p:nvPr/>
        </p:nvSpPr>
        <p:spPr>
          <a:xfrm>
            <a:off x="1191818" y="6838999"/>
            <a:ext cx="7582283" cy="2196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spcAft>
                <a:spcPts val="1650"/>
              </a:spcAft>
              <a:buNone/>
            </a:pP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«WEY»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раскрыть преимущества кроссовера WEY 07 для семейной аудитории.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в серии интервью с российскими предпринимателями узнали, как они организуют свое время, куда путешествуют с детьми и что ценят в автомобилях.
</a:t>
            </a:r>
            <a:endParaRPr lang="en-US" sz="1650"/>
          </a:p>
        </p:txBody>
      </p:sp>
      <p:sp>
        <p:nvSpPr>
          <p:cNvPr id="10" name="Text 4"/>
          <p:cNvSpPr/>
          <p:nvPr/>
        </p:nvSpPr>
        <p:spPr>
          <a:xfrm>
            <a:off x="1192232" y="9207077"/>
            <a:ext cx="7581972" cy="416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50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/>
          </a:p>
        </p:txBody>
      </p:sp>
      <p:sp>
        <p:nvSpPr>
          <p:cNvPr id="11" name="LADA     LADA Vesta                  LADA Vesta"/>
          <p:cNvSpPr/>
          <p:nvPr/>
        </p:nvSpPr>
        <p:spPr>
          <a:xfrm>
            <a:off x="9764318" y="6837510"/>
            <a:ext cx="7582162" cy="1505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spcAft>
                <a:spcPts val="1650"/>
              </a:spcAft>
              <a:buNone/>
            </a:pP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«LADA»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показать преимущества обновленной LADA Vesta.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создали виртуальный путеводитель по локальному бизнесу </a:t>
            </a:r>
            <a:br>
              <a:rPr/>
            </a:b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регионах России — идеальный маршрут для поездок на новой </a:t>
            </a:r>
            <a:br>
              <a:rPr/>
            </a:b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LADA Vesta.</a:t>
            </a:r>
            <a:endParaRPr lang="en-US" sz="1650"/>
          </a:p>
        </p:txBody>
      </p:sp>
      <p:sp>
        <p:nvSpPr>
          <p:cNvPr id="12" name="Text 6"/>
          <p:cNvSpPr/>
          <p:nvPr/>
        </p:nvSpPr>
        <p:spPr>
          <a:xfrm>
            <a:off x="9764732" y="9206286"/>
            <a:ext cx="3590997" cy="415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50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894" y="831689"/>
            <a:ext cx="304854" cy="304912"/>
          </a:xfrm>
          <a:prstGeom prst="rect">
            <a:avLst/>
          </a:prstGeom>
        </p:spPr>
      </p:pic>
      <p:pic>
        <p:nvPicPr>
          <p:cNvPr id="3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382741" y="666117"/>
            <a:ext cx="4238788" cy="468213"/>
          </a:xfrm>
          <a:prstGeom prst="rect">
            <a:avLst/>
          </a:prstGeom>
        </p:spPr>
      </p:pic>
      <p:pic>
        <p:nvPicPr>
          <p:cNvPr id="4" name="Group 2131327473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7322" y="3276700"/>
            <a:ext cx="8384214" cy="6346596"/>
          </a:xfrm>
          <a:prstGeom prst="rect">
            <a:avLst/>
          </a:prstGeom>
        </p:spPr>
      </p:pic>
      <p:pic>
        <p:nvPicPr>
          <p:cNvPr id="5" name="Group 2131327472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822" y="3275211"/>
            <a:ext cx="8384214" cy="6346596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13658850" y="800736"/>
            <a:ext cx="1019210" cy="2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/>
          </a:p>
        </p:txBody>
      </p:sp>
      <p:sp>
        <p:nvSpPr>
          <p:cNvPr id="7" name="default_name"/>
          <p:cNvSpPr/>
          <p:nvPr/>
        </p:nvSpPr>
        <p:spPr>
          <a:xfrm>
            <a:off x="15420975" y="800280"/>
            <a:ext cx="1933610" cy="200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спецпроекты</a:t>
            </a:r>
            <a:endParaRPr lang="en-US" sz="2250"/>
          </a:p>
        </p:txBody>
      </p:sp>
      <p:sp>
        <p:nvSpPr>
          <p:cNvPr id="8" name="Lifestyle"/>
          <p:cNvSpPr/>
          <p:nvPr/>
        </p:nvSpPr>
        <p:spPr>
          <a:xfrm>
            <a:off x="667094" y="1971796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Кейсы сегмента Lifestyle
</a:t>
            </a:r>
            <a:endParaRPr lang="en-US" sz="6000"/>
          </a:p>
        </p:txBody>
      </p:sp>
      <p:sp>
        <p:nvSpPr>
          <p:cNvPr id="9" name="Text 3"/>
          <p:cNvSpPr/>
          <p:nvPr/>
        </p:nvSpPr>
        <p:spPr>
          <a:xfrm>
            <a:off x="1191819" y="6840599"/>
            <a:ext cx="7582283" cy="2196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spcAft>
                <a:spcPts val="1650"/>
              </a:spcAft>
              <a:buNone/>
            </a:pP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«Яндекс Такси»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создать проект о профессии водителя такси. 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рассказали, как менялась профессия таксиста — от редкой услуги до удобного сервиса. Подсветили преимущества «Яндекс Такси» как комфортного способа заработка, доступного каждому.</a:t>
            </a:r>
            <a:endParaRPr lang="en-US" sz="1650"/>
          </a:p>
        </p:txBody>
      </p:sp>
      <p:sp>
        <p:nvSpPr>
          <p:cNvPr id="10" name="Text 4"/>
          <p:cNvSpPr/>
          <p:nvPr/>
        </p:nvSpPr>
        <p:spPr>
          <a:xfrm>
            <a:off x="1192232" y="9207040"/>
            <a:ext cx="7581972" cy="416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50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/>
          </a:p>
        </p:txBody>
      </p:sp>
      <p:sp>
        <p:nvSpPr>
          <p:cNvPr id="11" name="Moretv                             -"/>
          <p:cNvSpPr/>
          <p:nvPr/>
        </p:nvSpPr>
        <p:spPr>
          <a:xfrm>
            <a:off x="9764319" y="6837515"/>
            <a:ext cx="7344077" cy="1729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spcAft>
                <a:spcPts val="1650"/>
              </a:spcAft>
              <a:buNone/>
            </a:pP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More.tv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анонсировать выход нового сериала «Фишер». 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проект, где показали, как ИИ мог бы помочь раскрыть реальные преступления. В интерактиве пользователи угадывали антигероев по фотороботам, созданным нейросетью и художником-криминалистом.</a:t>
            </a:r>
            <a:endParaRPr lang="en-US" sz="1650"/>
          </a:p>
        </p:txBody>
      </p:sp>
      <p:sp>
        <p:nvSpPr>
          <p:cNvPr id="12" name="Text 6"/>
          <p:cNvSpPr/>
          <p:nvPr/>
        </p:nvSpPr>
        <p:spPr>
          <a:xfrm>
            <a:off x="9764732" y="9206249"/>
            <a:ext cx="3590997" cy="415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50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894" y="831673"/>
            <a:ext cx="304854" cy="304928"/>
          </a:xfrm>
          <a:prstGeom prst="rect">
            <a:avLst/>
          </a:prstGeom>
        </p:spPr>
      </p:pic>
      <p:pic>
        <p:nvPicPr>
          <p:cNvPr id="3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382741" y="666155"/>
            <a:ext cx="4238788" cy="468213"/>
          </a:xfrm>
          <a:prstGeom prst="rect">
            <a:avLst/>
          </a:prstGeom>
        </p:spPr>
      </p:pic>
      <p:pic>
        <p:nvPicPr>
          <p:cNvPr id="4" name="Group 2131327474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7322" y="3276700"/>
            <a:ext cx="8384214" cy="6346596"/>
          </a:xfrm>
          <a:prstGeom prst="rect">
            <a:avLst/>
          </a:prstGeom>
        </p:spPr>
      </p:pic>
      <p:pic>
        <p:nvPicPr>
          <p:cNvPr id="5" name="Group 2131327475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822" y="3275211"/>
            <a:ext cx="8384214" cy="6346596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13658850" y="800736"/>
            <a:ext cx="1019210" cy="2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/>
          </a:p>
        </p:txBody>
      </p:sp>
      <p:sp>
        <p:nvSpPr>
          <p:cNvPr id="7" name="default_name"/>
          <p:cNvSpPr/>
          <p:nvPr/>
        </p:nvSpPr>
        <p:spPr>
          <a:xfrm>
            <a:off x="15420975" y="800280"/>
            <a:ext cx="1933610" cy="200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спецпроекты</a:t>
            </a:r>
            <a:endParaRPr lang="en-US" sz="2250"/>
          </a:p>
        </p:txBody>
      </p:sp>
      <p:sp>
        <p:nvSpPr>
          <p:cNvPr id="8" name="IT"/>
          <p:cNvSpPr/>
          <p:nvPr/>
        </p:nvSpPr>
        <p:spPr>
          <a:xfrm>
            <a:off x="667094" y="1971759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Кейсы сегмента «Телеком и IT»</a:t>
            </a:r>
            <a:endParaRPr lang="en-US" sz="6000"/>
          </a:p>
        </p:txBody>
      </p:sp>
      <p:sp>
        <p:nvSpPr>
          <p:cNvPr id="9" name="Sber Jazz"/>
          <p:cNvSpPr/>
          <p:nvPr/>
        </p:nvSpPr>
        <p:spPr>
          <a:xfrm>
            <a:off x="1191818" y="6838962"/>
            <a:ext cx="7582280" cy="2179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spcAft>
                <a:spcPts val="1650"/>
              </a:spcAft>
              <a:buNone/>
            </a:pP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Sber Jazz — сервис для проведения видеоконференций </a:t>
            </a:r>
            <a:br>
              <a:rPr/>
            </a:b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от «Сбера».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помочь пользователям справиться со стрессом </a:t>
            </a:r>
            <a:br>
              <a:rPr/>
            </a:b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при видеозвонках.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создали интерактивный проект с психологом Еленой Новоселовой. Главная страница в формате календаря встреч вела </a:t>
            </a:r>
            <a:br>
              <a:rPr/>
            </a:b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 тестам, где пользователи выбирали тактику общения и получали персональные рекомендации.</a:t>
            </a:r>
            <a:endParaRPr lang="en-US" sz="1650"/>
          </a:p>
        </p:txBody>
      </p:sp>
      <p:sp>
        <p:nvSpPr>
          <p:cNvPr id="10" name="Text 4"/>
          <p:cNvSpPr/>
          <p:nvPr/>
        </p:nvSpPr>
        <p:spPr>
          <a:xfrm>
            <a:off x="1192232" y="9207737"/>
            <a:ext cx="3590997" cy="415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50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/>
          </a:p>
        </p:txBody>
      </p:sp>
      <p:sp>
        <p:nvSpPr>
          <p:cNvPr id="11" name="Millennium   IT-  business travel             MICE                  AI"/>
          <p:cNvSpPr/>
          <p:nvPr/>
        </p:nvSpPr>
        <p:spPr>
          <a:xfrm>
            <a:off x="9764319" y="6837473"/>
            <a:ext cx="7582241" cy="1954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spcAft>
                <a:spcPts val="1650"/>
              </a:spcAft>
              <a:buNone/>
            </a:pP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Millennium — инновационная IT-платформадля автоматизации business travel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рассказать о технологических решениях компании в сфере организации командировок и индустрии MICE.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исследовали влияние искусственного интеллекта </a:t>
            </a:r>
            <a:br>
              <a:rPr/>
            </a:b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человеческий капитал в бизнесе и показали, как компании могут эффективно использовать AI в своих задачах. </a:t>
            </a:r>
            <a:endParaRPr lang="en-US" sz="1650"/>
          </a:p>
        </p:txBody>
      </p:sp>
      <p:sp>
        <p:nvSpPr>
          <p:cNvPr id="12" name="Text 6"/>
          <p:cNvSpPr/>
          <p:nvPr/>
        </p:nvSpPr>
        <p:spPr>
          <a:xfrm>
            <a:off x="9764732" y="9206249"/>
            <a:ext cx="3590997" cy="415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50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894" y="831673"/>
            <a:ext cx="304854" cy="304928"/>
          </a:xfrm>
          <a:prstGeom prst="rect">
            <a:avLst/>
          </a:prstGeom>
        </p:spPr>
      </p:pic>
      <p:pic>
        <p:nvPicPr>
          <p:cNvPr id="3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382741" y="666155"/>
            <a:ext cx="4238788" cy="468213"/>
          </a:xfrm>
          <a:prstGeom prst="rect">
            <a:avLst/>
          </a:prstGeom>
        </p:spPr>
      </p:pic>
      <p:pic>
        <p:nvPicPr>
          <p:cNvPr id="4" name="Group 2131327474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7322" y="3276700"/>
            <a:ext cx="8384214" cy="6346596"/>
          </a:xfrm>
          <a:prstGeom prst="rect">
            <a:avLst/>
          </a:prstGeom>
        </p:spPr>
      </p:pic>
      <p:pic>
        <p:nvPicPr>
          <p:cNvPr id="5" name="Group 2131327475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822" y="3275211"/>
            <a:ext cx="8384214" cy="6346596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13658850" y="800736"/>
            <a:ext cx="1019210" cy="2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/>
          </a:p>
        </p:txBody>
      </p:sp>
      <p:sp>
        <p:nvSpPr>
          <p:cNvPr id="7" name="default_name"/>
          <p:cNvSpPr/>
          <p:nvPr/>
        </p:nvSpPr>
        <p:spPr>
          <a:xfrm>
            <a:off x="15420975" y="800280"/>
            <a:ext cx="1933610" cy="200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спецпроекты</a:t>
            </a:r>
            <a:endParaRPr lang="en-US" sz="2250"/>
          </a:p>
        </p:txBody>
      </p:sp>
      <p:sp>
        <p:nvSpPr>
          <p:cNvPr id="8" name="Text 2"/>
          <p:cNvSpPr/>
          <p:nvPr/>
        </p:nvSpPr>
        <p:spPr>
          <a:xfrm>
            <a:off x="667094" y="1971759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Кейсы сегмента «Недвижимость»
</a:t>
            </a:r>
            <a:endParaRPr lang="en-US" sz="6000"/>
          </a:p>
        </p:txBody>
      </p:sp>
      <p:sp>
        <p:nvSpPr>
          <p:cNvPr id="9" name="Text 3"/>
          <p:cNvSpPr/>
          <p:nvPr/>
        </p:nvSpPr>
        <p:spPr>
          <a:xfrm>
            <a:off x="1191818" y="6838962"/>
            <a:ext cx="7582280" cy="2179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spcAft>
                <a:spcPts val="1650"/>
              </a:spcAft>
              <a:buNone/>
            </a:pPr>
            <a:r>
              <a:rPr lang="en-US" sz="150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50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ЖК «Метрополия»
</a:t>
            </a:r>
            <a:r>
              <a:rPr lang="en-US" sz="150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50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Презентовать ЖК «Метрополия» — как жилой квартал, который воплощает эталонные черты городской среды самых прогрессивных мегаполисов.
</a:t>
            </a:r>
            <a:r>
              <a:rPr lang="en-US" sz="150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50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Провели параллель между «Метрополией»</a:t>
            </a:r>
            <a:br>
              <a:rPr/>
            </a:br>
            <a:r>
              <a:rPr lang="en-US" sz="150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десятью уникальными городами мира, чтобы подчеркнуть их общие черты. Затем предложили пользователям выбрать те локации квартала, которые больше подходят им по духу и стилю жизни.</a:t>
            </a:r>
            <a:endParaRPr lang="en-US" sz="1500"/>
          </a:p>
        </p:txBody>
      </p:sp>
      <p:sp>
        <p:nvSpPr>
          <p:cNvPr id="10" name="Text 4"/>
          <p:cNvSpPr/>
          <p:nvPr/>
        </p:nvSpPr>
        <p:spPr>
          <a:xfrm>
            <a:off x="1192232" y="9207737"/>
            <a:ext cx="3590997" cy="415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50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/>
          </a:p>
        </p:txBody>
      </p:sp>
      <p:sp>
        <p:nvSpPr>
          <p:cNvPr id="11" name="Soul     Soul                                   Soul"/>
          <p:cNvSpPr/>
          <p:nvPr/>
        </p:nvSpPr>
        <p:spPr>
          <a:xfrm>
            <a:off x="9764319" y="6837473"/>
            <a:ext cx="7582241" cy="1954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spcAft>
                <a:spcPts val="1650"/>
              </a:spcAft>
              <a:buNone/>
            </a:pP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ЖК Soul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показать, что ЖК Soul — место, где ценят индивидуальность </a:t>
            </a:r>
            <a:br>
              <a:rPr/>
            </a:b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дают возможность ее проявить.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в основе проекта — исследование психолога Анжелы Райт </a:t>
            </a:r>
            <a:br>
              <a:rPr/>
            </a:b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том, как цветовая палитра отражает характер человека. Пользователи могли выбрать свою палитру в ЖК Soul и узнать, что она говорит о них.</a:t>
            </a:r>
            <a:endParaRPr lang="en-US" sz="1650"/>
          </a:p>
        </p:txBody>
      </p:sp>
      <p:sp>
        <p:nvSpPr>
          <p:cNvPr id="12" name="Text 6"/>
          <p:cNvSpPr/>
          <p:nvPr/>
        </p:nvSpPr>
        <p:spPr>
          <a:xfrm>
            <a:off x="9764732" y="9206249"/>
            <a:ext cx="3590997" cy="415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50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894" y="831673"/>
            <a:ext cx="304854" cy="304928"/>
          </a:xfrm>
          <a:prstGeom prst="rect">
            <a:avLst/>
          </a:prstGeom>
        </p:spPr>
      </p:pic>
      <p:pic>
        <p:nvPicPr>
          <p:cNvPr id="3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382741" y="666155"/>
            <a:ext cx="4238788" cy="468213"/>
          </a:xfrm>
          <a:prstGeom prst="rect">
            <a:avLst/>
          </a:prstGeom>
        </p:spPr>
      </p:pic>
      <p:pic>
        <p:nvPicPr>
          <p:cNvPr id="4" name="Group 213132747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7322" y="3276700"/>
            <a:ext cx="8384214" cy="6346596"/>
          </a:xfrm>
          <a:prstGeom prst="rect">
            <a:avLst/>
          </a:prstGeom>
        </p:spPr>
      </p:pic>
      <p:pic>
        <p:nvPicPr>
          <p:cNvPr id="5" name="Group 2131327476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822" y="3275211"/>
            <a:ext cx="8384214" cy="6346596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13658850" y="800736"/>
            <a:ext cx="1019210" cy="2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/>
          </a:p>
        </p:txBody>
      </p:sp>
      <p:sp>
        <p:nvSpPr>
          <p:cNvPr id="7" name="default_name"/>
          <p:cNvSpPr/>
          <p:nvPr/>
        </p:nvSpPr>
        <p:spPr>
          <a:xfrm>
            <a:off x="15420975" y="800280"/>
            <a:ext cx="1933610" cy="200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спецпроекты</a:t>
            </a:r>
            <a:endParaRPr lang="en-US" sz="2250"/>
          </a:p>
        </p:txBody>
      </p:sp>
      <p:sp>
        <p:nvSpPr>
          <p:cNvPr id="8" name="Text 2"/>
          <p:cNvSpPr/>
          <p:nvPr/>
        </p:nvSpPr>
        <p:spPr>
          <a:xfrm>
            <a:off x="667094" y="1971759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Кейсы сегмента «Техника»
</a:t>
            </a:r>
            <a:endParaRPr lang="en-US" sz="6000"/>
          </a:p>
        </p:txBody>
      </p:sp>
      <p:sp>
        <p:nvSpPr>
          <p:cNvPr id="9" name="HONOR"/>
          <p:cNvSpPr/>
          <p:nvPr/>
        </p:nvSpPr>
        <p:spPr>
          <a:xfrm>
            <a:off x="1191818" y="6838962"/>
            <a:ext cx="7582162" cy="1505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spcAft>
                <a:spcPts val="1650"/>
              </a:spcAft>
              <a:buNone/>
            </a:pP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HONOR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показать функциональность ноутбука, который подходит </a:t>
            </a:r>
            <a:br>
              <a:rPr/>
            </a:b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представителей креативной индустрии.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провели интервью и фотосъемку с креативным директором кластера «Суперметалл» Дмитрием Маркиным.</a:t>
            </a:r>
            <a:endParaRPr lang="en-US" sz="1650"/>
          </a:p>
        </p:txBody>
      </p:sp>
      <p:sp>
        <p:nvSpPr>
          <p:cNvPr id="10" name="Text 4"/>
          <p:cNvSpPr/>
          <p:nvPr/>
        </p:nvSpPr>
        <p:spPr>
          <a:xfrm>
            <a:off x="1192232" y="9207737"/>
            <a:ext cx="3590997" cy="415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50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/>
          </a:p>
        </p:txBody>
      </p:sp>
      <p:sp>
        <p:nvSpPr>
          <p:cNvPr id="11" name="LG     LG ThinQ                 XX                  LG ThinQ"/>
          <p:cNvSpPr/>
          <p:nvPr/>
        </p:nvSpPr>
        <p:spPr>
          <a:xfrm>
            <a:off x="9764319" y="6837473"/>
            <a:ext cx="7582241" cy="1954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spcAft>
                <a:spcPts val="1650"/>
              </a:spcAft>
              <a:buNone/>
            </a:pP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LG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показать, как система LG ThinQ облегчает жизнь и дарит свободное время.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создали серию роликов, иллюстрирующих эволюцию бытовых забот с начала XX века до наших дней. На странице проекта пользователи могли сравнить быт прошлого с современными возможностями умного дома LG ThinQ.</a:t>
            </a:r>
            <a:endParaRPr lang="en-US" sz="1650"/>
          </a:p>
        </p:txBody>
      </p:sp>
      <p:sp>
        <p:nvSpPr>
          <p:cNvPr id="12" name="Text 6"/>
          <p:cNvSpPr/>
          <p:nvPr/>
        </p:nvSpPr>
        <p:spPr>
          <a:xfrm>
            <a:off x="9764732" y="9206249"/>
            <a:ext cx="3590997" cy="415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50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894" y="831673"/>
            <a:ext cx="304854" cy="304928"/>
          </a:xfrm>
          <a:prstGeom prst="rect">
            <a:avLst/>
          </a:prstGeom>
        </p:spPr>
      </p:pic>
      <p:pic>
        <p:nvPicPr>
          <p:cNvPr id="3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382741" y="666155"/>
            <a:ext cx="4238788" cy="468213"/>
          </a:xfrm>
          <a:prstGeom prst="rect">
            <a:avLst/>
          </a:prstGeom>
        </p:spPr>
      </p:pic>
      <p:pic>
        <p:nvPicPr>
          <p:cNvPr id="4" name="Group 213132747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7322" y="3276700"/>
            <a:ext cx="8384214" cy="6346596"/>
          </a:xfrm>
          <a:prstGeom prst="rect">
            <a:avLst/>
          </a:prstGeom>
        </p:spPr>
      </p:pic>
      <p:pic>
        <p:nvPicPr>
          <p:cNvPr id="5" name="Group 2131327472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822" y="3275211"/>
            <a:ext cx="8384214" cy="6346596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13658850" y="800736"/>
            <a:ext cx="1019210" cy="2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/>
          </a:p>
        </p:txBody>
      </p:sp>
      <p:sp>
        <p:nvSpPr>
          <p:cNvPr id="7" name="default_name"/>
          <p:cNvSpPr/>
          <p:nvPr/>
        </p:nvSpPr>
        <p:spPr>
          <a:xfrm>
            <a:off x="15420975" y="800280"/>
            <a:ext cx="1933610" cy="200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спецпроекты</a:t>
            </a:r>
            <a:endParaRPr lang="en-US" sz="2250"/>
          </a:p>
        </p:txBody>
      </p:sp>
      <p:sp>
        <p:nvSpPr>
          <p:cNvPr id="8" name="FMG"/>
          <p:cNvSpPr/>
          <p:nvPr/>
        </p:nvSpPr>
        <p:spPr>
          <a:xfrm>
            <a:off x="667094" y="1971759"/>
            <a:ext cx="16973745" cy="1117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Кейсы сегмента FMСG
</a:t>
            </a:r>
            <a:endParaRPr lang="en-US" sz="6000"/>
          </a:p>
        </p:txBody>
      </p:sp>
      <p:sp>
        <p:nvSpPr>
          <p:cNvPr id="9" name="Text 3"/>
          <p:cNvSpPr/>
          <p:nvPr/>
        </p:nvSpPr>
        <p:spPr>
          <a:xfrm>
            <a:off x="1191818" y="6838962"/>
            <a:ext cx="7582162" cy="1505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spcAft>
                <a:spcPts val="1650"/>
              </a:spcAft>
              <a:buNone/>
            </a:pP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«Яндекс Маркет»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показать возможности маркетплейса для продавцов.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подготовили интерактивное руководство о том, </a:t>
            </a:r>
            <a:br>
              <a:rPr/>
            </a:b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как эффективно представить бизнес на платформе, совместно </a:t>
            </a:r>
            <a:br>
              <a:rPr/>
            </a:b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экспертами «Яндекс Маркета».</a:t>
            </a:r>
            <a:endParaRPr lang="en-US" sz="1650"/>
          </a:p>
        </p:txBody>
      </p:sp>
      <p:sp>
        <p:nvSpPr>
          <p:cNvPr id="10" name="Text 4"/>
          <p:cNvSpPr/>
          <p:nvPr/>
        </p:nvSpPr>
        <p:spPr>
          <a:xfrm>
            <a:off x="1192232" y="9207040"/>
            <a:ext cx="7581972" cy="416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50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/>
          </a:p>
        </p:txBody>
      </p:sp>
      <p:sp>
        <p:nvSpPr>
          <p:cNvPr id="11" name="-"/>
          <p:cNvSpPr/>
          <p:nvPr/>
        </p:nvSpPr>
        <p:spPr>
          <a:xfrm>
            <a:off x="9764319" y="6837473"/>
            <a:ext cx="7582241" cy="1954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spcAft>
                <a:spcPts val="1650"/>
              </a:spcAft>
              <a:buNone/>
            </a:pP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«Мираторг»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рассказать о мраморной говядине «Мираторг» и подчеркнуть качество продукции.
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записали видеоинтервью с сотрудниками, которые поделились историей своей работы и любви к делу. В лендинге показали производство изнутри — от ухода за скотомдо кулинарных мастер-классов.</a:t>
            </a:r>
            <a:endParaRPr lang="en-US" sz="1650"/>
          </a:p>
        </p:txBody>
      </p:sp>
      <p:sp>
        <p:nvSpPr>
          <p:cNvPr id="12" name="Text 6"/>
          <p:cNvSpPr/>
          <p:nvPr/>
        </p:nvSpPr>
        <p:spPr>
          <a:xfrm>
            <a:off x="9764732" y="9206249"/>
            <a:ext cx="3590997" cy="415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50" u="sng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8575" y="-28567"/>
            <a:ext cx="18346945" cy="10347342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894" y="831673"/>
            <a:ext cx="304854" cy="304928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3439" y="831447"/>
            <a:ext cx="743056" cy="305079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67604" y="4897181"/>
            <a:ext cx="9830054" cy="145903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Давайте сотрудничать!
Заполните </a:t>
            </a:r>
            <a:r>
              <a:rPr lang="en-US" sz="6000" u="sng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бриф</a:t>
            </a:r>
            <a:endParaRPr lang="en-US" sz="6000"/>
          </a:p>
        </p:txBody>
      </p:sp>
      <p:sp>
        <p:nvSpPr>
          <p:cNvPr id="6" name="Text 1"/>
          <p:cNvSpPr/>
          <p:nvPr/>
        </p:nvSpPr>
        <p:spPr>
          <a:xfrm>
            <a:off x="668087" y="7659680"/>
            <a:ext cx="8401278" cy="13063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875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Вся информация, представленная в данной презентации, является собственностью медиахолдинга РБК, использование без письменного согласия правообладателя как полностью, так и частично будет считаться нарушением авторского права.</a:t>
            </a:r>
            <a:endParaRPr lang="en-US" sz="1875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4178</Words>
  <Application>Microsoft Macintosh PowerPoint</Application>
  <PresentationFormat>Произвольный</PresentationFormat>
  <Paragraphs>558</Paragraphs>
  <Slides>57</Slides>
  <Notes>57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65" baseType="lpstr">
      <vt:lpstr>Arial</vt:lpstr>
      <vt:lpstr>Calibri</vt:lpstr>
      <vt:lpstr>Graphik RBC LC Light Italic</vt:lpstr>
      <vt:lpstr>Graphik RBC LC Medium</vt:lpstr>
      <vt:lpstr>Graphik RBC LC Regular</vt:lpstr>
      <vt:lpstr>Graphik RBC LC Regular Italic</vt:lpstr>
      <vt:lpstr>Graphik RBC LC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Абираева Мария</cp:lastModifiedBy>
  <cp:revision>10</cp:revision>
  <dcterms:created xsi:type="dcterms:W3CDTF">2025-10-06T14:41:19Z</dcterms:created>
  <dcterms:modified xsi:type="dcterms:W3CDTF">2026-07-13T11:32:14Z</dcterms:modified>
</cp:coreProperties>
</file>